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60" r:id="rId4"/>
    <p:sldId id="259" r:id="rId5"/>
    <p:sldId id="258" r:id="rId6"/>
    <p:sldId id="282" r:id="rId7"/>
    <p:sldId id="298" r:id="rId8"/>
    <p:sldId id="263" r:id="rId9"/>
    <p:sldId id="285" r:id="rId10"/>
    <p:sldId id="286" r:id="rId11"/>
    <p:sldId id="287" r:id="rId12"/>
    <p:sldId id="288" r:id="rId13"/>
    <p:sldId id="289" r:id="rId14"/>
    <p:sldId id="290" r:id="rId15"/>
    <p:sldId id="292" r:id="rId16"/>
    <p:sldId id="293" r:id="rId17"/>
    <p:sldId id="295" r:id="rId18"/>
    <p:sldId id="294" r:id="rId19"/>
    <p:sldId id="296" r:id="rId20"/>
    <p:sldId id="297" r:id="rId21"/>
  </p:sldIdLst>
  <p:sldSz cx="9144000" cy="6858000" type="screen4x3"/>
  <p:notesSz cx="7099300" cy="10234613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Undirtitil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 smtClean="0"/>
              <a:t>Smelltu til að breyta stíl aðalundirtitla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1953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15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óðréttur titil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lárétts tex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978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8714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59020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5743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4" name="Staðgengill efni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5" name="Textastaðgengill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6" name="Staðgengill efni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7" name="Dagsetningarstaðgengill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8" name="Síðufótarstaðgengil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kyggnunúmersstaðgengill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8842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4" name="Síðufótarstaðgengil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kyggnunúmersstaðgengill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4462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gsetningarstaðgengill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3" name="Síðufótarstaðgengil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1855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Staðgengill efni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3749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Myndastaðgengill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astaðgengill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 smtClean="0"/>
              <a:t>Smelltu til að breyta stílum aðaltexta</a:t>
            </a:r>
          </a:p>
        </p:txBody>
      </p:sp>
      <p:sp>
        <p:nvSpPr>
          <p:cNvPr id="5" name="Dagsetningarstaðgengill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4356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sstaðgengil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 smtClean="0"/>
              <a:t>Smelltu til að breyta stíl aðaltitils</a:t>
            </a:r>
            <a:endParaRPr lang="is-IS"/>
          </a:p>
        </p:txBody>
      </p:sp>
      <p:sp>
        <p:nvSpPr>
          <p:cNvPr id="3" name="Textastaðgengill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 smtClean="0"/>
              <a:t>Smelltu til að breyta stílum aðaltexta</a:t>
            </a:r>
          </a:p>
          <a:p>
            <a:pPr lvl="1"/>
            <a:r>
              <a:rPr lang="is-IS" smtClean="0"/>
              <a:t>Annað stig</a:t>
            </a:r>
          </a:p>
          <a:p>
            <a:pPr lvl="2"/>
            <a:r>
              <a:rPr lang="is-IS" smtClean="0"/>
              <a:t>Þriðja stig</a:t>
            </a:r>
          </a:p>
          <a:p>
            <a:pPr lvl="3"/>
            <a:r>
              <a:rPr lang="is-IS" smtClean="0"/>
              <a:t>Fjórða stig</a:t>
            </a:r>
          </a:p>
          <a:p>
            <a:pPr lvl="4"/>
            <a:r>
              <a:rPr lang="is-IS" smtClean="0"/>
              <a:t>Fimmta stig</a:t>
            </a:r>
            <a:endParaRPr lang="is-IS"/>
          </a:p>
        </p:txBody>
      </p:sp>
      <p:sp>
        <p:nvSpPr>
          <p:cNvPr id="4" name="Dagsetningarstaðgengill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03B42-98F2-453E-96EB-0221118513D2}" type="datetimeFigureOut">
              <a:rPr lang="is-IS" smtClean="0"/>
              <a:t>17.3.2015</a:t>
            </a:fld>
            <a:endParaRPr lang="is-IS"/>
          </a:p>
        </p:txBody>
      </p:sp>
      <p:sp>
        <p:nvSpPr>
          <p:cNvPr id="5" name="Síðufótarstaðgengill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kyggnunúmersstaðgengill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41147-9769-42B6-9B78-02A53235C4E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7131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/>
          <p:cNvSpPr txBox="1"/>
          <p:nvPr/>
        </p:nvSpPr>
        <p:spPr>
          <a:xfrm>
            <a:off x="323527" y="260648"/>
            <a:ext cx="8437432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sz="5800" b="1" dirty="0" smtClean="0"/>
              <a:t>Grensásvegur</a:t>
            </a:r>
            <a:r>
              <a:rPr lang="is-IS" dirty="0" smtClean="0"/>
              <a:t> </a:t>
            </a:r>
            <a:r>
              <a:rPr lang="is-IS" sz="5900" b="1" dirty="0" smtClean="0"/>
              <a:t>og Háaleitisbraut</a:t>
            </a:r>
          </a:p>
          <a:p>
            <a:r>
              <a:rPr lang="is-IS" dirty="0" smtClean="0"/>
              <a:t>eru á hjólreiðaáætlun frá árinu </a:t>
            </a:r>
            <a:r>
              <a:rPr lang="is-IS" dirty="0"/>
              <a:t>2010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84" y="1412776"/>
            <a:ext cx="878931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étthyrningur 2"/>
          <p:cNvSpPr/>
          <p:nvPr/>
        </p:nvSpPr>
        <p:spPr>
          <a:xfrm rot="882950">
            <a:off x="3569835" y="4422719"/>
            <a:ext cx="1056315" cy="2769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s-IS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Bústaðavegur</a:t>
            </a:r>
            <a:endParaRPr lang="is-IS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étthyrningur 4"/>
          <p:cNvSpPr/>
          <p:nvPr/>
        </p:nvSpPr>
        <p:spPr>
          <a:xfrm rot="17484682">
            <a:off x="3071506" y="3975384"/>
            <a:ext cx="1049839" cy="2769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s-IS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Grensásvegur</a:t>
            </a:r>
            <a:endParaRPr lang="is-IS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étthyrningur 7"/>
          <p:cNvSpPr/>
          <p:nvPr/>
        </p:nvSpPr>
        <p:spPr>
          <a:xfrm rot="17484682">
            <a:off x="2772196" y="3814832"/>
            <a:ext cx="1085362" cy="2769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s-IS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Háaleitisbraut</a:t>
            </a:r>
            <a:endParaRPr lang="is-IS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3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6" y="2037928"/>
            <a:ext cx="854202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2764701" y="260648"/>
            <a:ext cx="3816424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Við Heiðargerði</a:t>
            </a:r>
            <a:endParaRPr lang="is-IS" dirty="0"/>
          </a:p>
        </p:txBody>
      </p:sp>
      <p:sp>
        <p:nvSpPr>
          <p:cNvPr id="2" name="Textarammi 1"/>
          <p:cNvSpPr txBox="1"/>
          <p:nvPr/>
        </p:nvSpPr>
        <p:spPr>
          <a:xfrm>
            <a:off x="5652120" y="1772816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 smtClean="0"/>
              <a:t>Ekki verða breytingar sem rýra núverandi afköst Grensásvegar yfir gatnamótin við </a:t>
            </a:r>
            <a:r>
              <a:rPr lang="is-IS" b="1" dirty="0" err="1" smtClean="0"/>
              <a:t>Miklubraut</a:t>
            </a:r>
            <a:r>
              <a:rPr lang="is-IS" b="1" dirty="0" smtClean="0"/>
              <a:t>.</a:t>
            </a:r>
            <a:endParaRPr lang="is-I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888938" y="4797152"/>
            <a:ext cx="1915555" cy="1368152"/>
            <a:chOff x="4888938" y="4797152"/>
            <a:chExt cx="1915555" cy="1368152"/>
          </a:xfrm>
        </p:grpSpPr>
        <p:sp>
          <p:nvSpPr>
            <p:cNvPr id="4" name="Right Arrow Callout 3"/>
            <p:cNvSpPr/>
            <p:nvPr/>
          </p:nvSpPr>
          <p:spPr>
            <a:xfrm rot="16200000">
              <a:off x="5126515" y="4559575"/>
              <a:ext cx="1368152" cy="1843305"/>
            </a:xfrm>
            <a:prstGeom prst="rightArrowCallou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89181" y="5373216"/>
              <a:ext cx="191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dirty="0" smtClean="0"/>
                <a:t>Samrými strætó og hjóla / biðstöð</a:t>
              </a:r>
              <a:endParaRPr lang="is-IS" b="1" dirty="0"/>
            </a:p>
          </p:txBody>
        </p:sp>
      </p:grpSp>
      <p:sp>
        <p:nvSpPr>
          <p:cNvPr id="8" name="Rectangle 7"/>
          <p:cNvSpPr/>
          <p:nvPr/>
        </p:nvSpPr>
        <p:spPr>
          <a:xfrm rot="5400000">
            <a:off x="3771898" y="2172924"/>
            <a:ext cx="14324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Heiðargerði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7877341" y="5743733"/>
            <a:ext cx="12851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Sogavegur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8239" y="4509120"/>
            <a:ext cx="4189825" cy="1094928"/>
            <a:chOff x="958239" y="4509120"/>
            <a:chExt cx="4189825" cy="1094928"/>
          </a:xfrm>
        </p:grpSpPr>
        <p:sp>
          <p:nvSpPr>
            <p:cNvPr id="7" name="Rectangle 6"/>
            <p:cNvSpPr/>
            <p:nvPr/>
          </p:nvSpPr>
          <p:spPr>
            <a:xfrm>
              <a:off x="958239" y="5142383"/>
              <a:ext cx="32010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400" b="1" cap="all" dirty="0" err="1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Ný</a:t>
              </a:r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 </a:t>
              </a:r>
              <a:r>
                <a:rPr lang="en-US" sz="2400" b="1" cap="all" dirty="0" err="1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gangbrautarljós</a:t>
              </a:r>
              <a:endPara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159308" y="4509120"/>
              <a:ext cx="988756" cy="7920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729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" y="1772816"/>
            <a:ext cx="9075420" cy="454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2051720" y="355303"/>
            <a:ext cx="547260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Ofan Hvammsgerðis</a:t>
            </a:r>
            <a:endParaRPr lang="is-IS" dirty="0"/>
          </a:p>
        </p:txBody>
      </p:sp>
      <p:grpSp>
        <p:nvGrpSpPr>
          <p:cNvPr id="8" name="Group 7"/>
          <p:cNvGrpSpPr/>
          <p:nvPr/>
        </p:nvGrpSpPr>
        <p:grpSpPr>
          <a:xfrm>
            <a:off x="2051720" y="3789040"/>
            <a:ext cx="1915555" cy="1368152"/>
            <a:chOff x="4888938" y="4797152"/>
            <a:chExt cx="1915555" cy="1368152"/>
          </a:xfrm>
        </p:grpSpPr>
        <p:sp>
          <p:nvSpPr>
            <p:cNvPr id="9" name="Right Arrow Callout 8"/>
            <p:cNvSpPr/>
            <p:nvPr/>
          </p:nvSpPr>
          <p:spPr>
            <a:xfrm rot="16200000">
              <a:off x="5126515" y="4559575"/>
              <a:ext cx="1368152" cy="1843305"/>
            </a:xfrm>
            <a:prstGeom prst="rightArrowCallou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89181" y="5373216"/>
              <a:ext cx="191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dirty="0" smtClean="0"/>
                <a:t>Samrými strætó og hjóla / biðstöð</a:t>
              </a:r>
              <a:endParaRPr lang="is-IS" b="1" dirty="0"/>
            </a:p>
          </p:txBody>
        </p:sp>
      </p:grpSp>
      <p:sp>
        <p:nvSpPr>
          <p:cNvPr id="2" name="Rectangle 1"/>
          <p:cNvSpPr/>
          <p:nvPr/>
        </p:nvSpPr>
        <p:spPr>
          <a:xfrm rot="2828752">
            <a:off x="7054801" y="1738030"/>
            <a:ext cx="16512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Hvammsgerði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680210" y="5592599"/>
            <a:ext cx="14149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Breiða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gerði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134" y="2217753"/>
            <a:ext cx="46040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Gangbrautarljós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endurnýjuð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1560" y="2679418"/>
            <a:ext cx="576064" cy="12536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0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84412"/>
            <a:ext cx="944118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1979712" y="260648"/>
            <a:ext cx="475252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Við Breiðagerði</a:t>
            </a:r>
            <a:endParaRPr lang="is-I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4032647" y="5664607"/>
            <a:ext cx="14149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Breiða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gerði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344341" y="5817375"/>
            <a:ext cx="136659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Bakka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gerði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1338094" y="2432999"/>
            <a:ext cx="12832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Skála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gerði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08104" y="3965981"/>
            <a:ext cx="1915555" cy="1368152"/>
            <a:chOff x="4888938" y="4797152"/>
            <a:chExt cx="1915555" cy="1368152"/>
          </a:xfrm>
        </p:grpSpPr>
        <p:sp>
          <p:nvSpPr>
            <p:cNvPr id="8" name="Right Arrow Callout 7"/>
            <p:cNvSpPr/>
            <p:nvPr/>
          </p:nvSpPr>
          <p:spPr>
            <a:xfrm rot="16200000">
              <a:off x="5126515" y="4559575"/>
              <a:ext cx="1368152" cy="1843305"/>
            </a:xfrm>
            <a:prstGeom prst="rightArrowCallou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89181" y="5373216"/>
              <a:ext cx="191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dirty="0" smtClean="0"/>
                <a:t>Samrými strætó og hjóla / biðstöð</a:t>
              </a:r>
              <a:endParaRPr lang="is-I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75656" y="4869160"/>
            <a:ext cx="1915555" cy="1368152"/>
            <a:chOff x="4888938" y="4797152"/>
            <a:chExt cx="1915555" cy="1368152"/>
          </a:xfrm>
        </p:grpSpPr>
        <p:sp>
          <p:nvSpPr>
            <p:cNvPr id="11" name="Right Arrow Callout 10"/>
            <p:cNvSpPr/>
            <p:nvPr/>
          </p:nvSpPr>
          <p:spPr>
            <a:xfrm rot="16200000">
              <a:off x="5126515" y="4559575"/>
              <a:ext cx="1368152" cy="1843305"/>
            </a:xfrm>
            <a:prstGeom prst="rightArrowCallou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89181" y="5373216"/>
              <a:ext cx="191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dirty="0" smtClean="0"/>
                <a:t>Samrými strætó og hjóla / biðstöð</a:t>
              </a:r>
              <a:endParaRPr lang="is-I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62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4" y="2006684"/>
            <a:ext cx="8595360" cy="451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1979712" y="260648"/>
            <a:ext cx="475252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Við Álmgerði</a:t>
            </a:r>
            <a:endParaRPr lang="is-I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4112869" y="2172180"/>
            <a:ext cx="11517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Álm</a:t>
            </a:r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gerði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4130454" y="5542128"/>
            <a:ext cx="16007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Hæðargarður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-61350" y="5623538"/>
            <a:ext cx="14579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Hólmgarður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40421" y="3933056"/>
            <a:ext cx="1915555" cy="1368152"/>
            <a:chOff x="4888938" y="4797152"/>
            <a:chExt cx="1915555" cy="1368152"/>
          </a:xfrm>
        </p:grpSpPr>
        <p:sp>
          <p:nvSpPr>
            <p:cNvPr id="8" name="Right Arrow Callout 7"/>
            <p:cNvSpPr/>
            <p:nvPr/>
          </p:nvSpPr>
          <p:spPr>
            <a:xfrm rot="16200000">
              <a:off x="5126515" y="4559575"/>
              <a:ext cx="1368152" cy="1843305"/>
            </a:xfrm>
            <a:prstGeom prst="rightArrowCallou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89181" y="5373216"/>
              <a:ext cx="191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dirty="0" smtClean="0"/>
                <a:t>Samrými strætó og hjóla / biðstöð</a:t>
              </a:r>
              <a:endParaRPr lang="is-I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30889" y="4863590"/>
            <a:ext cx="1915555" cy="1368152"/>
            <a:chOff x="4888938" y="4797152"/>
            <a:chExt cx="1915555" cy="1368152"/>
          </a:xfrm>
        </p:grpSpPr>
        <p:sp>
          <p:nvSpPr>
            <p:cNvPr id="11" name="Right Arrow Callout 10"/>
            <p:cNvSpPr/>
            <p:nvPr/>
          </p:nvSpPr>
          <p:spPr>
            <a:xfrm rot="16200000">
              <a:off x="5126515" y="4559575"/>
              <a:ext cx="1368152" cy="1843305"/>
            </a:xfrm>
            <a:prstGeom prst="rightArrowCallou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89181" y="5373216"/>
              <a:ext cx="1915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b="1" dirty="0" smtClean="0"/>
                <a:t>Samrými strætó og hjóla / biðstöð</a:t>
              </a:r>
              <a:endParaRPr lang="is-IS" b="1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807361" y="2486365"/>
            <a:ext cx="3502754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Umferðarljós</a:t>
            </a:r>
            <a:r>
              <a:rPr lang="en-US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óbreytt</a:t>
            </a:r>
            <a:endParaRPr lang="en-US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51920" y="2948030"/>
            <a:ext cx="878858" cy="12010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5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95616"/>
            <a:ext cx="851916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1979712" y="260648"/>
            <a:ext cx="475252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Ofan Bústaðavegar</a:t>
            </a:r>
            <a:endParaRPr lang="is-IS" dirty="0"/>
          </a:p>
        </p:txBody>
      </p:sp>
      <p:sp>
        <p:nvSpPr>
          <p:cNvPr id="10" name="Textarammi 9"/>
          <p:cNvSpPr txBox="1"/>
          <p:nvPr/>
        </p:nvSpPr>
        <p:spPr>
          <a:xfrm>
            <a:off x="1761683" y="5631631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>
              <a:defRPr b="1"/>
            </a:lvl1pPr>
          </a:lstStyle>
          <a:p>
            <a:r>
              <a:rPr lang="is-IS" dirty="0"/>
              <a:t>Þjónustustig einstakra umferðarstrauma breytist </a:t>
            </a:r>
            <a:r>
              <a:rPr lang="is-IS" dirty="0" smtClean="0"/>
              <a:t>lítið. </a:t>
            </a:r>
          </a:p>
          <a:p>
            <a:r>
              <a:rPr lang="is-IS" dirty="0" smtClean="0"/>
              <a:t>Vinstribeygjuvasi </a:t>
            </a:r>
            <a:r>
              <a:rPr lang="is-IS" dirty="0"/>
              <a:t>af Bústaðaveg og norður </a:t>
            </a:r>
            <a:r>
              <a:rPr lang="is-IS" dirty="0" smtClean="0"/>
              <a:t>Grensásveg er í styttra lagi í dag. Metin verður þörf á að lengja hann.</a:t>
            </a:r>
            <a:endParaRPr lang="is-I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54036">
            <a:off x="568276" y="2477373"/>
            <a:ext cx="449283" cy="52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Bein tengilína 3"/>
          <p:cNvCxnSpPr/>
          <p:nvPr/>
        </p:nvCxnSpPr>
        <p:spPr>
          <a:xfrm flipV="1">
            <a:off x="971600" y="5157192"/>
            <a:ext cx="576064" cy="546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Bein tengilína 6"/>
          <p:cNvCxnSpPr/>
          <p:nvPr/>
        </p:nvCxnSpPr>
        <p:spPr>
          <a:xfrm flipH="1" flipV="1">
            <a:off x="1331640" y="5193196"/>
            <a:ext cx="36004" cy="540705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Bein tengilína 11"/>
          <p:cNvCxnSpPr/>
          <p:nvPr/>
        </p:nvCxnSpPr>
        <p:spPr>
          <a:xfrm flipH="1" flipV="1">
            <a:off x="1115616" y="5211843"/>
            <a:ext cx="36004" cy="522058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ein tengilína 14"/>
          <p:cNvCxnSpPr/>
          <p:nvPr/>
        </p:nvCxnSpPr>
        <p:spPr>
          <a:xfrm flipH="1" flipV="1">
            <a:off x="1371400" y="5715254"/>
            <a:ext cx="36004" cy="540705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Bein tengilína 15"/>
          <p:cNvCxnSpPr/>
          <p:nvPr/>
        </p:nvCxnSpPr>
        <p:spPr>
          <a:xfrm flipH="1" flipV="1">
            <a:off x="1155376" y="5733901"/>
            <a:ext cx="36004" cy="522058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5400000">
            <a:off x="7643505" y="5533846"/>
            <a:ext cx="14579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Hólmgarður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5174510">
            <a:off x="-243100" y="4197795"/>
            <a:ext cx="16400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Bústaðavegur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42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4664"/>
            <a:ext cx="55530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2771800" y="44624"/>
            <a:ext cx="3816424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Við Heiðargerði</a:t>
            </a:r>
            <a:endParaRPr lang="is-IS" dirty="0"/>
          </a:p>
        </p:txBody>
      </p:sp>
      <p:sp>
        <p:nvSpPr>
          <p:cNvPr id="2" name="Textarammi 1"/>
          <p:cNvSpPr txBox="1"/>
          <p:nvPr/>
        </p:nvSpPr>
        <p:spPr>
          <a:xfrm>
            <a:off x="107504" y="4046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 smtClean="0"/>
              <a:t>Fyrir</a:t>
            </a:r>
            <a:endParaRPr lang="is-IS" b="1" dirty="0"/>
          </a:p>
        </p:txBody>
      </p:sp>
      <p:sp>
        <p:nvSpPr>
          <p:cNvPr id="6" name="Textarammi 5"/>
          <p:cNvSpPr txBox="1"/>
          <p:nvPr/>
        </p:nvSpPr>
        <p:spPr>
          <a:xfrm>
            <a:off x="7380312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b="1" dirty="0" smtClean="0"/>
              <a:t>Eftir</a:t>
            </a:r>
            <a:endParaRPr lang="is-I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28314"/>
            <a:ext cx="5510607" cy="314104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52" y="5229200"/>
            <a:ext cx="159544" cy="15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9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5" y="1268760"/>
            <a:ext cx="4881563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1907704" y="211287"/>
            <a:ext cx="4968552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Við Breiðagerði</a:t>
            </a:r>
            <a:endParaRPr lang="is-IS" dirty="0"/>
          </a:p>
        </p:txBody>
      </p:sp>
      <p:sp>
        <p:nvSpPr>
          <p:cNvPr id="4" name="Textarammi 3"/>
          <p:cNvSpPr txBox="1"/>
          <p:nvPr/>
        </p:nvSpPr>
        <p:spPr>
          <a:xfrm>
            <a:off x="107504" y="8994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 smtClean="0"/>
              <a:t>Fyrir</a:t>
            </a:r>
            <a:endParaRPr lang="is-IS" b="1" dirty="0"/>
          </a:p>
        </p:txBody>
      </p:sp>
      <p:sp>
        <p:nvSpPr>
          <p:cNvPr id="5" name="Textarammi 4"/>
          <p:cNvSpPr txBox="1"/>
          <p:nvPr/>
        </p:nvSpPr>
        <p:spPr>
          <a:xfrm>
            <a:off x="7380312" y="29249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s-IS" b="1" dirty="0" smtClean="0"/>
              <a:t>Eftir</a:t>
            </a:r>
            <a:endParaRPr lang="is-I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480" y="3294276"/>
            <a:ext cx="4953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598424"/>
            <a:ext cx="31908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9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/>
          <p:cNvSpPr txBox="1"/>
          <p:nvPr/>
        </p:nvSpPr>
        <p:spPr>
          <a:xfrm>
            <a:off x="683568" y="260648"/>
            <a:ext cx="7416824" cy="1130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sz="2800" b="1" dirty="0" smtClean="0"/>
              <a:t>Háaleitisbraut - hjólastígur, </a:t>
            </a:r>
          </a:p>
          <a:p>
            <a:r>
              <a:rPr lang="is-IS" sz="2800" b="1" dirty="0" smtClean="0"/>
              <a:t>lýsing framkvæmdar.</a:t>
            </a:r>
            <a:endParaRPr lang="is-IS" sz="2800" b="1" dirty="0"/>
          </a:p>
        </p:txBody>
      </p:sp>
      <p:sp>
        <p:nvSpPr>
          <p:cNvPr id="3" name="Staðgengill efnis 2"/>
          <p:cNvSpPr txBox="1">
            <a:spLocks/>
          </p:cNvSpPr>
          <p:nvPr/>
        </p:nvSpPr>
        <p:spPr>
          <a:xfrm>
            <a:off x="899592" y="1988840"/>
            <a:ext cx="7325952" cy="20162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600" dirty="0" smtClean="0"/>
              <a:t>Árið 2014 var gerður tvístefnu hjólastígur austanvert við Háaleitisbraut frá Bústaðaveg að Brekkugerði.</a:t>
            </a:r>
          </a:p>
          <a:p>
            <a:r>
              <a:rPr lang="is-IS" sz="1600" dirty="0" smtClean="0"/>
              <a:t>Á þessu ári </a:t>
            </a:r>
            <a:r>
              <a:rPr lang="is-IS" sz="1600" dirty="0"/>
              <a:t>e</a:t>
            </a:r>
            <a:r>
              <a:rPr lang="is-IS" sz="1600" dirty="0" smtClean="0"/>
              <a:t>r áætlað að halda áfram með þá framkvæmd frá Brekkugerði og að </a:t>
            </a:r>
            <a:r>
              <a:rPr lang="is-IS" sz="1600" dirty="0" err="1" smtClean="0"/>
              <a:t>Miklubraut</a:t>
            </a:r>
            <a:r>
              <a:rPr lang="is-IS" sz="1600" dirty="0" smtClean="0"/>
              <a:t>.</a:t>
            </a:r>
          </a:p>
          <a:p>
            <a:r>
              <a:rPr lang="is-IS" sz="1600" dirty="0" smtClean="0"/>
              <a:t>Biðstöð strætó sem er í útskoti norðan við </a:t>
            </a:r>
            <a:r>
              <a:rPr lang="is-IS" sz="1600" dirty="0" err="1" smtClean="0"/>
              <a:t>Smáagerði</a:t>
            </a:r>
            <a:r>
              <a:rPr lang="is-IS" sz="1600" dirty="0" smtClean="0"/>
              <a:t> er færð þannig að strætó kemur til með að stoppa í götunni. Þetta er gert til að hafa pláss fyrir hjólastíg og göngustíg samhliða. </a:t>
            </a:r>
          </a:p>
          <a:p>
            <a:endParaRPr lang="is-IS" sz="1600" dirty="0" smtClean="0"/>
          </a:p>
          <a:p>
            <a:pPr marL="0" indent="0">
              <a:buNone/>
            </a:pPr>
            <a:endParaRPr lang="is-IS" sz="1600" dirty="0"/>
          </a:p>
          <a:p>
            <a:pPr marL="0" indent="0">
              <a:buNone/>
            </a:pPr>
            <a:endParaRPr lang="is-IS" sz="1600" dirty="0" smtClean="0"/>
          </a:p>
        </p:txBody>
      </p:sp>
    </p:spTree>
    <p:extLst>
      <p:ext uri="{BB962C8B-B14F-4D97-AF65-F5344CB8AC3E}">
        <p14:creationId xmlns:p14="http://schemas.microsoft.com/office/powerpoint/2010/main" val="11648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250"/>
            <a:ext cx="7056784" cy="523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879" y="3095156"/>
            <a:ext cx="5040633" cy="386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763688" y="188640"/>
            <a:ext cx="51125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Háaleitisbraut,</a:t>
            </a:r>
          </a:p>
          <a:p>
            <a:r>
              <a:rPr lang="is-IS" sz="2400" dirty="0" smtClean="0"/>
              <a:t>hjólastígur að austanverðu á milli Brekkugerðis og </a:t>
            </a:r>
            <a:r>
              <a:rPr lang="is-IS" sz="2400" dirty="0" err="1" smtClean="0"/>
              <a:t>Miklubrautar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0789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37" y="1323800"/>
            <a:ext cx="6840760" cy="532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1763688" y="188640"/>
            <a:ext cx="51125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dirty="0" smtClean="0"/>
              <a:t>Háaleitisbraut,</a:t>
            </a:r>
          </a:p>
          <a:p>
            <a:r>
              <a:rPr lang="is-IS" sz="2400" dirty="0" smtClean="0"/>
              <a:t>hjólastígur að austanverðu á milli Brekkugerðis og </a:t>
            </a:r>
            <a:r>
              <a:rPr lang="is-IS" sz="2400" dirty="0" err="1" smtClean="0"/>
              <a:t>Miklubrautar</a:t>
            </a:r>
            <a:endParaRPr lang="is-I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34546"/>
            <a:ext cx="49339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arammi 1"/>
          <p:cNvSpPr txBox="1"/>
          <p:nvPr/>
        </p:nvSpPr>
        <p:spPr>
          <a:xfrm rot="1294787">
            <a:off x="5201485" y="2835909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/>
              <a:t>Hvassaleiti</a:t>
            </a:r>
            <a:endParaRPr lang="is-IS" sz="1600" b="1" dirty="0"/>
          </a:p>
        </p:txBody>
      </p:sp>
    </p:spTree>
    <p:extLst>
      <p:ext uri="{BB962C8B-B14F-4D97-AF65-F5344CB8AC3E}">
        <p14:creationId xmlns:p14="http://schemas.microsoft.com/office/powerpoint/2010/main" val="116227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93" y="1115966"/>
            <a:ext cx="7645672" cy="519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arammi 3"/>
          <p:cNvSpPr txBox="1"/>
          <p:nvPr/>
        </p:nvSpPr>
        <p:spPr>
          <a:xfrm>
            <a:off x="1115616" y="26064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 smtClean="0"/>
              <a:t>Sólarhringsumferð</a:t>
            </a:r>
            <a:endParaRPr lang="is-IS" sz="2400" dirty="0"/>
          </a:p>
        </p:txBody>
      </p:sp>
      <p:sp>
        <p:nvSpPr>
          <p:cNvPr id="6" name="Rétthyrningur 5"/>
          <p:cNvSpPr/>
          <p:nvPr/>
        </p:nvSpPr>
        <p:spPr>
          <a:xfrm rot="17484682">
            <a:off x="4453456" y="3327312"/>
            <a:ext cx="1049839" cy="2769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s-IS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Grensásvegur</a:t>
            </a:r>
            <a:endParaRPr lang="is-IS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étthyrningur 6"/>
          <p:cNvSpPr/>
          <p:nvPr/>
        </p:nvSpPr>
        <p:spPr>
          <a:xfrm rot="17636585">
            <a:off x="2805759" y="2666302"/>
            <a:ext cx="1085362" cy="2769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s-IS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Háaleitisbraut</a:t>
            </a:r>
            <a:endParaRPr lang="is-IS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étthyrningur 7"/>
          <p:cNvSpPr/>
          <p:nvPr/>
        </p:nvSpPr>
        <p:spPr>
          <a:xfrm rot="882950">
            <a:off x="4937987" y="4927163"/>
            <a:ext cx="1056315" cy="2769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s-IS" sz="1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Bústaðavegur</a:t>
            </a:r>
            <a:endParaRPr lang="is-IS" sz="1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arammi 1"/>
          <p:cNvSpPr txBox="1"/>
          <p:nvPr/>
        </p:nvSpPr>
        <p:spPr>
          <a:xfrm>
            <a:off x="107504" y="3861048"/>
            <a:ext cx="45503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b="1" smtClean="0"/>
              <a:t>Samkvæmt umferðarspá aðalskipulags </a:t>
            </a:r>
            <a:r>
              <a:rPr lang="is-IS" b="1"/>
              <a:t>fyrir </a:t>
            </a:r>
            <a:r>
              <a:rPr lang="is-IS" b="1" smtClean="0"/>
              <a:t>óbreyttar ferðavenjur er </a:t>
            </a:r>
            <a:r>
              <a:rPr lang="is-IS" b="1" dirty="0"/>
              <a:t>umferð um Grensásveg árið </a:t>
            </a:r>
            <a:r>
              <a:rPr lang="is-IS" b="1"/>
              <a:t>2030 </a:t>
            </a:r>
            <a:r>
              <a:rPr lang="is-IS" b="1" smtClean="0"/>
              <a:t>svipuð og í dag.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b="1" smtClean="0"/>
              <a:t>En umferð minnkar miðað </a:t>
            </a:r>
            <a:r>
              <a:rPr lang="is-IS" b="1" dirty="0"/>
              <a:t>við breyttar </a:t>
            </a:r>
            <a:r>
              <a:rPr lang="is-IS" b="1" dirty="0" smtClean="0"/>
              <a:t>ferðavenjur </a:t>
            </a:r>
            <a:r>
              <a:rPr lang="is-IS" b="1" smtClean="0"/>
              <a:t>árið 2030, </a:t>
            </a:r>
            <a:r>
              <a:rPr lang="is-IS" b="1" dirty="0"/>
              <a:t>þ.e. </a:t>
            </a:r>
            <a:r>
              <a:rPr lang="is-IS" b="1"/>
              <a:t>ef </a:t>
            </a:r>
            <a:r>
              <a:rPr lang="is-IS" b="1" smtClean="0"/>
              <a:t>markmið nást um að fleiri </a:t>
            </a:r>
            <a:r>
              <a:rPr lang="is-IS" b="1"/>
              <a:t>hjóla eða nota almenningssamgöngur. </a:t>
            </a:r>
          </a:p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718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rammi 1"/>
          <p:cNvSpPr txBox="1"/>
          <p:nvPr/>
        </p:nvSpPr>
        <p:spPr>
          <a:xfrm>
            <a:off x="827584" y="2708920"/>
            <a:ext cx="7416824" cy="1130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sz="6000" b="1" dirty="0" smtClean="0"/>
              <a:t>Takk fyrir!</a:t>
            </a:r>
            <a:endParaRPr lang="is-IS" sz="6000" b="1" dirty="0"/>
          </a:p>
        </p:txBody>
      </p:sp>
    </p:spTree>
    <p:extLst>
      <p:ext uri="{BB962C8B-B14F-4D97-AF65-F5344CB8AC3E}">
        <p14:creationId xmlns:p14="http://schemas.microsoft.com/office/powerpoint/2010/main" val="5604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6630"/>
            <a:ext cx="8565778" cy="52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323527" y="260648"/>
            <a:ext cx="8437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smtClean="0"/>
              <a:t>Grensásveg – hraðamæling – norðurstefna</a:t>
            </a:r>
            <a:endParaRPr lang="is-IS" sz="2800" b="1" dirty="0"/>
          </a:p>
        </p:txBody>
      </p:sp>
    </p:spTree>
    <p:extLst>
      <p:ext uri="{BB962C8B-B14F-4D97-AF65-F5344CB8AC3E}">
        <p14:creationId xmlns:p14="http://schemas.microsoft.com/office/powerpoint/2010/main" val="18016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8928"/>
            <a:ext cx="8606169" cy="536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arammi 2"/>
          <p:cNvSpPr txBox="1"/>
          <p:nvPr/>
        </p:nvSpPr>
        <p:spPr>
          <a:xfrm>
            <a:off x="323527" y="260648"/>
            <a:ext cx="8437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smtClean="0"/>
              <a:t>Grensásveg – hraðamæling – suðurstefna</a:t>
            </a:r>
            <a:endParaRPr lang="is-IS" sz="2800" b="1" dirty="0"/>
          </a:p>
        </p:txBody>
      </p:sp>
    </p:spTree>
    <p:extLst>
      <p:ext uri="{BB962C8B-B14F-4D97-AF65-F5344CB8AC3E}">
        <p14:creationId xmlns:p14="http://schemas.microsoft.com/office/powerpoint/2010/main" val="1619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60" y="1484784"/>
            <a:ext cx="5475496" cy="504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Bein tengilína 5"/>
          <p:cNvCxnSpPr/>
          <p:nvPr/>
        </p:nvCxnSpPr>
        <p:spPr>
          <a:xfrm flipV="1">
            <a:off x="6516216" y="1268760"/>
            <a:ext cx="0" cy="360040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Bein tengilína 6"/>
          <p:cNvCxnSpPr/>
          <p:nvPr/>
        </p:nvCxnSpPr>
        <p:spPr>
          <a:xfrm flipV="1">
            <a:off x="6228184" y="1268760"/>
            <a:ext cx="0" cy="360040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ein tengilína 4"/>
          <p:cNvCxnSpPr/>
          <p:nvPr/>
        </p:nvCxnSpPr>
        <p:spPr>
          <a:xfrm>
            <a:off x="6228184" y="1340768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étthyrningur 7"/>
          <p:cNvSpPr/>
          <p:nvPr/>
        </p:nvSpPr>
        <p:spPr>
          <a:xfrm>
            <a:off x="5572906" y="807095"/>
            <a:ext cx="32002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s-I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85% hraði á Grensásveg</a:t>
            </a:r>
            <a:endParaRPr lang="is-I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arammi 10"/>
          <p:cNvSpPr txBox="1"/>
          <p:nvPr/>
        </p:nvSpPr>
        <p:spPr>
          <a:xfrm>
            <a:off x="323527" y="260648"/>
            <a:ext cx="8437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smtClean="0"/>
              <a:t>Alvarleiki slysa m.t.t. árekstrarhraða</a:t>
            </a:r>
            <a:endParaRPr lang="is-IS" sz="2800" b="1" dirty="0"/>
          </a:p>
        </p:txBody>
      </p:sp>
    </p:spTree>
    <p:extLst>
      <p:ext uri="{BB962C8B-B14F-4D97-AF65-F5344CB8AC3E}">
        <p14:creationId xmlns:p14="http://schemas.microsoft.com/office/powerpoint/2010/main" val="19870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arammi 3"/>
          <p:cNvSpPr txBox="1"/>
          <p:nvPr/>
        </p:nvSpPr>
        <p:spPr>
          <a:xfrm>
            <a:off x="-193024" y="2636912"/>
            <a:ext cx="3684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b="1" dirty="0" smtClean="0"/>
              <a:t>Umferðaróhöpp árin 2007 til 2013</a:t>
            </a:r>
            <a:endParaRPr lang="is-IS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830" y="9475"/>
            <a:ext cx="520065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9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1457325"/>
            <a:ext cx="60674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" y="908720"/>
            <a:ext cx="486101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arammi 1"/>
          <p:cNvSpPr txBox="1"/>
          <p:nvPr/>
        </p:nvSpPr>
        <p:spPr>
          <a:xfrm>
            <a:off x="179512" y="277261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s-IS"/>
            </a:defPPr>
            <a:lvl1pPr algn="ctr">
              <a:defRPr sz="2800" b="1"/>
            </a:lvl1pPr>
          </a:lstStyle>
          <a:p>
            <a:r>
              <a:rPr lang="is-IS" dirty="0"/>
              <a:t>Ferðir strætó um Grensásveg og Háaleitisbraut, suður</a:t>
            </a:r>
          </a:p>
        </p:txBody>
      </p:sp>
      <p:grpSp>
        <p:nvGrpSpPr>
          <p:cNvPr id="3" name="Hópur 2"/>
          <p:cNvGrpSpPr/>
          <p:nvPr/>
        </p:nvGrpSpPr>
        <p:grpSpPr>
          <a:xfrm>
            <a:off x="5544616" y="2815466"/>
            <a:ext cx="3707904" cy="4032448"/>
            <a:chOff x="5436096" y="3236919"/>
            <a:chExt cx="3539480" cy="3804729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236919"/>
              <a:ext cx="3539480" cy="1841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5071509"/>
              <a:ext cx="3240360" cy="1970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ðgengill efnis 2"/>
          <p:cNvSpPr txBox="1">
            <a:spLocks/>
          </p:cNvSpPr>
          <p:nvPr/>
        </p:nvSpPr>
        <p:spPr>
          <a:xfrm>
            <a:off x="198376" y="476672"/>
            <a:ext cx="8768428" cy="61926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600" dirty="0" smtClean="0"/>
              <a:t>Grensásvegur sunnan </a:t>
            </a:r>
            <a:r>
              <a:rPr lang="is-IS" sz="1600" dirty="0" err="1" smtClean="0"/>
              <a:t>Miklubrautar</a:t>
            </a:r>
            <a:r>
              <a:rPr lang="is-IS" sz="1600" dirty="0" smtClean="0"/>
              <a:t>, þ.e. á milli Bústaðavegar og </a:t>
            </a:r>
            <a:r>
              <a:rPr lang="is-IS" sz="1600" dirty="0" err="1" smtClean="0"/>
              <a:t>Miklubrautar</a:t>
            </a:r>
            <a:r>
              <a:rPr lang="is-IS" sz="1600" dirty="0" smtClean="0"/>
              <a:t>, er </a:t>
            </a:r>
            <a:r>
              <a:rPr lang="is-IS" sz="1600" dirty="0" err="1" smtClean="0"/>
              <a:t>fjórar</a:t>
            </a:r>
            <a:r>
              <a:rPr lang="is-IS" sz="1600" dirty="0" smtClean="0"/>
              <a:t> akreinar fyrir bíla, þ.e. tvær akreinar í hvora átt.  </a:t>
            </a:r>
            <a:r>
              <a:rPr lang="is-IS" sz="1600" dirty="0" err="1" smtClean="0"/>
              <a:t>Umhv</a:t>
            </a:r>
            <a:r>
              <a:rPr lang="is-IS" sz="1600" dirty="0" smtClean="0"/>
              <a:t>.- og skipulagsráð hefur samþykkt að þeim verði fækkað í eina akrein í hvora átt.</a:t>
            </a:r>
          </a:p>
          <a:p>
            <a:r>
              <a:rPr lang="is-IS" sz="1600" dirty="0" smtClean="0"/>
              <a:t>Í stað akreina sem hverfa verður 2,5m breiður hjólastígur </a:t>
            </a:r>
            <a:r>
              <a:rPr lang="is-IS" sz="1600" dirty="0"/>
              <a:t>gerður beggja </a:t>
            </a:r>
            <a:r>
              <a:rPr lang="is-IS" sz="1600" dirty="0" smtClean="0"/>
              <a:t>vegna til hliðar við gangstéttina sem verður um 2ja metra breið. </a:t>
            </a:r>
            <a:r>
              <a:rPr lang="is-IS" sz="1600" dirty="0"/>
              <a:t>Smá hæðarmunur verður á milli hjóla- og göngustígs</a:t>
            </a:r>
            <a:r>
              <a:rPr lang="is-IS" sz="1600" dirty="0" smtClean="0"/>
              <a:t>. Hvor akrein fyrir bíla verður 4,0 m breið</a:t>
            </a:r>
            <a:r>
              <a:rPr lang="is-IS" sz="1600" dirty="0"/>
              <a:t>. </a:t>
            </a:r>
            <a:endParaRPr lang="is-IS" sz="1600" dirty="0" smtClean="0"/>
          </a:p>
          <a:p>
            <a:r>
              <a:rPr lang="is-IS" sz="1600" dirty="0" smtClean="0"/>
              <a:t>Sex </a:t>
            </a:r>
            <a:r>
              <a:rPr lang="is-IS" sz="1600" dirty="0"/>
              <a:t>til sjö cm hæðarmunur verður á milli götu og </a:t>
            </a:r>
            <a:r>
              <a:rPr lang="is-IS" sz="1600" dirty="0" smtClean="0"/>
              <a:t>hjólastígs, nema á </a:t>
            </a:r>
            <a:r>
              <a:rPr lang="is-IS" sz="1600" dirty="0"/>
              <a:t>þeim kafla </a:t>
            </a:r>
            <a:r>
              <a:rPr lang="is-IS" sz="1600" dirty="0" smtClean="0"/>
              <a:t>þar sem strætó stoppar en þar hjólastígurinn í </a:t>
            </a:r>
            <a:r>
              <a:rPr lang="is-IS" sz="1600" dirty="0"/>
              <a:t>hæð við götuna.</a:t>
            </a:r>
            <a:r>
              <a:rPr lang="is-IS" sz="1600" dirty="0" smtClean="0"/>
              <a:t> </a:t>
            </a:r>
            <a:endParaRPr lang="is-IS" sz="1600" dirty="0"/>
          </a:p>
          <a:p>
            <a:r>
              <a:rPr lang="is-IS" sz="1600" dirty="0" smtClean="0"/>
              <a:t>Umferðarljós sem eru á gatnamótum við Hæðargarð verða þar áfram og einnig gangbrautarljós sem eru við Breiðagerði en stjórnbúnaður þeirra verður endurnýjaður. </a:t>
            </a:r>
          </a:p>
          <a:p>
            <a:r>
              <a:rPr lang="is-IS" sz="1600" dirty="0" err="1" smtClean="0"/>
              <a:t>Ný</a:t>
            </a:r>
            <a:r>
              <a:rPr lang="is-IS" sz="1600" dirty="0" smtClean="0"/>
              <a:t> gangbrautarljós verða sett norðan við Heiðargerði.</a:t>
            </a:r>
          </a:p>
          <a:p>
            <a:r>
              <a:rPr lang="is-IS" sz="1600" dirty="0" smtClean="0"/>
              <a:t>Biðstöðvar strætó eru á þremur stöðum, þ.e. þrjár hvoru megin götunnar. Gert er ráð fyrir að strætó leggi við gangstéttina. Almenn umferð kemst framhjá á meðan strætó er stopp. Þetta er gert með tilliti til aksturs neyðarbíla en hætta er talin á of mikilli töf þeirra ef vagn stoppar í götunni. Það fyrirkomulag má endurskoða þegar bráðamóttaka flyst frá Borgarspítala í Landspítala við Hringbraut</a:t>
            </a:r>
            <a:r>
              <a:rPr lang="is-IS" sz="1600" dirty="0"/>
              <a:t>. Almenn umferð getur </a:t>
            </a:r>
            <a:r>
              <a:rPr lang="is-IS" sz="1600" dirty="0" smtClean="0"/>
              <a:t>einnig auðveldlega </a:t>
            </a:r>
            <a:r>
              <a:rPr lang="is-IS" sz="1600" dirty="0"/>
              <a:t>vikið upp á hjólastíginn ef neyðarbíll er á ferð. </a:t>
            </a:r>
            <a:endParaRPr lang="is-IS" sz="1600" dirty="0" smtClean="0"/>
          </a:p>
          <a:p>
            <a:r>
              <a:rPr lang="is-IS" sz="1600" dirty="0" smtClean="0"/>
              <a:t>Þar sem gangstéttar eru ónýtar verða </a:t>
            </a:r>
            <a:r>
              <a:rPr lang="is-IS" sz="1600" dirty="0" err="1" smtClean="0"/>
              <a:t>þær</a:t>
            </a:r>
            <a:r>
              <a:rPr lang="is-IS" sz="1600" dirty="0" smtClean="0"/>
              <a:t> endurnýjaðar.</a:t>
            </a:r>
          </a:p>
          <a:p>
            <a:r>
              <a:rPr lang="is-IS" sz="1600" dirty="0" smtClean="0"/>
              <a:t>Götulýsing verður endurnýjuð. Núverandi staurar í gangstétt verða fjarlægðir og nýjum staurum komið fyrir í miðeyjunni.</a:t>
            </a:r>
          </a:p>
          <a:p>
            <a:r>
              <a:rPr lang="is-IS" sz="1600" dirty="0"/>
              <a:t>F</a:t>
            </a:r>
            <a:r>
              <a:rPr lang="is-IS" sz="1600" dirty="0" smtClean="0"/>
              <a:t>ramhjáakstur í hægribeygju á umferðarljósum við gatnamót Grensásvegar og Bústaðavegar verður aflagður til að gera göngu- og hjólaleiðir öruggari.</a:t>
            </a:r>
          </a:p>
          <a:p>
            <a:r>
              <a:rPr lang="is-IS" sz="1600" dirty="0" smtClean="0"/>
              <a:t>Gróður verður í miðeyjunni. Gætt verður að því að hann byrgi ekki sýn fyrir akandi, hjólandi eða gangandi umferð.</a:t>
            </a:r>
          </a:p>
          <a:p>
            <a:pPr marL="0" indent="0">
              <a:buNone/>
            </a:pPr>
            <a:endParaRPr lang="is-IS" sz="1600" dirty="0"/>
          </a:p>
          <a:p>
            <a:pPr marL="0" indent="0">
              <a:buNone/>
            </a:pPr>
            <a:endParaRPr lang="is-IS" sz="1600" dirty="0" smtClean="0"/>
          </a:p>
        </p:txBody>
      </p:sp>
      <p:sp>
        <p:nvSpPr>
          <p:cNvPr id="4" name="Textarammi 3"/>
          <p:cNvSpPr txBox="1"/>
          <p:nvPr/>
        </p:nvSpPr>
        <p:spPr>
          <a:xfrm>
            <a:off x="1547664" y="-99392"/>
            <a:ext cx="547260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>
              <a:defRPr lang="is-IS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is-IS" b="1" dirty="0" smtClean="0"/>
              <a:t>Grensásvegur, lýsing framkvæmdar.</a:t>
            </a:r>
            <a:endParaRPr lang="is-IS" b="1" dirty="0"/>
          </a:p>
        </p:txBody>
      </p:sp>
    </p:spTree>
    <p:extLst>
      <p:ext uri="{BB962C8B-B14F-4D97-AF65-F5344CB8AC3E}">
        <p14:creationId xmlns:p14="http://schemas.microsoft.com/office/powerpoint/2010/main" val="3439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85" y="161305"/>
            <a:ext cx="7010591" cy="672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9871" y="1053372"/>
            <a:ext cx="307808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6-7 cm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hæðarmunur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á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milli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hjólastígs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og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götu</a:t>
            </a:r>
            <a:endParaRPr lang="en-US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72200" y="1330371"/>
            <a:ext cx="576064" cy="514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75856" y="692696"/>
            <a:ext cx="335277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Smá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hæðarmunur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á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milli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hjólastígs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og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gangstéttar</a:t>
            </a:r>
            <a:endParaRPr lang="en-US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583265" y="943645"/>
            <a:ext cx="725039" cy="9011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54463" y="1988840"/>
            <a:ext cx="31229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Enginn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hæðarmunur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á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milli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hjólastígs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og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götu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við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og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í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aðdraganda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að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biðstöð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1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strætó</a:t>
            </a:r>
            <a:r>
              <a:rPr lang="en-US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707904" y="1844824"/>
            <a:ext cx="1080120" cy="374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60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Office þ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2725</TotalTime>
  <Words>631</Words>
  <Application>Microsoft Office PowerPoint</Application>
  <PresentationFormat>Sýnt á skjá (4:3)</PresentationFormat>
  <Paragraphs>80</Paragraphs>
  <Slides>20</Slides>
  <Notes>0</Notes>
  <HiddenSlides>0</HiddenSlides>
  <MMClips>0</MMClips>
  <ScaleCrop>false</ScaleCrop>
  <HeadingPairs>
    <vt:vector size="4" baseType="variant">
      <vt:variant>
        <vt:lpstr>Þema</vt:lpstr>
      </vt:variant>
      <vt:variant>
        <vt:i4>1</vt:i4>
      </vt:variant>
      <vt:variant>
        <vt:lpstr>Skyggnutitlar</vt:lpstr>
      </vt:variant>
      <vt:variant>
        <vt:i4>20</vt:i4>
      </vt:variant>
    </vt:vector>
  </HeadingPairs>
  <TitlesOfParts>
    <vt:vector size="21" baseType="lpstr">
      <vt:lpstr>Office þema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</vt:vector>
  </TitlesOfParts>
  <Company>UTM - Reykjavík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PowerPoint-kynning</dc:title>
  <dc:creator>user</dc:creator>
  <cp:lastModifiedBy>user</cp:lastModifiedBy>
  <cp:revision>79</cp:revision>
  <cp:lastPrinted>2015-03-04T09:26:20Z</cp:lastPrinted>
  <dcterms:created xsi:type="dcterms:W3CDTF">2014-11-27T09:08:26Z</dcterms:created>
  <dcterms:modified xsi:type="dcterms:W3CDTF">2015-03-17T18:45:38Z</dcterms:modified>
</cp:coreProperties>
</file>