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70" r:id="rId5"/>
    <p:sldId id="269" r:id="rId6"/>
    <p:sldId id="259" r:id="rId7"/>
    <p:sldId id="258" r:id="rId8"/>
    <p:sldId id="257" r:id="rId9"/>
    <p:sldId id="263" r:id="rId10"/>
    <p:sldId id="260" r:id="rId11"/>
    <p:sldId id="262" r:id="rId12"/>
    <p:sldId id="267" r:id="rId13"/>
  </p:sldIdLst>
  <p:sldSz cx="9144000" cy="6858000" type="screen4x3"/>
  <p:notesSz cx="6794500" cy="9906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542" y="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4182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328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974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820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8555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80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804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84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447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6669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3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B0569-9F28-4A03-8265-979439EAD592}" type="datetimeFigureOut">
              <a:rPr lang="is-IS" smtClean="0"/>
              <a:t>7.2.2013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9E3B-0327-4375-BC74-AC90DB10524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757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" Type="http://schemas.openxmlformats.org/officeDocument/2006/relationships/image" Target="../media/image1.jpeg"/><Relationship Id="rId16" Type="http://schemas.openxmlformats.org/officeDocument/2006/relationships/image" Target="../media/image47.jpe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11" Type="http://schemas.openxmlformats.org/officeDocument/2006/relationships/image" Target="../media/image42.jp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G"/><Relationship Id="rId19" Type="http://schemas.openxmlformats.org/officeDocument/2006/relationships/image" Target="../media/image50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 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7584" y="4941168"/>
            <a:ext cx="8183066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pPr>
              <a:lnSpc>
                <a:spcPct val="250000"/>
              </a:lnSpc>
            </a:pPr>
            <a:r>
              <a:rPr lang="is-IS" b="1" dirty="0" smtClean="0">
                <a:solidFill>
                  <a:schemeClr val="tx2"/>
                </a:solidFill>
              </a:rPr>
              <a:t>Framkvæmdir í Breiðholti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 brushSize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1" r="13268" b="24549"/>
          <a:stretch/>
        </p:blipFill>
        <p:spPr>
          <a:xfrm>
            <a:off x="836507" y="127086"/>
            <a:ext cx="8174143" cy="48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6239" y="116632"/>
            <a:ext cx="8330257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is-IS" sz="3200" b="1" dirty="0" smtClean="0">
                <a:solidFill>
                  <a:schemeClr val="tx2"/>
                </a:solidFill>
              </a:rPr>
              <a:t>Ölduselsskóli - anddyri og undirbúningur lóðaframkvæmda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1350301"/>
            <a:ext cx="2261885" cy="21336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11" y="3647071"/>
            <a:ext cx="2261885" cy="12864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71600" y="5733256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is-IS" sz="2000" dirty="0" smtClean="0">
                <a:latin typeface="+mj-lt"/>
              </a:rPr>
              <a:t>Undirbúningur vegna endurgerðar á lóð. Áætlaður kostnaður 2 </a:t>
            </a:r>
            <a:r>
              <a:rPr lang="is-IS" sz="2000" dirty="0" err="1" smtClean="0">
                <a:latin typeface="+mj-lt"/>
              </a:rPr>
              <a:t>mkr</a:t>
            </a:r>
            <a:r>
              <a:rPr lang="is-IS" sz="2000" dirty="0" smtClean="0">
                <a:latin typeface="+mj-lt"/>
              </a:rPr>
              <a:t>.</a:t>
            </a:r>
          </a:p>
          <a:p>
            <a:pPr marL="342900" lvl="0" indent="-342900" eaLnBrk="0" hangingPunct="0">
              <a:buFont typeface="Arial" pitchFamily="34" charset="0"/>
              <a:buChar char="•"/>
            </a:pPr>
            <a:r>
              <a:rPr lang="is-IS" sz="2000" dirty="0" smtClean="0">
                <a:latin typeface="+mj-lt"/>
              </a:rPr>
              <a:t>Framkvæmdir við anddyri – áætlaður kostnaður 30 </a:t>
            </a:r>
            <a:r>
              <a:rPr lang="is-IS" sz="2000" dirty="0" err="1" smtClean="0">
                <a:latin typeface="+mj-lt"/>
              </a:rPr>
              <a:t>mkr</a:t>
            </a:r>
            <a:r>
              <a:rPr lang="is-IS" sz="2000" dirty="0" smtClean="0">
                <a:latin typeface="+mj-lt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9" y="1340768"/>
            <a:ext cx="6004361" cy="399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4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6239" y="116632"/>
            <a:ext cx="833025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en-US" sz="3200" b="1" dirty="0" err="1" smtClean="0">
                <a:solidFill>
                  <a:schemeClr val="tx2"/>
                </a:solidFill>
              </a:rPr>
              <a:t>Ýmsar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framkvæmdir</a:t>
            </a:r>
            <a:r>
              <a:rPr lang="en-US" sz="3200" b="1" dirty="0" smtClean="0">
                <a:solidFill>
                  <a:schemeClr val="tx2"/>
                </a:solidFill>
              </a:rPr>
              <a:t> í </a:t>
            </a:r>
            <a:r>
              <a:rPr lang="en-US" sz="3200" b="1" dirty="0" err="1" smtClean="0">
                <a:solidFill>
                  <a:schemeClr val="tx2"/>
                </a:solidFill>
              </a:rPr>
              <a:t>Breiðholti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7"/>
          <a:stretch/>
        </p:blipFill>
        <p:spPr>
          <a:xfrm>
            <a:off x="7046565" y="791636"/>
            <a:ext cx="1966036" cy="1348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18" y="2222196"/>
            <a:ext cx="1966178" cy="14746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5"/>
          <a:stretch/>
        </p:blipFill>
        <p:spPr>
          <a:xfrm>
            <a:off x="3013025" y="784795"/>
            <a:ext cx="1961276" cy="1348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55881" r="2358" b="2367"/>
          <a:stretch/>
        </p:blipFill>
        <p:spPr>
          <a:xfrm>
            <a:off x="3013025" y="2222196"/>
            <a:ext cx="1968799" cy="895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1959540" cy="1471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24774"/>
            <a:ext cx="1959540" cy="14719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46011"/>
            <a:ext cx="1959540" cy="147195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28893" r="29107" b="26183"/>
          <a:stretch/>
        </p:blipFill>
        <p:spPr>
          <a:xfrm>
            <a:off x="969506" y="784795"/>
            <a:ext cx="1963727" cy="13480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5" y="3773215"/>
            <a:ext cx="1963727" cy="147279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74" y="5248742"/>
            <a:ext cx="1958967" cy="1469225"/>
          </a:xfrm>
          <a:prstGeom prst="rect">
            <a:avLst/>
          </a:prstGeom>
        </p:spPr>
      </p:pic>
      <p:pic>
        <p:nvPicPr>
          <p:cNvPr id="41" name="Picture 2" descr="C:\Users\elinborgr4329\Desktop\eignavefur\Ölduselsskóli\2011 Úttekt Ölduselsskóli sparkvöllur (26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49" y="3745135"/>
            <a:ext cx="1961277" cy="147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23" y="2222196"/>
            <a:ext cx="1961278" cy="14709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58" y="5270410"/>
            <a:ext cx="1961278" cy="147095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9" y="5248742"/>
            <a:ext cx="1961418" cy="1471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1640" y="184482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/>
            </a:lvl1pPr>
          </a:lstStyle>
          <a:p>
            <a:r>
              <a:rPr lang="is-IS" dirty="0">
                <a:solidFill>
                  <a:schemeClr val="bg1"/>
                </a:solidFill>
              </a:rPr>
              <a:t>Hrafnhólar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2598" y="337387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/>
              <a:t>Dúfnahólar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653136"/>
            <a:ext cx="259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>
                <a:solidFill>
                  <a:schemeClr val="bg1"/>
                </a:solidFill>
              </a:rPr>
              <a:t>Sparkvöllur</a:t>
            </a:r>
            <a:r>
              <a:rPr lang="is-IS" dirty="0" smtClean="0"/>
              <a:t> </a:t>
            </a:r>
          </a:p>
          <a:p>
            <a:r>
              <a:rPr lang="is-IS" sz="1600" dirty="0" smtClean="0">
                <a:solidFill>
                  <a:schemeClr val="bg1"/>
                </a:solidFill>
              </a:rPr>
              <a:t>v/Ölduselsskóla</a:t>
            </a:r>
            <a:endParaRPr lang="is-IS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7399" y="636204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Fellastígur</a:t>
            </a:r>
            <a:endParaRPr lang="is-IS" dirty="0"/>
          </a:p>
        </p:txBody>
      </p:sp>
      <p:sp>
        <p:nvSpPr>
          <p:cNvPr id="23" name="TextBox 22"/>
          <p:cNvSpPr txBox="1"/>
          <p:nvPr/>
        </p:nvSpPr>
        <p:spPr>
          <a:xfrm>
            <a:off x="1043608" y="479163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Fellastígur</a:t>
            </a:r>
            <a:endParaRPr lang="is-IS" dirty="0"/>
          </a:p>
        </p:txBody>
      </p:sp>
      <p:sp>
        <p:nvSpPr>
          <p:cNvPr id="25" name="TextBox 24"/>
          <p:cNvSpPr txBox="1"/>
          <p:nvPr/>
        </p:nvSpPr>
        <p:spPr>
          <a:xfrm>
            <a:off x="7153307" y="180882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Fellaskóli </a:t>
            </a:r>
            <a:endParaRPr lang="is-IS" dirty="0"/>
          </a:p>
        </p:txBody>
      </p:sp>
      <p:sp>
        <p:nvSpPr>
          <p:cNvPr id="26" name="TextBox 25"/>
          <p:cNvSpPr txBox="1"/>
          <p:nvPr/>
        </p:nvSpPr>
        <p:spPr>
          <a:xfrm>
            <a:off x="3829696" y="277156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Fellastígur</a:t>
            </a:r>
            <a:endParaRPr lang="is-IS" dirty="0"/>
          </a:p>
        </p:txBody>
      </p:sp>
      <p:sp>
        <p:nvSpPr>
          <p:cNvPr id="27" name="TextBox 26"/>
          <p:cNvSpPr txBox="1"/>
          <p:nvPr/>
        </p:nvSpPr>
        <p:spPr>
          <a:xfrm>
            <a:off x="7574374" y="3188440"/>
            <a:ext cx="146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r"/>
            <a:r>
              <a:rPr lang="is-IS" dirty="0" err="1" smtClean="0"/>
              <a:t>Sparkvöllur</a:t>
            </a:r>
            <a:r>
              <a:rPr lang="is-IS" dirty="0" smtClean="0"/>
              <a:t> við </a:t>
            </a:r>
          </a:p>
          <a:p>
            <a:pPr algn="r"/>
            <a:r>
              <a:rPr lang="is-IS" dirty="0" smtClean="0"/>
              <a:t>Fellaskóla</a:t>
            </a:r>
            <a:endParaRPr lang="is-IS" dirty="0"/>
          </a:p>
        </p:txBody>
      </p:sp>
      <p:sp>
        <p:nvSpPr>
          <p:cNvPr id="29" name="TextBox 28"/>
          <p:cNvSpPr txBox="1"/>
          <p:nvPr/>
        </p:nvSpPr>
        <p:spPr>
          <a:xfrm>
            <a:off x="8172400" y="640281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Fellaskóli</a:t>
            </a:r>
            <a:endParaRPr lang="is-IS" dirty="0"/>
          </a:p>
        </p:txBody>
      </p:sp>
      <p:sp>
        <p:nvSpPr>
          <p:cNvPr id="30" name="TextBox 29"/>
          <p:cNvSpPr txBox="1"/>
          <p:nvPr/>
        </p:nvSpPr>
        <p:spPr>
          <a:xfrm>
            <a:off x="3359454" y="485817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s-IS"/>
            </a:defPPr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is-IS" dirty="0" smtClean="0"/>
              <a:t>Vesturberg</a:t>
            </a:r>
            <a:endParaRPr lang="is-I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87" y="6379989"/>
            <a:ext cx="1189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928" y="6355397"/>
            <a:ext cx="11890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25" y="1788809"/>
            <a:ext cx="1182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1" y="3311748"/>
            <a:ext cx="11826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1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572000" y="4170374"/>
            <a:ext cx="266429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dirty="0" smtClean="0">
                <a:solidFill>
                  <a:srgbClr val="000066"/>
                </a:solidFill>
                <a:latin typeface="Arial" charset="0"/>
                <a:ea typeface="ＭＳ Ｐゴシック" pitchFamily="60" charset="-128"/>
              </a:rPr>
              <a:t>Takk fyrir !</a:t>
            </a:r>
            <a:endParaRPr lang="is-IS" dirty="0">
              <a:solidFill>
                <a:srgbClr val="000066"/>
              </a:solidFill>
              <a:latin typeface="Arial" charset="0"/>
              <a:ea typeface="ＭＳ Ｐゴシック" pitchFamily="60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5847" y="5674022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Hægt er að fylgjast með framkvæmdum á vegum umhverfis- og skipulagssviðs í Framkvæmdasjá. </a:t>
            </a:r>
          </a:p>
          <a:p>
            <a:r>
              <a:rPr lang="is-IS" dirty="0" smtClean="0"/>
              <a:t>http://arcgis.reykjavik.is/framkvaemdasja/</a:t>
            </a:r>
            <a:endParaRPr lang="is-I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9181"/>
            <a:ext cx="3384376" cy="214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6539" y="3630229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Gömul mynd </a:t>
            </a:r>
            <a:r>
              <a:rPr lang="is-IS" dirty="0" err="1" smtClean="0"/>
              <a:t>úr</a:t>
            </a:r>
            <a:r>
              <a:rPr lang="is-IS" dirty="0" smtClean="0"/>
              <a:t> Breiðholtinu</a:t>
            </a:r>
            <a:endParaRPr lang="is-I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9181"/>
            <a:ext cx="3168352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6239" y="116632"/>
            <a:ext cx="833025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en-US" sz="3200" b="1" dirty="0" err="1" smtClean="0">
                <a:solidFill>
                  <a:schemeClr val="tx2"/>
                </a:solidFill>
              </a:rPr>
              <a:t>Betri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hverfi</a:t>
            </a:r>
            <a:r>
              <a:rPr lang="en-US" sz="3200" b="1" dirty="0" smtClean="0">
                <a:solidFill>
                  <a:schemeClr val="tx2"/>
                </a:solidFill>
              </a:rPr>
              <a:t> 2013 - </a:t>
            </a:r>
            <a:r>
              <a:rPr lang="en-US" sz="3200" b="1" dirty="0" err="1" smtClean="0">
                <a:solidFill>
                  <a:schemeClr val="tx2"/>
                </a:solidFill>
              </a:rPr>
              <a:t>Breiðholt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500" y="994521"/>
            <a:ext cx="6251009" cy="48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259632" y="1189201"/>
            <a:ext cx="396685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is-IS" sz="2000" dirty="0" smtClean="0">
                <a:latin typeface="+mj-lt"/>
                <a:ea typeface="+mn-ea"/>
              </a:rPr>
              <a:t>Ýmsar framkvæmdir í samræmi við niðurstöðu íbúakosninga  – áætlaður kostnaður 46 </a:t>
            </a:r>
            <a:r>
              <a:rPr lang="is-IS" sz="2000" dirty="0" err="1" smtClean="0">
                <a:latin typeface="+mj-lt"/>
                <a:ea typeface="+mn-ea"/>
              </a:rPr>
              <a:t>mkr</a:t>
            </a:r>
            <a:r>
              <a:rPr lang="is-IS" sz="2000" dirty="0" smtClean="0">
                <a:latin typeface="+mj-lt"/>
                <a:ea typeface="+mn-ea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1755" t="70861" r="29117" b="169"/>
          <a:stretch/>
        </p:blipFill>
        <p:spPr bwMode="auto">
          <a:xfrm>
            <a:off x="1397235" y="4293096"/>
            <a:ext cx="3041920" cy="235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4019" y="3212976"/>
            <a:ext cx="3613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s-IS" dirty="0" err="1" smtClean="0">
                <a:latin typeface="+mj-lt"/>
                <a:ea typeface="+mn-ea"/>
              </a:rPr>
              <a:t>Nýtt</a:t>
            </a:r>
            <a:r>
              <a:rPr lang="is-IS" dirty="0" smtClean="0">
                <a:latin typeface="+mj-lt"/>
                <a:ea typeface="+mn-ea"/>
              </a:rPr>
              <a:t> eimbað við </a:t>
            </a:r>
            <a:br>
              <a:rPr lang="is-IS" dirty="0" smtClean="0">
                <a:latin typeface="+mj-lt"/>
                <a:ea typeface="+mn-ea"/>
              </a:rPr>
            </a:br>
            <a:r>
              <a:rPr lang="is-IS" dirty="0" smtClean="0">
                <a:latin typeface="+mj-lt"/>
                <a:ea typeface="+mn-ea"/>
              </a:rPr>
              <a:t>Breiðholtslaug.</a:t>
            </a:r>
            <a:br>
              <a:rPr lang="is-IS" dirty="0" smtClean="0">
                <a:latin typeface="+mj-lt"/>
                <a:ea typeface="+mn-ea"/>
              </a:rPr>
            </a:br>
            <a:r>
              <a:rPr lang="is-IS" dirty="0" smtClean="0">
                <a:latin typeface="+mj-lt"/>
                <a:ea typeface="+mn-ea"/>
              </a:rPr>
              <a:t>Áætlaður kostnaður 30 </a:t>
            </a:r>
            <a:r>
              <a:rPr lang="is-IS" dirty="0" err="1" smtClean="0">
                <a:latin typeface="+mj-lt"/>
                <a:ea typeface="+mn-ea"/>
              </a:rPr>
              <a:t>mkr</a:t>
            </a:r>
            <a:r>
              <a:rPr lang="is-IS" dirty="0" smtClean="0">
                <a:latin typeface="+mj-lt"/>
                <a:ea typeface="+mn-ea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21088"/>
            <a:ext cx="2700300" cy="1800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04019" y="6023029"/>
            <a:ext cx="2669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s-IS" dirty="0" smtClean="0">
                <a:latin typeface="+mj-lt"/>
                <a:ea typeface="+mn-ea"/>
              </a:rPr>
              <a:t>Endurnýjun íþróttagólfs í  </a:t>
            </a:r>
            <a:br>
              <a:rPr lang="is-IS" dirty="0" smtClean="0">
                <a:latin typeface="+mj-lt"/>
                <a:ea typeface="+mn-ea"/>
              </a:rPr>
            </a:br>
            <a:r>
              <a:rPr lang="is-IS" dirty="0" smtClean="0">
                <a:latin typeface="+mj-lt"/>
                <a:ea typeface="+mn-ea"/>
              </a:rPr>
              <a:t>Austurbergi.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6239" y="116632"/>
            <a:ext cx="8330257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pPr indent="0"/>
            <a:r>
              <a:rPr lang="en-US" sz="3200" b="1" dirty="0" err="1" smtClean="0">
                <a:solidFill>
                  <a:schemeClr val="tx2"/>
                </a:solidFill>
              </a:rPr>
              <a:t>Átaksverkefni</a:t>
            </a:r>
            <a:r>
              <a:rPr lang="en-US" sz="3200" b="1" dirty="0" smtClean="0">
                <a:solidFill>
                  <a:schemeClr val="tx2"/>
                </a:solidFill>
              </a:rPr>
              <a:t> 2013 </a:t>
            </a:r>
          </a:p>
          <a:p>
            <a:pPr indent="0"/>
            <a:r>
              <a:rPr lang="en-US" sz="3200" b="1" dirty="0" err="1" smtClean="0">
                <a:solidFill>
                  <a:schemeClr val="tx2"/>
                </a:solidFill>
              </a:rPr>
              <a:t>sundlaug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og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íþróttamiðstöð</a:t>
            </a:r>
            <a:r>
              <a:rPr lang="en-US" sz="3200" b="1" dirty="0" smtClean="0">
                <a:solidFill>
                  <a:schemeClr val="tx2"/>
                </a:solidFill>
              </a:rPr>
              <a:t> í </a:t>
            </a:r>
            <a:r>
              <a:rPr lang="en-US" sz="3200" b="1" dirty="0" err="1" smtClean="0">
                <a:solidFill>
                  <a:schemeClr val="tx2"/>
                </a:solidFill>
              </a:rPr>
              <a:t>Breiðholti</a:t>
            </a:r>
            <a:r>
              <a:rPr lang="en-US" sz="3200" b="1" dirty="0" smtClean="0">
                <a:solidFill>
                  <a:schemeClr val="tx2"/>
                </a:solidFill>
              </a:rPr>
              <a:t> 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/>
          <a:stretch/>
        </p:blipFill>
        <p:spPr bwMode="auto">
          <a:xfrm>
            <a:off x="1187624" y="3417937"/>
            <a:ext cx="4536504" cy="32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 t="15248" r="32760" b="49591"/>
          <a:stretch/>
        </p:blipFill>
        <p:spPr>
          <a:xfrm>
            <a:off x="6272815" y="1357958"/>
            <a:ext cx="2700300" cy="1824162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1" t="7383" r="16933" b="34849"/>
          <a:stretch/>
        </p:blipFill>
        <p:spPr bwMode="auto">
          <a:xfrm>
            <a:off x="1048494" y="1460376"/>
            <a:ext cx="48196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1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16632"/>
            <a:ext cx="833025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is-IS" sz="3200" b="1" dirty="0" smtClean="0">
                <a:solidFill>
                  <a:schemeClr val="tx2"/>
                </a:solidFill>
              </a:rPr>
              <a:t>Gerðuberg – </a:t>
            </a:r>
            <a:r>
              <a:rPr lang="is-IS" sz="3200" b="1" dirty="0" err="1" smtClean="0">
                <a:solidFill>
                  <a:schemeClr val="tx2"/>
                </a:solidFill>
              </a:rPr>
              <a:t>endurbætur</a:t>
            </a:r>
            <a:r>
              <a:rPr lang="is-IS" sz="3200" b="1" dirty="0" smtClean="0">
                <a:solidFill>
                  <a:schemeClr val="tx2"/>
                </a:solidFill>
              </a:rPr>
              <a:t> á húsnæði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4653136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s-IS" sz="2000" dirty="0" smtClean="0">
                <a:latin typeface="+mj-lt"/>
                <a:ea typeface="+mn-ea"/>
              </a:rPr>
              <a:t>Viðgerðir og </a:t>
            </a:r>
            <a:r>
              <a:rPr lang="is-IS" sz="2000" dirty="0" err="1" smtClean="0">
                <a:latin typeface="+mj-lt"/>
                <a:ea typeface="+mn-ea"/>
              </a:rPr>
              <a:t>endurbætur</a:t>
            </a:r>
            <a:r>
              <a:rPr lang="is-IS" sz="2000" dirty="0" smtClean="0">
                <a:latin typeface="+mj-lt"/>
                <a:ea typeface="+mn-ea"/>
              </a:rPr>
              <a:t> á húsnæði. </a:t>
            </a:r>
            <a:br>
              <a:rPr lang="is-IS" sz="2000" dirty="0" smtClean="0">
                <a:latin typeface="+mj-lt"/>
                <a:ea typeface="+mn-ea"/>
              </a:rPr>
            </a:br>
            <a:r>
              <a:rPr lang="is-IS" sz="2000" dirty="0" smtClean="0">
                <a:latin typeface="+mj-lt"/>
                <a:ea typeface="+mn-ea"/>
              </a:rPr>
              <a:t>Áætlaður kostnaður 25 </a:t>
            </a:r>
            <a:r>
              <a:rPr lang="is-IS" sz="2000" dirty="0" err="1" smtClean="0">
                <a:latin typeface="+mj-lt"/>
                <a:ea typeface="+mn-ea"/>
              </a:rPr>
              <a:t>mkr</a:t>
            </a:r>
            <a:r>
              <a:rPr lang="is-IS" sz="2000" dirty="0" smtClean="0">
                <a:latin typeface="+mj-lt"/>
                <a:ea typeface="+mn-ea"/>
              </a:rPr>
              <a:t>.</a:t>
            </a:r>
          </a:p>
        </p:txBody>
      </p:sp>
      <p:pic>
        <p:nvPicPr>
          <p:cNvPr id="2052" name="Picture 4" descr="http://www.gerduberg.is/ResourceImage.aspx?raid=135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61" y="1268760"/>
            <a:ext cx="3793603" cy="28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QMyBY6zDc532fje4S3RgAKUM4T_AqYUa3uaFMZH9KHsC15NlxDj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52" y="4797152"/>
            <a:ext cx="1800200" cy="11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0440"/>
            <a:ext cx="1800200" cy="13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52" y="2803396"/>
            <a:ext cx="1800200" cy="135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73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6239" y="116632"/>
            <a:ext cx="833025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en-US" sz="3200" b="1" dirty="0" err="1" smtClean="0">
                <a:solidFill>
                  <a:schemeClr val="tx2"/>
                </a:solidFill>
              </a:rPr>
              <a:t>Endurnýjun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göngu</a:t>
            </a:r>
            <a:r>
              <a:rPr lang="en-US" sz="3200" b="1" dirty="0" smtClean="0">
                <a:solidFill>
                  <a:schemeClr val="tx2"/>
                </a:solidFill>
              </a:rPr>
              <a:t>- </a:t>
            </a:r>
            <a:r>
              <a:rPr lang="en-US" sz="3200" b="1" dirty="0" err="1" smtClean="0">
                <a:solidFill>
                  <a:schemeClr val="tx2"/>
                </a:solidFill>
              </a:rPr>
              <a:t>og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</a:rPr>
              <a:t>hjólaleiða</a:t>
            </a:r>
            <a:r>
              <a:rPr lang="en-US" sz="3200" b="1" dirty="0" smtClean="0">
                <a:solidFill>
                  <a:schemeClr val="tx2"/>
                </a:solidFill>
              </a:rPr>
              <a:t> - </a:t>
            </a:r>
            <a:r>
              <a:rPr lang="en-US" sz="3200" b="1" dirty="0" err="1" smtClean="0">
                <a:solidFill>
                  <a:schemeClr val="tx2"/>
                </a:solidFill>
              </a:rPr>
              <a:t>óstaðsett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7476" y="2577678"/>
            <a:ext cx="4570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Endurnýjun göngu- og hjólaleiða. </a:t>
            </a:r>
            <a:r>
              <a:rPr lang="is-IS" dirty="0" err="1" smtClean="0"/>
              <a:t>Óstaðsett</a:t>
            </a:r>
            <a:r>
              <a:rPr lang="is-IS" dirty="0" smtClean="0"/>
              <a:t>. </a:t>
            </a:r>
            <a:br>
              <a:rPr lang="is-IS" dirty="0" smtClean="0"/>
            </a:br>
            <a:r>
              <a:rPr lang="is-IS" dirty="0" smtClean="0"/>
              <a:t>Samvinnuverkefni með Orkuveitu Reykjavíkur. </a:t>
            </a:r>
            <a:br>
              <a:rPr lang="is-IS" dirty="0" smtClean="0"/>
            </a:br>
            <a:r>
              <a:rPr lang="is-IS" dirty="0" smtClean="0"/>
              <a:t>Áætlaður kostnaður 30 </a:t>
            </a:r>
            <a:r>
              <a:rPr lang="is-IS" dirty="0" err="1" smtClean="0"/>
              <a:t>mkr</a:t>
            </a:r>
            <a:r>
              <a:rPr lang="is-IS" dirty="0" smtClean="0"/>
              <a:t>.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724" y="831852"/>
            <a:ext cx="2588688" cy="172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07" y="3573016"/>
            <a:ext cx="1471240" cy="2206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6"/>
          <a:stretch/>
        </p:blipFill>
        <p:spPr>
          <a:xfrm>
            <a:off x="2987824" y="3573016"/>
            <a:ext cx="1467795" cy="22068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00" y="831852"/>
            <a:ext cx="2588688" cy="1728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r="50000"/>
          <a:stretch/>
        </p:blipFill>
        <p:spPr>
          <a:xfrm>
            <a:off x="4595735" y="3573016"/>
            <a:ext cx="1461018" cy="22068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18460" r="6622" b="4646"/>
          <a:stretch/>
        </p:blipFill>
        <p:spPr>
          <a:xfrm>
            <a:off x="6732241" y="1212076"/>
            <a:ext cx="1872208" cy="13479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25989" r="13086"/>
          <a:stretch/>
        </p:blipFill>
        <p:spPr>
          <a:xfrm>
            <a:off x="6732242" y="4149080"/>
            <a:ext cx="1872207" cy="12974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2636912"/>
            <a:ext cx="1872207" cy="14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55576" y="116632"/>
            <a:ext cx="8258249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is-IS" sz="3200" b="1" dirty="0" smtClean="0">
                <a:solidFill>
                  <a:schemeClr val="tx2"/>
                </a:solidFill>
              </a:rPr>
              <a:t>Göngu- og hjólastígur í </a:t>
            </a:r>
            <a:r>
              <a:rPr lang="is-IS" sz="3200" b="1" dirty="0" err="1" smtClean="0">
                <a:solidFill>
                  <a:schemeClr val="tx2"/>
                </a:solidFill>
              </a:rPr>
              <a:t>S-Mjódd</a:t>
            </a:r>
            <a:r>
              <a:rPr lang="is-IS" sz="3200" b="1" dirty="0" smtClean="0">
                <a:solidFill>
                  <a:schemeClr val="tx2"/>
                </a:solidFill>
              </a:rPr>
              <a:t>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609" y="5581689"/>
            <a:ext cx="7920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is-IS" sz="2000" dirty="0" smtClean="0">
                <a:latin typeface="+mj-lt"/>
                <a:ea typeface="+mn-ea"/>
              </a:rPr>
              <a:t>Göngu- og hjólastígur í </a:t>
            </a:r>
            <a:r>
              <a:rPr lang="is-IS" sz="2000" dirty="0" err="1" smtClean="0">
                <a:latin typeface="+mj-lt"/>
                <a:ea typeface="+mn-ea"/>
              </a:rPr>
              <a:t>Suður-Mjódd</a:t>
            </a:r>
            <a:r>
              <a:rPr lang="is-IS" sz="2000" dirty="0" smtClean="0">
                <a:latin typeface="+mj-lt"/>
                <a:ea typeface="+mn-ea"/>
              </a:rPr>
              <a:t> til tengingar við </a:t>
            </a:r>
            <a:r>
              <a:rPr lang="is-IS" sz="2000" dirty="0" err="1" smtClean="0">
                <a:latin typeface="+mj-lt"/>
                <a:ea typeface="+mn-ea"/>
              </a:rPr>
              <a:t>Kópavog</a:t>
            </a:r>
            <a:r>
              <a:rPr lang="is-IS" sz="2000" dirty="0" smtClean="0">
                <a:latin typeface="+mj-lt"/>
                <a:ea typeface="+mn-ea"/>
              </a:rPr>
              <a:t>. </a:t>
            </a:r>
            <a:br>
              <a:rPr lang="is-IS" sz="2000" dirty="0" smtClean="0">
                <a:latin typeface="+mj-lt"/>
                <a:ea typeface="+mn-ea"/>
              </a:rPr>
            </a:br>
            <a:r>
              <a:rPr lang="is-IS" sz="2000" dirty="0" smtClean="0">
                <a:latin typeface="+mj-lt"/>
                <a:ea typeface="+mn-ea"/>
              </a:rPr>
              <a:t>Verkið er unnið í samvinnu við Vegagerðina. </a:t>
            </a:r>
            <a:br>
              <a:rPr lang="is-IS" sz="2000" dirty="0" smtClean="0">
                <a:latin typeface="+mj-lt"/>
                <a:ea typeface="+mn-ea"/>
              </a:rPr>
            </a:br>
            <a:r>
              <a:rPr lang="is-IS" sz="2000" dirty="0" smtClean="0">
                <a:latin typeface="+mj-lt"/>
                <a:ea typeface="+mn-ea"/>
              </a:rPr>
              <a:t>Áætlaður kostnaður 40 </a:t>
            </a:r>
            <a:r>
              <a:rPr lang="is-IS" sz="2000" dirty="0" err="1" smtClean="0">
                <a:latin typeface="+mj-lt"/>
                <a:ea typeface="+mn-ea"/>
              </a:rPr>
              <a:t>mkr</a:t>
            </a:r>
            <a:r>
              <a:rPr lang="is-IS" sz="2000" dirty="0" smtClean="0">
                <a:latin typeface="+mj-lt"/>
                <a:ea typeface="+mn-ea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2425" r="850" b="1417"/>
          <a:stretch/>
        </p:blipFill>
        <p:spPr bwMode="auto">
          <a:xfrm>
            <a:off x="924090" y="980728"/>
            <a:ext cx="7896382" cy="438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6575"/>
          <a:stretch/>
        </p:blipFill>
        <p:spPr>
          <a:xfrm>
            <a:off x="4845162" y="1124744"/>
            <a:ext cx="4226425" cy="328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6239" y="116632"/>
            <a:ext cx="8330257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en-US" sz="3200" b="1" dirty="0" err="1" smtClean="0">
                <a:solidFill>
                  <a:schemeClr val="tx2"/>
                </a:solidFill>
              </a:rPr>
              <a:t>Göngustígar</a:t>
            </a:r>
            <a:r>
              <a:rPr lang="en-US" sz="3200" b="1" dirty="0" smtClean="0">
                <a:solidFill>
                  <a:schemeClr val="tx2"/>
                </a:solidFill>
              </a:rPr>
              <a:t> í </a:t>
            </a:r>
            <a:r>
              <a:rPr lang="en-US" sz="3200" b="1" dirty="0" err="1" smtClean="0">
                <a:solidFill>
                  <a:schemeClr val="tx2"/>
                </a:solidFill>
              </a:rPr>
              <a:t>Seljahverfi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9" y="1213068"/>
            <a:ext cx="4165128" cy="3115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4665910"/>
            <a:ext cx="8096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Göngu- og hjólastígar í Seljahverfi til tengingar á stíg Kópavogs við  Selhrygg.</a:t>
            </a:r>
          </a:p>
          <a:p>
            <a:r>
              <a:rPr lang="is-IS" dirty="0" smtClean="0"/>
              <a:t>Áætlaður kostnaður  35 </a:t>
            </a:r>
            <a:r>
              <a:rPr lang="is-IS" dirty="0" err="1" smtClean="0"/>
              <a:t>mkr</a:t>
            </a:r>
            <a:r>
              <a:rPr lang="is-IS" dirty="0" smtClean="0"/>
              <a:t>. 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882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7634" y="116632"/>
            <a:ext cx="826886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pPr algn="l"/>
            <a:r>
              <a:rPr lang="is-IS" sz="3200" b="1" dirty="0" smtClean="0">
                <a:solidFill>
                  <a:schemeClr val="tx2"/>
                </a:solidFill>
              </a:rPr>
              <a:t>  Seljaskóli – skólalóð        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1486" r="7232" b="737"/>
          <a:stretch/>
        </p:blipFill>
        <p:spPr>
          <a:xfrm>
            <a:off x="5220072" y="1115033"/>
            <a:ext cx="3744416" cy="2339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6445" y="3573016"/>
            <a:ext cx="284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dirty="0" smtClean="0"/>
              <a:t>Endurgerð lóðar 3. áfangi.</a:t>
            </a:r>
          </a:p>
          <a:p>
            <a:pPr algn="r"/>
            <a:r>
              <a:rPr lang="is-IS" dirty="0" smtClean="0"/>
              <a:t>Áætlaður kostnaður 65 </a:t>
            </a:r>
            <a:r>
              <a:rPr lang="is-IS" dirty="0" err="1" smtClean="0"/>
              <a:t>mkr</a:t>
            </a:r>
            <a:r>
              <a:rPr lang="is-IS" dirty="0" smtClean="0"/>
              <a:t>.</a:t>
            </a:r>
            <a:endParaRPr lang="is-I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5640"/>
          <a:stretch/>
        </p:blipFill>
        <p:spPr bwMode="auto">
          <a:xfrm rot="20160000" flipH="1" flipV="1">
            <a:off x="1376980" y="1548570"/>
            <a:ext cx="4054169" cy="427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6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" y="0"/>
            <a:ext cx="64399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022" y="116632"/>
            <a:ext cx="338554" cy="33843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is-IS" sz="1000" b="1" i="1" dirty="0" smtClean="0">
                <a:solidFill>
                  <a:schemeClr val="tx2"/>
                </a:solidFill>
              </a:rPr>
              <a:t>SKRIFSTOFA    FRAMKVÆMDA   OG   VIÐHALDS</a:t>
            </a:r>
            <a:endParaRPr lang="is-IS" sz="1000" b="1" i="1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67634" y="116632"/>
            <a:ext cx="8268862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4274" tIns="52138" rIns="104274" bIns="5213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90525" marR="0" lvl="0" indent="-390525" algn="ctr" defTabSz="1042988" eaLnBrk="1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tabLst/>
              <a:defRPr kumimoji="0" sz="3600" b="0" i="0" u="none" strike="noStrike" kern="0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</a:defRPr>
            </a:lvl1pPr>
          </a:lstStyle>
          <a:p>
            <a:r>
              <a:rPr lang="is-IS" sz="3200" b="1" dirty="0" smtClean="0">
                <a:solidFill>
                  <a:schemeClr val="tx2"/>
                </a:solidFill>
              </a:rPr>
              <a:t>Seljaskóli - skólalóð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/>
        </p:blipFill>
        <p:spPr>
          <a:xfrm>
            <a:off x="6240157" y="4890499"/>
            <a:ext cx="2520280" cy="1778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3"/>
          <a:stretch/>
        </p:blipFill>
        <p:spPr>
          <a:xfrm>
            <a:off x="839642" y="4898571"/>
            <a:ext cx="2523383" cy="1783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29" y="2925344"/>
            <a:ext cx="2523383" cy="18925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57" y="911811"/>
            <a:ext cx="2523383" cy="18925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5" y="2933458"/>
            <a:ext cx="2523382" cy="18925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t="8559" r="8645" b="20965"/>
          <a:stretch/>
        </p:blipFill>
        <p:spPr>
          <a:xfrm>
            <a:off x="3491880" y="911766"/>
            <a:ext cx="2507732" cy="189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229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UTM - Reykjavík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2013-02-01T11:39:32Z</dcterms:created>
  <dcterms:modified xsi:type="dcterms:W3CDTF">2013-02-07T15:53:52Z</dcterms:modified>
</cp:coreProperties>
</file>