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5" r:id="rId3"/>
    <p:sldId id="283" r:id="rId4"/>
    <p:sldId id="282" r:id="rId5"/>
    <p:sldId id="278" r:id="rId6"/>
    <p:sldId id="281" r:id="rId7"/>
    <p:sldId id="287" r:id="rId8"/>
    <p:sldId id="279" r:id="rId9"/>
    <p:sldId id="284" r:id="rId10"/>
    <p:sldId id="285" r:id="rId11"/>
    <p:sldId id="256" r:id="rId12"/>
    <p:sldId id="257" r:id="rId13"/>
    <p:sldId id="259" r:id="rId14"/>
    <p:sldId id="269" r:id="rId15"/>
    <p:sldId id="27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94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11/1/2018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11/1/2018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9"/>
          <a:stretch/>
        </p:blipFill>
        <p:spPr>
          <a:xfrm>
            <a:off x="9742027" y="2057400"/>
            <a:ext cx="2449973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F28071-02BE-4869-A076-8F7980AF1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780977" y="2057400"/>
            <a:ext cx="280947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/>
          <a:lstStyle/>
          <a:p>
            <a:fld id="{25BFE46A-5893-4F80-829A-F37AF8AAC03B}" type="datetime1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9F114-9BC2-4BB2-9638-948D622E7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061857"/>
            <a:ext cx="1467928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/>
          <a:lstStyle/>
          <a:p>
            <a:fld id="{93A66BA0-BF77-43AC-894A-20AD8220B887}" type="datetime1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/>
          <a:lstStyle/>
          <a:p>
            <a:fld id="{94C81B4D-F060-418E-A958-B2BDC1A258F8}" type="datetime1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/>
          <a:lstStyle/>
          <a:p>
            <a:fld id="{BA2A3310-D664-4933-9402-AB5DB0887727}" type="datetime1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/>
          <a:lstStyle/>
          <a:p>
            <a:fld id="{E1447A63-5E3D-469C-A0D1-119323F4F95E}" type="datetime1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/>
          <a:lstStyle/>
          <a:p>
            <a:r>
              <a:rPr lang="is-IS" sz="7200" dirty="0"/>
              <a:t>Gufunes</a:t>
            </a:r>
            <a:br>
              <a:rPr lang="is-IS" dirty="0"/>
            </a:br>
            <a:r>
              <a:rPr lang="is-IS" sz="2000" dirty="0"/>
              <a:t>Þorpið-vistfélag/byggingasamvinnufélag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 fontScale="92500" lnSpcReduction="20000"/>
          </a:bodyPr>
          <a:lstStyle/>
          <a:p>
            <a:r>
              <a:rPr lang="is-IS" sz="1600" dirty="0"/>
              <a:t>Vistvænt samfélag sem byggir á deililausnum, samvinnu fólks og samstarfi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9DB7-A1D9-49FB-A774-27CC06B7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Íbúðagerðir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F54CF-0DDE-4FC5-AD24-357C07DB6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71" y="2964872"/>
            <a:ext cx="3495294" cy="360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D8ACD-6B0F-40B8-8004-C6E76A128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9" y="2964872"/>
            <a:ext cx="2887218" cy="3600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91822-5200-4FB8-916F-E21D17C64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1730"/>
          <a:stretch/>
        </p:blipFill>
        <p:spPr>
          <a:xfrm>
            <a:off x="6795259" y="3042804"/>
            <a:ext cx="4329545" cy="36004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44EDC0-A8B4-4392-8262-F1E80A3BC5FB}"/>
              </a:ext>
            </a:extLst>
          </p:cNvPr>
          <p:cNvSpPr txBox="1">
            <a:spLocks/>
          </p:cNvSpPr>
          <p:nvPr/>
        </p:nvSpPr>
        <p:spPr>
          <a:xfrm>
            <a:off x="1410027" y="1566001"/>
            <a:ext cx="9371948" cy="1476803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s-IS" dirty="0"/>
              <a:t>Stúdíóíbúðir</a:t>
            </a:r>
          </a:p>
          <a:p>
            <a:pPr algn="just"/>
            <a:r>
              <a:rPr lang="is-IS" dirty="0"/>
              <a:t>2ja herbergja íbúðir</a:t>
            </a:r>
          </a:p>
          <a:p>
            <a:pPr algn="just"/>
            <a:r>
              <a:rPr lang="is-IS" dirty="0"/>
              <a:t>3ja herbergja íbúðir</a:t>
            </a:r>
          </a:p>
        </p:txBody>
      </p:sp>
    </p:spTree>
    <p:extLst>
      <p:ext uri="{BB962C8B-B14F-4D97-AF65-F5344CB8AC3E}">
        <p14:creationId xmlns:p14="http://schemas.microsoft.com/office/powerpoint/2010/main" val="26248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56BA2B64-20BC-496E-8AC4-3CD5C111D05B}"/>
              </a:ext>
            </a:extLst>
          </p:cNvPr>
          <p:cNvSpPr txBox="1">
            <a:spLocks/>
          </p:cNvSpPr>
          <p:nvPr/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>
                <a:solidFill>
                  <a:schemeClr val="accent1"/>
                </a:solidFill>
              </a:rPr>
              <a:t>Byggingasamvinnufélög </a:t>
            </a:r>
          </a:p>
          <a:p>
            <a:r>
              <a:rPr lang="is-IS" sz="2900" dirty="0">
                <a:solidFill>
                  <a:schemeClr val="accent1"/>
                </a:solidFill>
              </a:rPr>
              <a:t>skv. lögum nr. 153/1998 </a:t>
            </a:r>
            <a:r>
              <a:rPr lang="is-IS" dirty="0"/>
              <a:t>nr. 153/1998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480C3-68D3-49D9-B2D3-317562F6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6"/>
          <a:stretch/>
        </p:blipFill>
        <p:spPr>
          <a:xfrm>
            <a:off x="1567542" y="2058581"/>
            <a:ext cx="7223277" cy="38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3731-701E-464A-809F-CC5FE4F4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Tilgangur byggingasamvinnufélaga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E235D-2235-4175-B739-C4BDA91F6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s-IS" dirty="0"/>
              <a:t>Að reisa félagslegar eignaríbúðir fyrir félagsmenn sína til eigin afnota á sem hagkvæmastan hátt ásamt öðrum byggingum sem teljast vera í eðlilegum tengslum við íbúðarhúsnæðið og útvega lán til byggingaframkvæmda þeirra sem félagið annast. </a:t>
            </a:r>
          </a:p>
          <a:p>
            <a:pPr algn="just"/>
            <a:r>
              <a:rPr lang="is-IS" dirty="0"/>
              <a:t>Að afla félaginu fjár með frjálsu framlagi hvers félagsmanns í stofnsjóð sem nemur minnst 20% andvirðis þess húsnæðis sem ákveðið verður að félagið komi upp fyrir hann og færist á nafn hans og er séreign hans.</a:t>
            </a:r>
            <a:endParaRPr lang="en-US" dirty="0"/>
          </a:p>
          <a:p>
            <a:pPr algn="just"/>
            <a:r>
              <a:rPr lang="is-IS" dirty="0"/>
              <a:t>Hagkvæmnin af því að reisa fjölbýlishús í félagi renni til íbúa, en ekki til fjárfesta.</a:t>
            </a:r>
          </a:p>
        </p:txBody>
      </p:sp>
    </p:spTree>
    <p:extLst>
      <p:ext uri="{BB962C8B-B14F-4D97-AF65-F5344CB8AC3E}">
        <p14:creationId xmlns:p14="http://schemas.microsoft.com/office/powerpoint/2010/main" val="6817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8D34-1644-42A2-9A0C-F1F123B1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Úthlutun og </a:t>
            </a:r>
            <a:r>
              <a:rPr lang="is-IS" dirty="0" err="1"/>
              <a:t>endursala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C94FE-58DC-4F1D-96CF-E26585E11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Lög um byggingasamvinnufélög leggja til ákveðin ramma um úthlutun og takmörk við </a:t>
            </a:r>
            <a:r>
              <a:rPr lang="is-IS" dirty="0" err="1"/>
              <a:t>endursölu</a:t>
            </a:r>
            <a:r>
              <a:rPr lang="is-IS" dirty="0"/>
              <a:t>:</a:t>
            </a:r>
          </a:p>
          <a:p>
            <a:pPr lvl="1"/>
            <a:r>
              <a:rPr lang="is-IS" dirty="0"/>
              <a:t>Enginn sem fengið hefur íbúð má selja hana fyrstu fimm árin frá lóðarúthlutun, nema stjórn félagsins hafi áður hafnað forkaupsrétti félagsins vegna.</a:t>
            </a:r>
          </a:p>
          <a:p>
            <a:pPr lvl="1"/>
            <a:r>
              <a:rPr lang="is-IS" dirty="0"/>
              <a:t>Söluverð íbúðar má á sama tímabili aldrei vera hærra en kostnaðarverð hennar.</a:t>
            </a:r>
          </a:p>
          <a:p>
            <a:r>
              <a:rPr lang="is-IS" dirty="0"/>
              <a:t>Þessu til viðbótar er ætlun Reykjavíkurborgar að setja skilyrði um bann við langtímaleigu.</a:t>
            </a:r>
          </a:p>
          <a:p>
            <a:r>
              <a:rPr lang="is-IS" dirty="0"/>
              <a:t>Tilgangur þessara ákvæða er að reyna að koma í veg fyrir brask með íbúðirnar og útleigu á verði sem ekki endurspeglar kaupverð.</a:t>
            </a:r>
          </a:p>
        </p:txBody>
      </p:sp>
    </p:spTree>
    <p:extLst>
      <p:ext uri="{BB962C8B-B14F-4D97-AF65-F5344CB8AC3E}">
        <p14:creationId xmlns:p14="http://schemas.microsoft.com/office/powerpoint/2010/main" val="1416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35F71-25A0-4630-9490-8DC204A7C4BD}"/>
              </a:ext>
            </a:extLst>
          </p:cNvPr>
          <p:cNvSpPr/>
          <p:nvPr/>
        </p:nvSpPr>
        <p:spPr>
          <a:xfrm>
            <a:off x="1558212" y="2062065"/>
            <a:ext cx="7259217" cy="3862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51777" y="2263914"/>
            <a:ext cx="6949440" cy="824344"/>
          </a:xfrm>
        </p:spPr>
        <p:txBody>
          <a:bodyPr>
            <a:normAutofit/>
          </a:bodyPr>
          <a:lstStyle/>
          <a:p>
            <a:r>
              <a:rPr lang="is-IS" sz="4000" dirty="0">
                <a:solidFill>
                  <a:schemeClr val="bg1"/>
                </a:solidFill>
              </a:rPr>
              <a:t>Hagkvæmni verkefnisins felst </a:t>
            </a:r>
            <a:r>
              <a:rPr lang="en-US" sz="4000" dirty="0">
                <a:solidFill>
                  <a:schemeClr val="bg1"/>
                </a:solidFill>
              </a:rPr>
              <a:t>í: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1751777" y="3088259"/>
            <a:ext cx="6949440" cy="274315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bg1"/>
                </a:solidFill>
              </a:rPr>
              <a:t>Fjöldaframleiddum einföldum innfluttum timbureiningum sem raðað er saman í fjölbýlishús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bg1"/>
                </a:solidFill>
              </a:rPr>
              <a:t>Stuttum byggingar- og samsetningartíma sem lækkar fjármögnunarkostnað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bg1"/>
                </a:solidFill>
              </a:rPr>
              <a:t>Eiginfjárframlagi eigenda í samfélagslegu </a:t>
            </a:r>
            <a:r>
              <a:rPr lang="is-IS" dirty="0" err="1">
                <a:solidFill>
                  <a:schemeClr val="bg1"/>
                </a:solidFill>
              </a:rPr>
              <a:t>óhagnaðardrifnu</a:t>
            </a:r>
            <a:r>
              <a:rPr lang="is-IS" dirty="0">
                <a:solidFill>
                  <a:schemeClr val="bg1"/>
                </a:solidFill>
              </a:rPr>
              <a:t> byggingasamvinnufélagi sem færir ávinning fjárfesta beint til eigenda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bg1"/>
                </a:solidFill>
              </a:rPr>
              <a:t>Föstu byggingaréttargjaldi Reykjavíkurborgar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27FC5-8B32-40E2-8666-EB7C90F895F3}"/>
              </a:ext>
            </a:extLst>
          </p:cNvPr>
          <p:cNvSpPr txBox="1"/>
          <p:nvPr/>
        </p:nvSpPr>
        <p:spPr>
          <a:xfrm>
            <a:off x="531845" y="270587"/>
            <a:ext cx="11402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400" dirty="0">
                <a:solidFill>
                  <a:schemeClr val="accent1"/>
                </a:solidFill>
              </a:rPr>
              <a:t>Samantekt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35F71-25A0-4630-9490-8DC204A7C4BD}"/>
              </a:ext>
            </a:extLst>
          </p:cNvPr>
          <p:cNvSpPr/>
          <p:nvPr/>
        </p:nvSpPr>
        <p:spPr>
          <a:xfrm>
            <a:off x="1558212" y="2062065"/>
            <a:ext cx="7259217" cy="3862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51777" y="2263914"/>
            <a:ext cx="6949440" cy="824344"/>
          </a:xfrm>
        </p:spPr>
        <p:txBody>
          <a:bodyPr>
            <a:normAutofit/>
          </a:bodyPr>
          <a:lstStyle/>
          <a:p>
            <a:r>
              <a:rPr lang="is-IS" sz="4000" dirty="0">
                <a:solidFill>
                  <a:schemeClr val="bg1"/>
                </a:solidFill>
              </a:rPr>
              <a:t>Hagkvæmnin skilar sér </a:t>
            </a:r>
            <a:r>
              <a:rPr lang="en-US" sz="4000" dirty="0">
                <a:solidFill>
                  <a:schemeClr val="bg1"/>
                </a:solidFill>
              </a:rPr>
              <a:t>í: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1751777" y="3088259"/>
            <a:ext cx="6949440" cy="27431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dirty="0">
                <a:solidFill>
                  <a:schemeClr val="bg1"/>
                </a:solidFill>
              </a:rPr>
              <a:t>Útborgun fyrstu kaupenda í minnstu íbúðunum miðað við fjármögnun til þeirra er um 3 milljónir króna miðað við 20 milljóna króna íbúðaverð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15D737-29EF-455F-8889-E09DD109E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8" t="3533" r="16829" b="36886"/>
          <a:stretch/>
        </p:blipFill>
        <p:spPr>
          <a:xfrm>
            <a:off x="1520889" y="2052735"/>
            <a:ext cx="7287210" cy="3890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2C90DE-192D-4AA4-A15A-174350456C7D}"/>
              </a:ext>
            </a:extLst>
          </p:cNvPr>
          <p:cNvSpPr txBox="1"/>
          <p:nvPr/>
        </p:nvSpPr>
        <p:spPr>
          <a:xfrm>
            <a:off x="531845" y="270587"/>
            <a:ext cx="114020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400" dirty="0">
                <a:solidFill>
                  <a:schemeClr val="accent1"/>
                </a:solidFill>
              </a:rPr>
              <a:t>Gufunes: Vistvænt samfélag sem byggir á deililausnum, samvinnu fólks og samstarfi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Markmið verkefnisins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475948"/>
            <a:ext cx="9487272" cy="2628494"/>
          </a:xfrm>
        </p:spPr>
        <p:txBody>
          <a:bodyPr>
            <a:normAutofit/>
          </a:bodyPr>
          <a:lstStyle/>
          <a:p>
            <a:r>
              <a:rPr lang="is-IS" dirty="0"/>
              <a:t>Að byggja ódýrar litlar íbúðir, þannig að fólk eigi þess kost að eignast þak yfir höfuðið án þess að ráðstafa nær öllum framtíðartekjum til margra áratuga í húsnæði.</a:t>
            </a:r>
          </a:p>
          <a:p>
            <a:r>
              <a:rPr lang="is-IS" dirty="0"/>
              <a:t>Að skapa vistvænan grænan valkost þar sem fólk býr saman í sátt við umhverfi sitt í skapandi samfélagi hvert við annað með áherslu á samábyrgð, samvinnu og deililausnir.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A7177D-073D-47F5-BF3D-8A26F0BC237B}"/>
              </a:ext>
            </a:extLst>
          </p:cNvPr>
          <p:cNvSpPr txBox="1">
            <a:spLocks/>
          </p:cNvSpPr>
          <p:nvPr/>
        </p:nvSpPr>
        <p:spPr>
          <a:xfrm>
            <a:off x="1410025" y="3449730"/>
            <a:ext cx="9371949" cy="804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/>
              <a:t>Teymi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121DAA-2CDA-4936-966C-72428FA5BDD0}"/>
              </a:ext>
            </a:extLst>
          </p:cNvPr>
          <p:cNvSpPr txBox="1">
            <a:spLocks/>
          </p:cNvSpPr>
          <p:nvPr/>
        </p:nvSpPr>
        <p:spPr>
          <a:xfrm>
            <a:off x="1586723" y="4324901"/>
            <a:ext cx="7675252" cy="16563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dirty="0"/>
              <a:t>Ráðgjöf og </a:t>
            </a:r>
            <a:r>
              <a:rPr lang="is-IS" dirty="0" err="1"/>
              <a:t>verkefnastjórnun</a:t>
            </a:r>
            <a:r>
              <a:rPr lang="is-IS" dirty="0"/>
              <a:t>, Yrki arkitektar og LMB </a:t>
            </a:r>
            <a:r>
              <a:rPr lang="is-IS" dirty="0" err="1"/>
              <a:t>Mandat</a:t>
            </a:r>
            <a:r>
              <a:rPr lang="is-IS" dirty="0"/>
              <a:t>, ásamt hópi sérfræðinga og áhugafólks um umhverfi, skipulag og samfélagsmál myndar teymið að baki Þorpinu-vistfélagi. </a:t>
            </a:r>
          </a:p>
          <a:p>
            <a:pPr marL="0" indent="0">
              <a:buNone/>
            </a:pPr>
            <a:r>
              <a:rPr lang="is-IS" dirty="0"/>
              <a:t>Samstarf var haft við Fyrirtækjaráðgjöf Landsbankans og Ístak hf. við þróun verkefnisins.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030423-960E-4E7C-9FB9-00F7130B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Skipting íbúða og fjölbreytni í íbúasamsetningu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D24F2-F086-479E-886D-ADFDA5B59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1" r="25007"/>
          <a:stretch/>
        </p:blipFill>
        <p:spPr>
          <a:xfrm>
            <a:off x="-48768" y="2667699"/>
            <a:ext cx="1735791" cy="3473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8FF92-D372-47E8-99B2-CF3DD7E2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1" r="14750"/>
          <a:stretch/>
        </p:blipFill>
        <p:spPr>
          <a:xfrm>
            <a:off x="7603221" y="2667700"/>
            <a:ext cx="4588779" cy="3473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5FBAF3-C7B4-44CD-B6FE-B66F7E886000}"/>
              </a:ext>
            </a:extLst>
          </p:cNvPr>
          <p:cNvSpPr/>
          <p:nvPr/>
        </p:nvSpPr>
        <p:spPr>
          <a:xfrm>
            <a:off x="1807264" y="2667700"/>
            <a:ext cx="5675716" cy="34730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s-IS" dirty="0"/>
              <a:t>Áhersla á félagslegan fjölbreytileika og þann möguleika að ættliðir geti keypt íbúðir saman og deilt með sér ábyrgð á barnauppeldi.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80% íbúða til fyrstu kaupenda á aldrinum 18-40 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15% íbúða til fólks eldra en 40 ára með fjölskyldutengsl við kaupanda í fyrri hópnum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5% íbúða til Félagsbústaða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08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030423-960E-4E7C-9FB9-00F7130B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96869"/>
            <a:ext cx="9371949" cy="1183566"/>
          </a:xfrm>
        </p:spPr>
        <p:txBody>
          <a:bodyPr/>
          <a:lstStyle/>
          <a:p>
            <a:r>
              <a:rPr lang="is-IS" dirty="0"/>
              <a:t>Deililausnir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1CB60A-66B2-468D-819A-80A15062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611168"/>
            <a:ext cx="9371948" cy="4620682"/>
          </a:xfrm>
        </p:spPr>
        <p:txBody>
          <a:bodyPr/>
          <a:lstStyle/>
          <a:p>
            <a:r>
              <a:rPr lang="is-IS" dirty="0"/>
              <a:t>Sameiginlegt þvottahús</a:t>
            </a:r>
          </a:p>
          <a:p>
            <a:r>
              <a:rPr lang="is-IS" dirty="0"/>
              <a:t>Sameiginlegt búr fyrir heimsendan mat og vörur</a:t>
            </a:r>
            <a:endParaRPr lang="en-US" dirty="0"/>
          </a:p>
          <a:p>
            <a:r>
              <a:rPr lang="is-IS" dirty="0"/>
              <a:t>Fjölnota samkomusalur/kaffihús og sameiginleg grillaðstaða</a:t>
            </a:r>
          </a:p>
          <a:p>
            <a:r>
              <a:rPr lang="is-IS" dirty="0"/>
              <a:t>Hjólageymslur</a:t>
            </a:r>
          </a:p>
          <a:p>
            <a:r>
              <a:rPr lang="is-IS" dirty="0"/>
              <a:t>Sameiginleg flokkunar- og endurvinnslustöð</a:t>
            </a:r>
          </a:p>
          <a:p>
            <a:r>
              <a:rPr lang="is-IS" dirty="0"/>
              <a:t>15 m</a:t>
            </a:r>
            <a:r>
              <a:rPr lang="is-IS" sz="2000" baseline="30000" dirty="0"/>
              <a:t>2</a:t>
            </a:r>
            <a:r>
              <a:rPr lang="is-IS" dirty="0"/>
              <a:t> grænmetisgarður fylgir hverri íbúð</a:t>
            </a:r>
          </a:p>
          <a:p>
            <a:r>
              <a:rPr lang="is-IS" dirty="0"/>
              <a:t>Möguleiki á hænsnakofum fyrir þá sem slíkt kjósa</a:t>
            </a:r>
          </a:p>
          <a:p>
            <a:r>
              <a:rPr lang="is-IS" dirty="0"/>
              <a:t>Útivistarsvæði og grenndarskógur</a:t>
            </a:r>
          </a:p>
          <a:p>
            <a:r>
              <a:rPr lang="is-IS" dirty="0" err="1"/>
              <a:t>Rafknúnir</a:t>
            </a:r>
            <a:r>
              <a:rPr lang="is-IS" dirty="0"/>
              <a:t> deilibílar</a:t>
            </a:r>
          </a:p>
        </p:txBody>
      </p:sp>
    </p:spTree>
    <p:extLst>
      <p:ext uri="{BB962C8B-B14F-4D97-AF65-F5344CB8AC3E}">
        <p14:creationId xmlns:p14="http://schemas.microsoft.com/office/powerpoint/2010/main" val="37193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939D6-FA95-45AB-A256-C6C59A39F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48BF0-7832-461B-B6FC-978EFD7BA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C39CE-298C-4477-B97A-58625CB1100E}"/>
              </a:ext>
            </a:extLst>
          </p:cNvPr>
          <p:cNvSpPr txBox="1"/>
          <p:nvPr/>
        </p:nvSpPr>
        <p:spPr>
          <a:xfrm>
            <a:off x="9097626" y="1193509"/>
            <a:ext cx="2056668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DEILIBÍLASTÆÐI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599FA-6002-4B1D-836F-E665F019DACB}"/>
              </a:ext>
            </a:extLst>
          </p:cNvPr>
          <p:cNvSpPr txBox="1"/>
          <p:nvPr/>
        </p:nvSpPr>
        <p:spPr>
          <a:xfrm>
            <a:off x="9300771" y="2287236"/>
            <a:ext cx="214329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HLEÐSLUSTÖÐVAR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AB965F-B3BE-4B7A-8010-5A2C5EA0FC51}"/>
              </a:ext>
            </a:extLst>
          </p:cNvPr>
          <p:cNvSpPr txBox="1"/>
          <p:nvPr/>
        </p:nvSpPr>
        <p:spPr>
          <a:xfrm>
            <a:off x="9466210" y="1923246"/>
            <a:ext cx="297137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FLOKKUNARSTÖÐVAR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3DAD02-07E3-41AE-8FCF-1605ABB0A8C2}"/>
              </a:ext>
            </a:extLst>
          </p:cNvPr>
          <p:cNvSpPr txBox="1"/>
          <p:nvPr/>
        </p:nvSpPr>
        <p:spPr>
          <a:xfrm>
            <a:off x="9466210" y="1571849"/>
            <a:ext cx="310321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HJÓLA- OG VAGNAGEYMSLA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7398A1-99B8-46E7-B477-C5AA2B77D5F0}"/>
              </a:ext>
            </a:extLst>
          </p:cNvPr>
          <p:cNvSpPr txBox="1"/>
          <p:nvPr/>
        </p:nvSpPr>
        <p:spPr>
          <a:xfrm>
            <a:off x="10197754" y="3526903"/>
            <a:ext cx="2014566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MÓTTAKA/AÐFÖNG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7B5368-85FC-431F-BB68-BCD9467AC269}"/>
              </a:ext>
            </a:extLst>
          </p:cNvPr>
          <p:cNvSpPr txBox="1"/>
          <p:nvPr/>
        </p:nvSpPr>
        <p:spPr>
          <a:xfrm>
            <a:off x="10197754" y="3928599"/>
            <a:ext cx="226562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ÞVOTTAAÐSTAÐA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AE0C13E-B570-4043-8249-565B03882E43}"/>
              </a:ext>
            </a:extLst>
          </p:cNvPr>
          <p:cNvCxnSpPr>
            <a:cxnSpLocks/>
          </p:cNvCxnSpPr>
          <p:nvPr/>
        </p:nvCxnSpPr>
        <p:spPr>
          <a:xfrm flipH="1">
            <a:off x="7995920" y="1356877"/>
            <a:ext cx="14702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8306CC-0818-40A7-BBAE-B20E30DB13C0}"/>
              </a:ext>
            </a:extLst>
          </p:cNvPr>
          <p:cNvCxnSpPr>
            <a:cxnSpLocks/>
          </p:cNvCxnSpPr>
          <p:nvPr/>
        </p:nvCxnSpPr>
        <p:spPr>
          <a:xfrm flipH="1">
            <a:off x="8717280" y="3693277"/>
            <a:ext cx="15178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E0D215-1260-4019-9C59-5C94E72CE122}"/>
              </a:ext>
            </a:extLst>
          </p:cNvPr>
          <p:cNvCxnSpPr>
            <a:cxnSpLocks/>
          </p:cNvCxnSpPr>
          <p:nvPr/>
        </p:nvCxnSpPr>
        <p:spPr>
          <a:xfrm flipH="1">
            <a:off x="9213272" y="1747244"/>
            <a:ext cx="252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5A5660-B4D3-4ABD-BCC1-9EEE5600CE92}"/>
              </a:ext>
            </a:extLst>
          </p:cNvPr>
          <p:cNvCxnSpPr>
            <a:cxnSpLocks/>
          </p:cNvCxnSpPr>
          <p:nvPr/>
        </p:nvCxnSpPr>
        <p:spPr>
          <a:xfrm flipH="1">
            <a:off x="9011920" y="2100828"/>
            <a:ext cx="4542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16FDA18-F529-402A-A029-0F44D8383BF1}"/>
              </a:ext>
            </a:extLst>
          </p:cNvPr>
          <p:cNvCxnSpPr>
            <a:cxnSpLocks/>
          </p:cNvCxnSpPr>
          <p:nvPr/>
        </p:nvCxnSpPr>
        <p:spPr>
          <a:xfrm flipH="1">
            <a:off x="8798560" y="4091085"/>
            <a:ext cx="14365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FBC1CB1-460C-45EA-86CD-652B66AC9D45}"/>
              </a:ext>
            </a:extLst>
          </p:cNvPr>
          <p:cNvCxnSpPr>
            <a:cxnSpLocks/>
          </p:cNvCxnSpPr>
          <p:nvPr/>
        </p:nvCxnSpPr>
        <p:spPr>
          <a:xfrm flipH="1">
            <a:off x="8368145" y="2450637"/>
            <a:ext cx="108790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7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9576869-4E34-4346-9935-55C8BD676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932856A-1872-4964-9F62-3066558C51EC}"/>
              </a:ext>
            </a:extLst>
          </p:cNvPr>
          <p:cNvSpPr txBox="1"/>
          <p:nvPr/>
        </p:nvSpPr>
        <p:spPr>
          <a:xfrm>
            <a:off x="1478536" y="3289332"/>
            <a:ext cx="1501446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LEIKSVÆÐI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DFEAB9-BE26-4B21-8860-C455C1E5375F}"/>
              </a:ext>
            </a:extLst>
          </p:cNvPr>
          <p:cNvSpPr txBox="1"/>
          <p:nvPr/>
        </p:nvSpPr>
        <p:spPr>
          <a:xfrm>
            <a:off x="1035397" y="2957905"/>
            <a:ext cx="1944586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HÆNSNAKOFAR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F2023C-4B27-48AC-9794-6B8C35BC24E6}"/>
              </a:ext>
            </a:extLst>
          </p:cNvPr>
          <p:cNvSpPr txBox="1"/>
          <p:nvPr/>
        </p:nvSpPr>
        <p:spPr>
          <a:xfrm>
            <a:off x="9728634" y="1740510"/>
            <a:ext cx="185247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1163638" algn="l"/>
              </a:tabLst>
            </a:pPr>
            <a:r>
              <a:rPr lang="is-IS" sz="1600" b="1" dirty="0">
                <a:solidFill>
                  <a:schemeClr val="bg1"/>
                </a:solidFill>
              </a:rPr>
              <a:t>ÍÞRÓTTASVÆÐI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2FB00C-3552-4D6A-BE68-02E2B61EEA9C}"/>
              </a:ext>
            </a:extLst>
          </p:cNvPr>
          <p:cNvSpPr txBox="1"/>
          <p:nvPr/>
        </p:nvSpPr>
        <p:spPr>
          <a:xfrm>
            <a:off x="9728634" y="3782500"/>
            <a:ext cx="174501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SAMVERUSVÆÐI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2CF36D-EFF3-4CCB-887C-30D6CE7C58EB}"/>
              </a:ext>
            </a:extLst>
          </p:cNvPr>
          <p:cNvSpPr txBox="1"/>
          <p:nvPr/>
        </p:nvSpPr>
        <p:spPr>
          <a:xfrm>
            <a:off x="9728634" y="2876332"/>
            <a:ext cx="185247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KAFFIHÚS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C1FE60-E688-4C47-9FEB-91F2D41CF6C9}"/>
              </a:ext>
            </a:extLst>
          </p:cNvPr>
          <p:cNvSpPr txBox="1"/>
          <p:nvPr/>
        </p:nvSpPr>
        <p:spPr>
          <a:xfrm>
            <a:off x="9728634" y="2561624"/>
            <a:ext cx="183638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SAMKOMUSALUR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A1C4ED-3239-4601-856A-8FA4E2B6E375}"/>
              </a:ext>
            </a:extLst>
          </p:cNvPr>
          <p:cNvCxnSpPr>
            <a:cxnSpLocks/>
          </p:cNvCxnSpPr>
          <p:nvPr/>
        </p:nvCxnSpPr>
        <p:spPr>
          <a:xfrm flipH="1">
            <a:off x="6927273" y="1909787"/>
            <a:ext cx="28013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000ACB-1D2A-4FDC-BB55-A4815E5DFE75}"/>
              </a:ext>
            </a:extLst>
          </p:cNvPr>
          <p:cNvCxnSpPr>
            <a:cxnSpLocks/>
          </p:cNvCxnSpPr>
          <p:nvPr/>
        </p:nvCxnSpPr>
        <p:spPr>
          <a:xfrm flipH="1" flipV="1">
            <a:off x="2932542" y="3457768"/>
            <a:ext cx="1543863" cy="84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6A9F5C2-9051-49B6-8B72-EFA9C8EA5216}"/>
              </a:ext>
            </a:extLst>
          </p:cNvPr>
          <p:cNvCxnSpPr>
            <a:cxnSpLocks/>
          </p:cNvCxnSpPr>
          <p:nvPr/>
        </p:nvCxnSpPr>
        <p:spPr>
          <a:xfrm flipH="1">
            <a:off x="7356764" y="2730901"/>
            <a:ext cx="237186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749141-A38E-4EDE-8DA3-4772A5087423}"/>
              </a:ext>
            </a:extLst>
          </p:cNvPr>
          <p:cNvCxnSpPr>
            <a:cxnSpLocks/>
          </p:cNvCxnSpPr>
          <p:nvPr/>
        </p:nvCxnSpPr>
        <p:spPr>
          <a:xfrm flipH="1">
            <a:off x="7453745" y="3025045"/>
            <a:ext cx="22748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458C87-3C17-4221-A55E-0830ADCCD715}"/>
              </a:ext>
            </a:extLst>
          </p:cNvPr>
          <p:cNvCxnSpPr>
            <a:cxnSpLocks/>
          </p:cNvCxnSpPr>
          <p:nvPr/>
        </p:nvCxnSpPr>
        <p:spPr>
          <a:xfrm flipH="1">
            <a:off x="6774873" y="3930968"/>
            <a:ext cx="295375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6FF5530-FE4F-447A-8ED9-7069179FB0B5}"/>
              </a:ext>
            </a:extLst>
          </p:cNvPr>
          <p:cNvCxnSpPr>
            <a:cxnSpLocks/>
          </p:cNvCxnSpPr>
          <p:nvPr/>
        </p:nvCxnSpPr>
        <p:spPr>
          <a:xfrm flipH="1">
            <a:off x="2932543" y="3152362"/>
            <a:ext cx="132449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B4AF7E0-725F-467A-848E-84E84CE1FE1A}"/>
              </a:ext>
            </a:extLst>
          </p:cNvPr>
          <p:cNvSpPr txBox="1"/>
          <p:nvPr/>
        </p:nvSpPr>
        <p:spPr>
          <a:xfrm>
            <a:off x="9728634" y="1182218"/>
            <a:ext cx="220013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1163638" algn="l"/>
              </a:tabLst>
            </a:pPr>
            <a:r>
              <a:rPr lang="is-IS" sz="1600" b="1" dirty="0">
                <a:solidFill>
                  <a:schemeClr val="bg1"/>
                </a:solidFill>
              </a:rPr>
              <a:t>MATJURTARGARÐAR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26F12D-614D-4269-9F52-B37B612E3FD1}"/>
              </a:ext>
            </a:extLst>
          </p:cNvPr>
          <p:cNvCxnSpPr>
            <a:cxnSpLocks/>
          </p:cNvCxnSpPr>
          <p:nvPr/>
        </p:nvCxnSpPr>
        <p:spPr>
          <a:xfrm flipH="1" flipV="1">
            <a:off x="8908473" y="1346116"/>
            <a:ext cx="820163" cy="53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158F2AC-D65B-4ADB-8A03-AEB0DDF31126}"/>
              </a:ext>
            </a:extLst>
          </p:cNvPr>
          <p:cNvSpPr txBox="1"/>
          <p:nvPr/>
        </p:nvSpPr>
        <p:spPr>
          <a:xfrm>
            <a:off x="9728634" y="3185331"/>
            <a:ext cx="185247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chemeClr val="bg1"/>
                </a:solidFill>
              </a:rPr>
              <a:t>GRILLAÐSTAÐA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8513C23-B1B5-485A-A6AC-D5C02307A6B7}"/>
              </a:ext>
            </a:extLst>
          </p:cNvPr>
          <p:cNvCxnSpPr>
            <a:cxnSpLocks/>
          </p:cNvCxnSpPr>
          <p:nvPr/>
        </p:nvCxnSpPr>
        <p:spPr>
          <a:xfrm flipH="1">
            <a:off x="7453745" y="3334044"/>
            <a:ext cx="22748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8333C3-FDF0-4B3E-AA97-8343D341C051}"/>
              </a:ext>
            </a:extLst>
          </p:cNvPr>
          <p:cNvSpPr txBox="1"/>
          <p:nvPr/>
        </p:nvSpPr>
        <p:spPr>
          <a:xfrm>
            <a:off x="1035396" y="4539685"/>
            <a:ext cx="1944586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ÍÞRÓTTASVÆÐI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57C2010-894A-48E9-9C57-9F2BDB733753}"/>
              </a:ext>
            </a:extLst>
          </p:cNvPr>
          <p:cNvCxnSpPr>
            <a:cxnSpLocks/>
          </p:cNvCxnSpPr>
          <p:nvPr/>
        </p:nvCxnSpPr>
        <p:spPr>
          <a:xfrm flipH="1">
            <a:off x="2932542" y="4708120"/>
            <a:ext cx="252337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89F0164-FE85-4AE4-B7DD-2C68A257D14C}"/>
              </a:ext>
            </a:extLst>
          </p:cNvPr>
          <p:cNvSpPr txBox="1"/>
          <p:nvPr/>
        </p:nvSpPr>
        <p:spPr>
          <a:xfrm>
            <a:off x="4299994" y="6055066"/>
            <a:ext cx="2220291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is-IS" sz="1600" b="1" dirty="0">
                <a:solidFill>
                  <a:schemeClr val="bg1"/>
                </a:solidFill>
              </a:rPr>
              <a:t>MATJURTARGARÐAR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81630D-B688-4636-9D1A-E16811D00AF1}"/>
              </a:ext>
            </a:extLst>
          </p:cNvPr>
          <p:cNvCxnSpPr>
            <a:cxnSpLocks/>
          </p:cNvCxnSpPr>
          <p:nvPr/>
        </p:nvCxnSpPr>
        <p:spPr>
          <a:xfrm flipH="1" flipV="1">
            <a:off x="3241040" y="6222888"/>
            <a:ext cx="1204886" cy="111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26071B6-B569-4BF2-B2EA-1C1C82D8693A}"/>
              </a:ext>
            </a:extLst>
          </p:cNvPr>
          <p:cNvSpPr txBox="1"/>
          <p:nvPr/>
        </p:nvSpPr>
        <p:spPr>
          <a:xfrm>
            <a:off x="9728631" y="479880"/>
            <a:ext cx="220013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1163638" algn="l"/>
              </a:tabLst>
            </a:pPr>
            <a:r>
              <a:rPr lang="is-IS" sz="1600" b="1" dirty="0">
                <a:solidFill>
                  <a:schemeClr val="bg1"/>
                </a:solidFill>
              </a:rPr>
              <a:t>GRENNDARSKÓGUR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EDD2A4C-A585-4CF8-BD76-46C83334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B9976-8B3B-41CC-B34A-BDC18BD57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A967-A799-493F-96AE-FB653224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C8C99-30F2-4D77-A60E-F2B6150A4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539</TotalTime>
  <Words>462</Words>
  <Application>Microsoft Office PowerPoint</Application>
  <PresentationFormat>Widescreen</PresentationFormat>
  <Paragraphs>67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Corbel</vt:lpstr>
      <vt:lpstr>Ecology 16x9</vt:lpstr>
      <vt:lpstr>Gufunes Þorpið-vistfélag/byggingasamvinnufélag</vt:lpstr>
      <vt:lpstr>Markmið verkefnisins</vt:lpstr>
      <vt:lpstr>Skipting íbúða og fjölbreytni í íbúasamsetningu</vt:lpstr>
      <vt:lpstr>Deililausnir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Íbúðagerðir</vt:lpstr>
      <vt:lpstr>PowerPoint Presentation</vt:lpstr>
      <vt:lpstr>Tilgangur byggingasamvinnufélaga</vt:lpstr>
      <vt:lpstr>Úthlutun og endursala</vt:lpstr>
      <vt:lpstr>Hagkvæmni verkefnisins felst í:</vt:lpstr>
      <vt:lpstr>Hagkvæmnin skilar sér í: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Gufunes Þorpið-vistfélag</dc:title>
  <dc:creator>Runólfur Ágústsson</dc:creator>
  <cp:lastModifiedBy>Runólfur Ágústsson</cp:lastModifiedBy>
  <cp:revision>47</cp:revision>
  <dcterms:created xsi:type="dcterms:W3CDTF">2018-11-01T09:34:24Z</dcterms:created>
  <dcterms:modified xsi:type="dcterms:W3CDTF">2018-11-01T19:41:47Z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