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4"/>
  </p:sldMasterIdLst>
  <p:notesMasterIdLst>
    <p:notesMasterId r:id="rId12"/>
  </p:notesMasterIdLst>
  <p:sldIdLst>
    <p:sldId id="262" r:id="rId5"/>
    <p:sldId id="276" r:id="rId6"/>
    <p:sldId id="277" r:id="rId7"/>
    <p:sldId id="257" r:id="rId8"/>
    <p:sldId id="275" r:id="rId9"/>
    <p:sldId id="271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468"/>
    <a:srgbClr val="008000"/>
    <a:srgbClr val="0D3C5F"/>
    <a:srgbClr val="A6B7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881FC-4F4F-4455-AE60-55239AB5FA85}" v="28" dt="2022-02-10T11:37:18.821"/>
    <p1510:client id="{BBE94CE5-BF5D-45C6-B7FE-C4DB12DB1C9F}" v="12" dt="2022-02-10T17:08:04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374" autoAdjust="0"/>
  </p:normalViewPr>
  <p:slideViewPr>
    <p:cSldViewPr snapToGrid="0">
      <p:cViewPr varScale="1">
        <p:scale>
          <a:sx n="95" d="100"/>
          <a:sy n="95" d="100"/>
        </p:scale>
        <p:origin x="119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ðbjörg Hrönn Óskarsdóttir" userId="9a017790-3707-4184-8324-151c4c9807db" providerId="ADAL" clId="{BBE94CE5-BF5D-45C6-B7FE-C4DB12DB1C9F}"/>
    <pc:docChg chg="modSld">
      <pc:chgData name="Guðbjörg Hrönn Óskarsdóttir" userId="9a017790-3707-4184-8324-151c4c9807db" providerId="ADAL" clId="{BBE94CE5-BF5D-45C6-B7FE-C4DB12DB1C9F}" dt="2022-02-10T17:08:04.122" v="11"/>
      <pc:docMkLst>
        <pc:docMk/>
      </pc:docMkLst>
      <pc:sldChg chg="modAnim">
        <pc:chgData name="Guðbjörg Hrönn Óskarsdóttir" userId="9a017790-3707-4184-8324-151c4c9807db" providerId="ADAL" clId="{BBE94CE5-BF5D-45C6-B7FE-C4DB12DB1C9F}" dt="2022-02-10T17:08:04.122" v="11"/>
        <pc:sldMkLst>
          <pc:docMk/>
          <pc:sldMk cId="439635469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1F48B-E285-4992-91A8-D1FF693F9D0E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61924-82FE-4A14-8F29-3EFDB388F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6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61924-82FE-4A14-8F29-3EFDB388F3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93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61924-82FE-4A14-8F29-3EFDB388F3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67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61924-82FE-4A14-8F29-3EFDB388F3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34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61924-82FE-4A14-8F29-3EFDB388F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0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7647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8770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0720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8404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5448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20653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3535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5586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2127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9455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129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CB40F-73BF-4023-A3BB-299EEAA93D58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9FA4-8B5D-47F9-A441-D6115F0400C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4183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ADB4B5-DBC7-4807-95A5-1ED3732617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0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6263780" y="1123831"/>
            <a:ext cx="6172578" cy="34240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56BBCA-3438-484A-A40B-509E38BCA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952" y="2247263"/>
            <a:ext cx="9144000" cy="2900518"/>
          </a:xfrm>
        </p:spPr>
        <p:txBody>
          <a:bodyPr>
            <a:normAutofit/>
          </a:bodyPr>
          <a:lstStyle/>
          <a:p>
            <a:pPr algn="l"/>
            <a:r>
              <a:rPr lang="is-IS" sz="6600" dirty="0">
                <a:solidFill>
                  <a:schemeClr val="tx2"/>
                </a:solidFill>
                <a:latin typeface="Avenir Next LT Pro" panose="020B0504020202020204" pitchFamily="34" charset="0"/>
              </a:rPr>
              <a:t>Grænir sprotar </a:t>
            </a:r>
            <a:br>
              <a:rPr lang="is-IS" sz="6600" dirty="0">
                <a:solidFill>
                  <a:schemeClr val="tx2"/>
                </a:solidFill>
                <a:latin typeface="Avenir Next LT Pro" panose="020B0504020202020204" pitchFamily="34" charset="0"/>
              </a:rPr>
            </a:br>
            <a:r>
              <a:rPr lang="is-IS" sz="6600" dirty="0">
                <a:solidFill>
                  <a:schemeClr val="tx2"/>
                </a:solidFill>
                <a:latin typeface="Avenir Next LT Pro" panose="020B0504020202020204" pitchFamily="34" charset="0"/>
              </a:rPr>
              <a:t>á Tæknisetri</a:t>
            </a:r>
            <a:br>
              <a:rPr lang="is-IS" sz="6600" dirty="0">
                <a:solidFill>
                  <a:schemeClr val="tx2"/>
                </a:solidFill>
                <a:latin typeface="Avenir Next LT Pro" panose="020B0504020202020204" pitchFamily="34" charset="0"/>
              </a:rPr>
            </a:br>
            <a:r>
              <a:rPr lang="is-IS" sz="2200" i="1" dirty="0">
                <a:solidFill>
                  <a:schemeClr val="tx2"/>
                </a:solidFill>
                <a:latin typeface="Avenir Next LT Pro" panose="020B0504020202020204" pitchFamily="34" charset="0"/>
              </a:rPr>
              <a:t/>
            </a:r>
            <a:br>
              <a:rPr lang="is-IS" sz="2200" i="1" dirty="0">
                <a:solidFill>
                  <a:schemeClr val="tx2"/>
                </a:solidFill>
                <a:latin typeface="Avenir Next LT Pro" panose="020B0504020202020204" pitchFamily="34" charset="0"/>
              </a:rPr>
            </a:br>
            <a:r>
              <a:rPr lang="is-IS" sz="2200" i="1" dirty="0">
                <a:solidFill>
                  <a:schemeClr val="tx2"/>
                </a:solidFill>
                <a:latin typeface="Avenir Next LT Pro" panose="020B0504020202020204" pitchFamily="34" charset="0"/>
              </a:rPr>
              <a:t/>
            </a:r>
            <a:br>
              <a:rPr lang="is-IS" sz="2200" i="1" dirty="0">
                <a:solidFill>
                  <a:schemeClr val="tx2"/>
                </a:solidFill>
                <a:latin typeface="Avenir Next LT Pro" panose="020B0504020202020204" pitchFamily="34" charset="0"/>
              </a:rPr>
            </a:br>
            <a:r>
              <a:rPr lang="is-IS" sz="2200" i="1" dirty="0">
                <a:solidFill>
                  <a:schemeClr val="tx2"/>
                </a:solidFill>
                <a:latin typeface="Avenir Next LT Pro" panose="020B0504020202020204" pitchFamily="34" charset="0"/>
              </a:rPr>
              <a:t>Guðbjörg Óskarsdóttir, framkvæmdastjóri Tækniseturs</a:t>
            </a:r>
            <a:endParaRPr lang="is-IS" sz="2200" dirty="0">
              <a:solidFill>
                <a:schemeClr val="tx2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5F1379-002C-4950-9C76-BD382350A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005" y="5680375"/>
            <a:ext cx="9144000" cy="1098395"/>
          </a:xfrm>
        </p:spPr>
        <p:txBody>
          <a:bodyPr>
            <a:normAutofit/>
          </a:bodyPr>
          <a:lstStyle/>
          <a:p>
            <a:r>
              <a:rPr lang="is-IS" sz="1600" i="1" dirty="0">
                <a:solidFill>
                  <a:schemeClr val="tx2"/>
                </a:solidFill>
                <a:latin typeface="Avenir Next LT Pro" panose="020B0504020202020204" pitchFamily="34" charset="0"/>
              </a:rPr>
              <a:t>11. febrúar 2022  </a:t>
            </a:r>
          </a:p>
          <a:p>
            <a:r>
              <a:rPr lang="is-IS" sz="1600" i="1" dirty="0">
                <a:solidFill>
                  <a:schemeClr val="tx2"/>
                </a:solidFill>
                <a:latin typeface="Avenir Next LT Pro" panose="020B0504020202020204" pitchFamily="34" charset="0"/>
              </a:rPr>
              <a:t>Fundur Reykjavíkurborgar um Græna planið og grænar fjárfestingar</a:t>
            </a:r>
          </a:p>
        </p:txBody>
      </p:sp>
    </p:spTree>
    <p:extLst>
      <p:ext uri="{BB962C8B-B14F-4D97-AF65-F5344CB8AC3E}">
        <p14:creationId xmlns:p14="http://schemas.microsoft.com/office/powerpoint/2010/main" val="213102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80534" y="139572"/>
            <a:ext cx="12111465" cy="6718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AC27D-3FBB-4021-9CEC-2E3D914C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tx2"/>
                </a:solidFill>
                <a:latin typeface="Avenir Next LT Pro" panose="020B0504020202020204" pitchFamily="34" charset="0"/>
              </a:rPr>
              <a:t>Markmið og stefna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A8E8F-5CF5-430D-92EC-6177AA4C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415" y="1684656"/>
            <a:ext cx="980253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s-IS" dirty="0">
                <a:solidFill>
                  <a:schemeClr val="tx2"/>
                </a:solidFill>
                <a:latin typeface="Avenir Next LT Pro"/>
              </a:rPr>
              <a:t>Leiðandi samstarfsaðili fyrir tæknifrumkvöðla og fyrirtæki</a:t>
            </a:r>
          </a:p>
          <a:p>
            <a:r>
              <a:rPr lang="is-IS" dirty="0">
                <a:solidFill>
                  <a:schemeClr val="tx2"/>
                </a:solidFill>
                <a:latin typeface="Avenir Next LT Pro"/>
              </a:rPr>
              <a:t>Vettvangur sem tengir notendur og eigendur tækniinnviða</a:t>
            </a:r>
          </a:p>
          <a:p>
            <a:endParaRPr lang="is-IS" dirty="0">
              <a:solidFill>
                <a:schemeClr val="tx2"/>
              </a:solidFill>
              <a:latin typeface="Avenir Next LT Pro"/>
            </a:endParaRPr>
          </a:p>
          <a:p>
            <a:endParaRPr lang="is-IS" dirty="0">
              <a:solidFill>
                <a:schemeClr val="tx2"/>
              </a:solidFill>
              <a:latin typeface="Avenir Next LT Pro"/>
            </a:endParaRPr>
          </a:p>
          <a:p>
            <a:endParaRPr lang="is-IS" dirty="0">
              <a:solidFill>
                <a:schemeClr val="tx2"/>
              </a:solidFill>
              <a:latin typeface="Avenir Next LT Pro"/>
            </a:endParaRPr>
          </a:p>
          <a:p>
            <a:endParaRPr lang="is-IS" dirty="0">
              <a:solidFill>
                <a:schemeClr val="tx2"/>
              </a:solidFill>
              <a:latin typeface="Avenir Next LT Pro"/>
            </a:endParaRPr>
          </a:p>
          <a:p>
            <a:endParaRPr lang="is-IS" dirty="0">
              <a:solidFill>
                <a:schemeClr val="tx2"/>
              </a:solidFill>
              <a:latin typeface="Avenir Next LT Pro"/>
            </a:endParaRPr>
          </a:p>
          <a:p>
            <a:endParaRPr lang="is-IS" dirty="0">
              <a:solidFill>
                <a:schemeClr val="tx2"/>
              </a:solidFill>
              <a:latin typeface="Avenir Next LT Pro" panose="020B0504020202020204" pitchFamily="34" charset="0"/>
            </a:endParaRPr>
          </a:p>
          <a:p>
            <a:pPr lvl="1"/>
            <a:endParaRPr lang="is-IS" dirty="0">
              <a:solidFill>
                <a:schemeClr val="tx2"/>
              </a:solidFill>
              <a:latin typeface="Avenir Next LT Pro" panose="020B0504020202020204" pitchFamily="34" charset="0"/>
            </a:endParaRPr>
          </a:p>
          <a:p>
            <a:endParaRPr lang="is-IS" dirty="0">
              <a:solidFill>
                <a:schemeClr val="tx2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2CB53D4-097A-467F-92CF-CE632651C3DE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rgbClr val="154468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E57447-C4BC-4CB9-ADD6-550EF2123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424"/>
          <a:stretch/>
        </p:blipFill>
        <p:spPr>
          <a:xfrm>
            <a:off x="1596055" y="3692610"/>
            <a:ext cx="8799496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80534" y="139572"/>
            <a:ext cx="12111465" cy="6718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AC27D-3FBB-4021-9CEC-2E3D914C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tx2"/>
                </a:solidFill>
                <a:latin typeface="Avenir Next LT Pro" panose="020B0504020202020204" pitchFamily="34" charset="0"/>
              </a:rPr>
              <a:t>Aðstaða, innviðir og sérþekking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A8E8F-5CF5-430D-92EC-6177AA4C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0498"/>
            <a:ext cx="6260184" cy="403073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is-IS" sz="2000" dirty="0">
                <a:solidFill>
                  <a:schemeClr val="tx2"/>
                </a:solidFill>
                <a:latin typeface="Avenir Next LT Pro" panose="020B0504020202020204" pitchFamily="34" charset="0"/>
              </a:rPr>
              <a:t>Fyrir sprotafyrirtæki sem sinna rannsóknum og þróun á sviði hátækni getur skipt sköpum að hafa aðgang að aðstöðu og búnaði</a:t>
            </a:r>
          </a:p>
          <a:p>
            <a:pPr>
              <a:lnSpc>
                <a:spcPct val="150000"/>
              </a:lnSpc>
            </a:pPr>
            <a:r>
              <a:rPr lang="is-IS" sz="2000" dirty="0">
                <a:solidFill>
                  <a:schemeClr val="tx2"/>
                </a:solidFill>
                <a:latin typeface="Avenir Next LT Pro" panose="020B0504020202020204" pitchFamily="34" charset="0"/>
              </a:rPr>
              <a:t>Tæknisetur býr yfir tækjabúnaði og aðstöðu sem gagnast fyrirtækjum á sviði hátækni. Á Tæknisetri geta sprotar leigt skrifstofupláss og fengið aðgangspassa að verkstæðum og aðstöðu </a:t>
            </a:r>
          </a:p>
          <a:p>
            <a:pPr>
              <a:lnSpc>
                <a:spcPct val="150000"/>
              </a:lnSpc>
            </a:pPr>
            <a:r>
              <a:rPr lang="is-IS" sz="2000" dirty="0">
                <a:solidFill>
                  <a:schemeClr val="tx2"/>
                </a:solidFill>
                <a:latin typeface="Avenir Next LT Pro" panose="020B0504020202020204" pitchFamily="34" charset="0"/>
              </a:rPr>
              <a:t>Samstarf í hagnýtum rannsóknum og þróun eru stór þáttur í starfsemi Tækniseturs. Að auki býður Tæknisetur upp á sérhæfða þjónustu við sprotafyrirtæki og lítil og meðalstór fyrirtæki á sviði sérhæfðrar ráðgjafar og mælinga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2CB53D4-097A-467F-92CF-CE632651C3DE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rgbClr val="154468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4D49684-4CAA-49D4-84B3-56F740DCF5E0}"/>
              </a:ext>
            </a:extLst>
          </p:cNvPr>
          <p:cNvSpPr txBox="1">
            <a:spLocks/>
          </p:cNvSpPr>
          <p:nvPr/>
        </p:nvSpPr>
        <p:spPr>
          <a:xfrm>
            <a:off x="7361104" y="1987361"/>
            <a:ext cx="4330046" cy="3867389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2440" lvl="1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/>
              </a:rPr>
              <a:t>Sérhæfður tækjabúnaður</a:t>
            </a:r>
            <a:endParaRPr lang="is-IS" dirty="0">
              <a:latin typeface="Avenir Next LT Pro"/>
            </a:endParaRPr>
          </a:p>
          <a:p>
            <a:pPr marL="472440" lvl="1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Gróf- og fínverkstæði</a:t>
            </a:r>
          </a:p>
          <a:p>
            <a:pPr marL="472440" lvl="1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Sérhæft vinnslurými</a:t>
            </a:r>
          </a:p>
          <a:p>
            <a:pPr marL="472440" lvl="1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Skrifstofur</a:t>
            </a:r>
          </a:p>
          <a:p>
            <a:pPr marL="472440" lvl="1" indent="-229076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Tæknileg sérfræðiþjónusta og ráðgjöf </a:t>
            </a:r>
          </a:p>
          <a:p>
            <a:pPr marL="472440" lvl="1" indent="-229076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Mælingar og greiningarþjónusta</a:t>
            </a:r>
          </a:p>
          <a:p>
            <a:pPr marL="472440" lvl="1" indent="-229076">
              <a:lnSpc>
                <a:spcPct val="150000"/>
              </a:lnSpc>
              <a:buClr>
                <a:schemeClr val="accent6"/>
              </a:buClr>
            </a:pPr>
            <a:r>
              <a:rPr lang="is-IS" sz="1800" dirty="0">
                <a:solidFill>
                  <a:srgbClr val="083366"/>
                </a:solidFill>
                <a:latin typeface="Avenir Next LT Pro" panose="020B0504020202020204" pitchFamily="34" charset="0"/>
              </a:rPr>
              <a:t>Samstarfsaðili í hagnýtum rannsóknum og þróunarverkefnum</a:t>
            </a:r>
          </a:p>
          <a:p>
            <a:pPr marL="243205" lvl="1" indent="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None/>
            </a:pPr>
            <a:endParaRPr lang="is-IS" sz="1800" dirty="0">
              <a:solidFill>
                <a:srgbClr val="083366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7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80534" y="139572"/>
            <a:ext cx="12111465" cy="6718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AC27D-3FBB-4021-9CEC-2E3D914C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/>
                </a:solidFill>
                <a:latin typeface="Avenir Next LT Pro" panose="020B0504020202020204" pitchFamily="34" charset="0"/>
              </a:rPr>
              <a:t>Yfir 20 fyrirtæki á Tæknisetri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A8E8F-5CF5-430D-92EC-6177AA4C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1632"/>
            <a:ext cx="5257800" cy="46672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ABC </a:t>
            </a:r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lights</a:t>
            </a:r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- Snjallar lausnir fyrir lýsingu í gróðurhúsum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Alcoa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Álframleiðsla, útibú sjálfvirknivæðingar</a:t>
            </a: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Algaennovation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 -Vaxa 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Impact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 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Nutrition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  <a:ea typeface="+mn-lt"/>
                <a:cs typeface="+mn-lt"/>
              </a:rPr>
              <a:t> - Ræktar þörunga sem fóður fyrir fiskeldi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Álvit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– umhverfisvænar lausnir fyrir áliðnaðinn</a:t>
            </a:r>
            <a:endParaRPr lang="is-IS" sz="16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Arctus</a:t>
            </a:r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Aluminum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- Þróun kolefnislausu álframleiðslu ferli</a:t>
            </a:r>
            <a:endParaRPr lang="is-IS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Atmonia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Umhverfisvæn áburðarframleiðsla á smáskala</a:t>
            </a: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bitVinci</a:t>
            </a:r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– Vegveður og 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drægnivitund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rafbíla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CFD </a:t>
            </a:r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Odin</a:t>
            </a:r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- CFD hermun, CAD, 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möskvun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ofl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.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DTE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Rauntímagreining á bráðnum málmi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Efnasmiðjan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– Umhverfisvænar afurðir úr lúpínu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Genís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</a:t>
            </a:r>
            <a:r>
              <a:rPr lang="is-IS" sz="1600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chitin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úr rækjuskel í líftæknivörur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3A4D3AF-822A-4DB8-8DDF-00CDFA336C49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chemeClr val="bg1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864711-B32B-4B15-8F28-3FA43667E2C8}"/>
              </a:ext>
            </a:extLst>
          </p:cNvPr>
          <p:cNvSpPr txBox="1">
            <a:spLocks/>
          </p:cNvSpPr>
          <p:nvPr/>
        </p:nvSpPr>
        <p:spPr>
          <a:xfrm>
            <a:off x="6096000" y="1731632"/>
            <a:ext cx="576394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b="1" dirty="0" err="1">
                <a:solidFill>
                  <a:schemeClr val="bg1"/>
                </a:solidFill>
                <a:latin typeface="Avenir Next LT Pro"/>
              </a:rPr>
              <a:t>Gerosion</a:t>
            </a:r>
            <a:r>
              <a:rPr lang="is-IS" sz="1600" dirty="0">
                <a:solidFill>
                  <a:schemeClr val="bg1"/>
                </a:solidFill>
                <a:latin typeface="Avenir Next LT Pro"/>
              </a:rPr>
              <a:t>- Ráðgjöf, prófanir og þróun ferla í efnistækni</a:t>
            </a: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/>
                <a:ea typeface="+mn-lt"/>
                <a:cs typeface="+mn-lt"/>
              </a:rPr>
              <a:t>Gleipnir</a:t>
            </a:r>
            <a:r>
              <a:rPr lang="is-IS" sz="1600" dirty="0">
                <a:solidFill>
                  <a:schemeClr val="bg1"/>
                </a:solidFill>
                <a:latin typeface="Avenir Next LT Pro"/>
                <a:ea typeface="+mn-lt"/>
                <a:cs typeface="+mn-lt"/>
              </a:rPr>
              <a:t>- þróun námsgagna á formi tölvuleikja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/>
              </a:rPr>
              <a:t>IceWind</a:t>
            </a:r>
            <a:r>
              <a:rPr lang="is-IS" sz="1600" b="1" dirty="0">
                <a:solidFill>
                  <a:schemeClr val="bg1"/>
                </a:solidFill>
                <a:latin typeface="Avenir Next LT Pro"/>
              </a:rPr>
              <a:t> </a:t>
            </a:r>
            <a:r>
              <a:rPr lang="is-IS" sz="1600" dirty="0">
                <a:solidFill>
                  <a:schemeClr val="bg1"/>
                </a:solidFill>
                <a:latin typeface="Avenir Next LT Pro"/>
              </a:rPr>
              <a:t>- öflugar lóðréttar vindtúrbínur fyrir krefjandi umhverfisaðstæður</a:t>
            </a:r>
            <a:endParaRPr lang="en-US" dirty="0">
              <a:solidFill>
                <a:schemeClr val="bg1"/>
              </a:solidFill>
              <a:cs typeface="Calibri"/>
            </a:endParaRP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Optitog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Umhverfisvæn veiðarfæri með ljóstækni</a:t>
            </a: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Reon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Hugbúnaðarfyrirtæki / frumgerðarsmíða verkstæði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Samfélagsgróðurhús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Gróðurhúsalausnir fyrir heimili og skóla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/>
              </a:rPr>
              <a:t>SVAI</a:t>
            </a:r>
            <a:r>
              <a:rPr lang="is-IS" sz="1600" dirty="0">
                <a:solidFill>
                  <a:schemeClr val="bg1"/>
                </a:solidFill>
                <a:latin typeface="Avenir Next LT Pro"/>
              </a:rPr>
              <a:t> - Tæknilausnir fyrir heilbrigðisgeirann</a:t>
            </a:r>
          </a:p>
          <a:p>
            <a:r>
              <a:rPr lang="is-IS" sz="1600" b="1" dirty="0" err="1">
                <a:solidFill>
                  <a:schemeClr val="bg1"/>
                </a:solidFill>
                <a:latin typeface="Avenir Next LT Pro"/>
              </a:rPr>
              <a:t>Surova</a:t>
            </a:r>
            <a:r>
              <a:rPr lang="is-IS" sz="1600" dirty="0">
                <a:solidFill>
                  <a:schemeClr val="bg1"/>
                </a:solidFill>
                <a:latin typeface="Avenir Next LT Pro"/>
              </a:rPr>
              <a:t> - sjálfvirk og sjálfbær lausn til grænmetisræktunar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/>
              </a:rPr>
              <a:t>TWU</a:t>
            </a:r>
            <a:r>
              <a:rPr lang="is-IS" sz="1600" dirty="0">
                <a:solidFill>
                  <a:schemeClr val="bg1"/>
                </a:solidFill>
                <a:latin typeface="Avenir Next LT Pro"/>
              </a:rPr>
              <a:t>-aðföng fyrir þjónustugeira</a:t>
            </a:r>
          </a:p>
          <a:p>
            <a:r>
              <a:rPr lang="is-IS" sz="1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Vottun</a:t>
            </a:r>
            <a:r>
              <a:rPr lang="is-IS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 - Stjórnendavottun til að bæta samkeppnishæfni íslenskra fyrirtækja í sókn á erlenda markaði</a:t>
            </a:r>
          </a:p>
        </p:txBody>
      </p:sp>
    </p:spTree>
    <p:extLst>
      <p:ext uri="{BB962C8B-B14F-4D97-AF65-F5344CB8AC3E}">
        <p14:creationId xmlns:p14="http://schemas.microsoft.com/office/powerpoint/2010/main" val="208557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80535" y="139572"/>
            <a:ext cx="12111465" cy="6718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AC27D-3FBB-4021-9CEC-2E3D914C0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235"/>
            <a:ext cx="10515600" cy="1325563"/>
          </a:xfrm>
        </p:spPr>
        <p:txBody>
          <a:bodyPr/>
          <a:lstStyle/>
          <a:p>
            <a:r>
              <a:rPr lang="is-IS" dirty="0">
                <a:solidFill>
                  <a:srgbClr val="154468"/>
                </a:solidFill>
                <a:latin typeface="Avenir Next LT Pro" panose="020B0504020202020204" pitchFamily="34" charset="0"/>
              </a:rPr>
              <a:t>Grænir sprotar á Tæknisetri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A8E8F-5CF5-430D-92EC-6177AA4C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719"/>
            <a:ext cx="11021742" cy="466725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s-IS" sz="20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Aukin sjálfbærni minna kolefnisfótspor í fæðuframleiðslu</a:t>
            </a:r>
          </a:p>
          <a:p>
            <a:pPr lvl="1"/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ABC </a:t>
            </a:r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lights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– Hátæknilausn fyrir gróðurhús, litrófs- og hitastýrð lýsing </a:t>
            </a:r>
          </a:p>
          <a:p>
            <a:pPr lvl="1"/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Surova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- Sjálfvirk og sjálfbær lausn til grænmetisræktunar</a:t>
            </a:r>
          </a:p>
          <a:p>
            <a:pPr lvl="1"/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Vaxa </a:t>
            </a:r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Impact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 </a:t>
            </a:r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Nutrition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 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  <a:ea typeface="+mn-lt"/>
                <a:cs typeface="+mn-lt"/>
              </a:rPr>
              <a:t>- Þörungar sem grunnur að sjálfbærri fæðuframleiðslu </a:t>
            </a:r>
            <a:endParaRPr lang="is-IS" sz="1600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r>
              <a:rPr lang="is-IS" sz="20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Ný ferli, nýjar lausnir hjá lykilatvinnuvegum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Arctus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</a:t>
            </a:r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Aluminium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- Þróun kolefnislausu álframleiðslu ferli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Atmonia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- Umhverfisvæn áburðarframleiðsla á smáskala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Optitog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- Umhverfisvæn veiðarfæri með ljóstækni</a:t>
            </a:r>
          </a:p>
          <a:p>
            <a:pPr lvl="1"/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Álvit – 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Þróun á grænum kragasalli fyrir áliðnaðinn</a:t>
            </a:r>
            <a:endParaRPr lang="is-IS" sz="1600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r>
              <a:rPr lang="is-IS" sz="20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Lausnir fyrir orkuskipti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Arctus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</a:t>
            </a:r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Aluminium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– Ál sem orkuberi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IceWind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 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- öflugar lóðréttar vindtúrbínur fyrir krefjandi umhverfisaðstæður</a:t>
            </a:r>
            <a:endParaRPr lang="is-IS" sz="1600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bitVinci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– Vegveður og </a:t>
            </a:r>
            <a:r>
              <a:rPr lang="is-IS" sz="1600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drægnivitund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rafbíla</a:t>
            </a:r>
          </a:p>
          <a:p>
            <a:r>
              <a:rPr lang="is-IS" sz="20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Hringrásarhagkerfið</a:t>
            </a:r>
          </a:p>
          <a:p>
            <a:pPr lvl="1"/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Efnasmiðjan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– Umhverfisvænar afurðir úr lúpínu</a:t>
            </a:r>
          </a:p>
          <a:p>
            <a:pPr lvl="1"/>
            <a:r>
              <a:rPr lang="is-IS" sz="1600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Gerosion</a:t>
            </a:r>
            <a:r>
              <a:rPr lang="is-IS" sz="1600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- endurnýting og </a:t>
            </a:r>
            <a:r>
              <a:rPr lang="is-IS" sz="1600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hringrásun</a:t>
            </a:r>
            <a:r>
              <a:rPr lang="is-IS" sz="16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 iðnaðarúrgangs</a:t>
            </a:r>
            <a:endParaRPr lang="is-IS" sz="1600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3A4D3AF-822A-4DB8-8DDF-00CDFA336C49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rgbClr val="154468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864711-B32B-4B15-8F28-3FA43667E2C8}"/>
              </a:ext>
            </a:extLst>
          </p:cNvPr>
          <p:cNvSpPr txBox="1">
            <a:spLocks/>
          </p:cNvSpPr>
          <p:nvPr/>
        </p:nvSpPr>
        <p:spPr>
          <a:xfrm>
            <a:off x="6096000" y="1731632"/>
            <a:ext cx="576394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s-IS" sz="1600" dirty="0">
              <a:solidFill>
                <a:srgbClr val="008000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63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80535" y="139572"/>
            <a:ext cx="12111465" cy="67184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AC27D-3FBB-4021-9CEC-2E3D914C0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14" y="406069"/>
            <a:ext cx="10515600" cy="1325563"/>
          </a:xfrm>
        </p:spPr>
        <p:txBody>
          <a:bodyPr/>
          <a:lstStyle/>
          <a:p>
            <a:r>
              <a:rPr lang="is-IS" dirty="0">
                <a:solidFill>
                  <a:srgbClr val="154468"/>
                </a:solidFill>
                <a:latin typeface="Avenir Next LT Pro" panose="020B0504020202020204" pitchFamily="34" charset="0"/>
              </a:rPr>
              <a:t>Ert þú sproti í áþreifanlegri nýsköpun?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A8E8F-5CF5-430D-92EC-6177AA4C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990866"/>
            <a:ext cx="10613571" cy="40035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Hvað hefur Tækisetur fram að færa?</a:t>
            </a:r>
          </a:p>
          <a:p>
            <a:pPr lvl="1">
              <a:spcAft>
                <a:spcPts val="600"/>
              </a:spcAft>
            </a:pP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Sérhæfð aðstaða, tæki og búnaður</a:t>
            </a:r>
          </a:p>
          <a:p>
            <a:pPr lvl="1">
              <a:spcAft>
                <a:spcPts val="600"/>
              </a:spcAft>
            </a:pP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Sérfræðinga með reynslu og þekkingu á breiðu sviði</a:t>
            </a:r>
          </a:p>
          <a:p>
            <a:pPr lvl="1">
              <a:spcAft>
                <a:spcPts val="600"/>
              </a:spcAft>
            </a:pP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Frábært samfélag framsækinna sprotafyrirtækja</a:t>
            </a:r>
          </a:p>
          <a:p>
            <a:pPr marL="0" indent="0">
              <a:buNone/>
            </a:pPr>
            <a:endParaRPr lang="is-IS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pPr marL="0" indent="0">
              <a:buNone/>
            </a:pPr>
            <a:endParaRPr lang="is-IS" b="1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pPr marL="0" indent="0" algn="ctr">
              <a:buNone/>
            </a:pP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Hafðu samband:  </a:t>
            </a:r>
            <a:r>
              <a:rPr lang="is-IS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gudbjorg</a:t>
            </a: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@</a:t>
            </a:r>
            <a:r>
              <a:rPr lang="is-IS" b="1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taeknisetur</a:t>
            </a:r>
            <a:r>
              <a:rPr lang="is-IS" b="1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.is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3A4D3AF-822A-4DB8-8DDF-00CDFA336C49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rgbClr val="154468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864711-B32B-4B15-8F28-3FA43667E2C8}"/>
              </a:ext>
            </a:extLst>
          </p:cNvPr>
          <p:cNvSpPr txBox="1">
            <a:spLocks/>
          </p:cNvSpPr>
          <p:nvPr/>
        </p:nvSpPr>
        <p:spPr>
          <a:xfrm>
            <a:off x="6096000" y="1731632"/>
            <a:ext cx="576394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s-IS" sz="1600" dirty="0">
              <a:solidFill>
                <a:srgbClr val="008000"/>
              </a:solidFill>
              <a:latin typeface="Avenir Next LT Pro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C03045-648B-47C2-8D71-9A7D76B269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6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59" t="-151" r="-59" b="25914"/>
          <a:stretch/>
        </p:blipFill>
        <p:spPr>
          <a:xfrm>
            <a:off x="90695" y="139572"/>
            <a:ext cx="12111465" cy="671842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3A4D3AF-822A-4DB8-8DDF-00CDFA336C49}"/>
              </a:ext>
            </a:extLst>
          </p:cNvPr>
          <p:cNvSpPr txBox="1">
            <a:spLocks/>
          </p:cNvSpPr>
          <p:nvPr/>
        </p:nvSpPr>
        <p:spPr>
          <a:xfrm>
            <a:off x="7529896" y="6352770"/>
            <a:ext cx="4330046" cy="50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i="1" dirty="0">
                <a:solidFill>
                  <a:srgbClr val="154468"/>
                </a:solidFill>
                <a:latin typeface="Avenir Next LT Pro" panose="020B0504020202020204" pitchFamily="34" charset="0"/>
              </a:rPr>
              <a:t>Tæknisetur - leiðandi samstarfsaðili í hátækni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D8C436-28B0-4982-A4EA-AD802D3EC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214" y="2630947"/>
            <a:ext cx="10613571" cy="25100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is-IS" sz="4800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Takk fyrir mig</a:t>
            </a:r>
          </a:p>
          <a:p>
            <a:endParaRPr lang="is-IS" dirty="0">
              <a:solidFill>
                <a:srgbClr val="154468"/>
              </a:solidFill>
              <a:latin typeface="Avenir Next LT Pro Light" panose="020B0304020202020204" pitchFamily="34" charset="0"/>
            </a:endParaRPr>
          </a:p>
          <a:p>
            <a:pPr marL="0" indent="0" algn="ctr">
              <a:buNone/>
            </a:pPr>
            <a:r>
              <a:rPr lang="is-IS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gudbjorg</a:t>
            </a:r>
            <a:r>
              <a:rPr lang="is-IS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@</a:t>
            </a:r>
            <a:r>
              <a:rPr lang="is-IS" dirty="0" err="1">
                <a:solidFill>
                  <a:srgbClr val="154468"/>
                </a:solidFill>
                <a:latin typeface="Avenir Next LT Pro Light" panose="020B0304020202020204" pitchFamily="34" charset="0"/>
              </a:rPr>
              <a:t>taeknisetur</a:t>
            </a:r>
            <a:r>
              <a:rPr lang="is-IS" dirty="0">
                <a:solidFill>
                  <a:srgbClr val="154468"/>
                </a:solidFill>
                <a:latin typeface="Avenir Next LT Pro Light" panose="020B0304020202020204" pitchFamily="34" charset="0"/>
              </a:rPr>
              <a:t>.is</a:t>
            </a:r>
          </a:p>
        </p:txBody>
      </p:sp>
    </p:spTree>
    <p:extLst>
      <p:ext uri="{BB962C8B-B14F-4D97-AF65-F5344CB8AC3E}">
        <p14:creationId xmlns:p14="http://schemas.microsoft.com/office/powerpoint/2010/main" val="356886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æknisetur almenn kynning.potx" id="{1E813597-B27F-43E6-BACC-1470DB6B5663}" vid="{1206F373-BE92-4513-93DA-956FDACE8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C511C160B1DF4B8C9AEC5CC24EF58C" ma:contentTypeVersion="7" ma:contentTypeDescription="Create a new document." ma:contentTypeScope="" ma:versionID="5b451f1d56817cf1a4a093de437bc88b">
  <xsd:schema xmlns:xsd="http://www.w3.org/2001/XMLSchema" xmlns:xs="http://www.w3.org/2001/XMLSchema" xmlns:p="http://schemas.microsoft.com/office/2006/metadata/properties" xmlns:ns2="e3b1785c-b875-4a3b-8484-8e050bdc251d" xmlns:ns3="19f621d5-5131-4ffd-8935-77d52e55772f" targetNamespace="http://schemas.microsoft.com/office/2006/metadata/properties" ma:root="true" ma:fieldsID="06bfbbc0ee9c05ba62571c8b0204ccf5" ns2:_="" ns3:_="">
    <xsd:import namespace="e3b1785c-b875-4a3b-8484-8e050bdc251d"/>
    <xsd:import namespace="19f621d5-5131-4ffd-8935-77d52e5577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b1785c-b875-4a3b-8484-8e050bdc25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621d5-5131-4ffd-8935-77d52e55772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9f621d5-5131-4ffd-8935-77d52e55772f">
      <UserInfo>
        <DisplayName>Guðbjörg Hrönn Óskarsdóttir</DisplayName>
        <AccountId>18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529EF3A-73C9-4AFC-BC57-CC99CA75ED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b1785c-b875-4a3b-8484-8e050bdc251d"/>
    <ds:schemaRef ds:uri="19f621d5-5131-4ffd-8935-77d52e5577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1AC416-C4F8-4AAB-9EC6-F3CB3EEED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E5211D-7B2C-44AD-B0EA-E3C6CB8E32F2}">
  <ds:schemaRefs>
    <ds:schemaRef ds:uri="http://schemas.openxmlformats.org/package/2006/metadata/core-properties"/>
    <ds:schemaRef ds:uri="http://schemas.microsoft.com/office/2006/documentManagement/types"/>
    <ds:schemaRef ds:uri="e3b1785c-b875-4a3b-8484-8e050bdc251d"/>
    <ds:schemaRef ds:uri="19f621d5-5131-4ffd-8935-77d52e55772f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Tæknisetur almenn kynning</Template>
  <TotalTime>1276</TotalTime>
  <Words>513</Words>
  <Application>Microsoft Office PowerPoint</Application>
  <PresentationFormat>Víðskjár</PresentationFormat>
  <Paragraphs>83</Paragraphs>
  <Slides>7</Slides>
  <Notes>4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5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7</vt:i4>
      </vt:variant>
    </vt:vector>
  </HeadingPairs>
  <TitlesOfParts>
    <vt:vector size="13" baseType="lpstr">
      <vt:lpstr>Arial</vt:lpstr>
      <vt:lpstr>Avenir Next LT Pro</vt:lpstr>
      <vt:lpstr>Avenir Next LT Pro Light</vt:lpstr>
      <vt:lpstr>Calibri</vt:lpstr>
      <vt:lpstr>Calibri Light</vt:lpstr>
      <vt:lpstr>Office Theme</vt:lpstr>
      <vt:lpstr>Grænir sprotar  á Tæknisetri   Guðbjörg Óskarsdóttir, framkvæmdastjóri Tækniseturs</vt:lpstr>
      <vt:lpstr>Markmið og stefna</vt:lpstr>
      <vt:lpstr>Aðstaða, innviðir og sérþekking</vt:lpstr>
      <vt:lpstr>Yfir 20 fyrirtæki á Tæknisetri</vt:lpstr>
      <vt:lpstr>Grænir sprotar á Tæknisetri</vt:lpstr>
      <vt:lpstr>Ert þú sproti í áþreifanlegri nýsköpun?</vt:lpstr>
      <vt:lpstr>PowerPoint-kynning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Tæknisetur</dc:title>
  <dc:creator>Guðbjörg Óskarsdóttir</dc:creator>
  <cp:lastModifiedBy>Bjarni Brynjólfsson</cp:lastModifiedBy>
  <cp:revision>101</cp:revision>
  <dcterms:created xsi:type="dcterms:W3CDTF">2021-09-24T08:49:15Z</dcterms:created>
  <dcterms:modified xsi:type="dcterms:W3CDTF">2022-02-10T20:04:49Z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0x01010027C511C160B1DF4B8C9AEC5CC24EF58C</vt:lpwstr>
  </property>
</Properties>
</file>