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11"/>
  </p:notesMasterIdLst>
  <p:handoutMasterIdLst>
    <p:handoutMasterId r:id="rId12"/>
  </p:handoutMasterIdLst>
  <p:sldIdLst>
    <p:sldId id="398" r:id="rId2"/>
    <p:sldId id="258" r:id="rId3"/>
    <p:sldId id="259" r:id="rId4"/>
    <p:sldId id="465" r:id="rId5"/>
    <p:sldId id="260" r:id="rId6"/>
    <p:sldId id="474" r:id="rId7"/>
    <p:sldId id="453" r:id="rId8"/>
    <p:sldId id="476" r:id="rId9"/>
    <p:sldId id="329" r:id="rId10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0">
          <p15:clr>
            <a:srgbClr val="A4A3A4"/>
          </p15:clr>
        </p15:guide>
        <p15:guide id="2" pos="83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AA0F"/>
    <a:srgbClr val="F0F2F2"/>
    <a:srgbClr val="CF4D2F"/>
    <a:srgbClr val="E8B100"/>
    <a:srgbClr val="FEB918"/>
    <a:srgbClr val="626366"/>
    <a:srgbClr val="6BA79D"/>
    <a:srgbClr val="CD4C2F"/>
    <a:srgbClr val="898A8C"/>
    <a:srgbClr val="E6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0" autoAdjust="0"/>
    <p:restoredTop sz="78935" autoAdjust="0"/>
  </p:normalViewPr>
  <p:slideViewPr>
    <p:cSldViewPr snapToGrid="0" snapToObjects="1">
      <p:cViewPr varScale="1">
        <p:scale>
          <a:sx n="88" d="100"/>
          <a:sy n="88" d="100"/>
        </p:scale>
        <p:origin x="726" y="90"/>
      </p:cViewPr>
      <p:guideLst>
        <p:guide orient="horz" pos="2860"/>
        <p:guide pos="8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3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5659" cy="496411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4"/>
            <a:ext cx="2945659" cy="496411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9AF885DE-F61D-8449-A133-529991740E48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5"/>
            <a:ext cx="2945659" cy="496411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5"/>
            <a:ext cx="2945659" cy="496411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E4F8ED9C-36C8-8E4E-9C0E-E051E9B64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01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6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14" tIns="45707" rIns="91414" bIns="45707" rtlCol="0"/>
          <a:lstStyle>
            <a:lvl1pPr algn="r">
              <a:defRPr sz="1200"/>
            </a:lvl1pPr>
          </a:lstStyle>
          <a:p>
            <a:fld id="{9E0C9C4A-AA13-4C20-B334-05EA10052EFF}" type="datetimeFigureOut">
              <a:rPr lang="is-IS" smtClean="0"/>
              <a:t>9.2.2022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4" tIns="45707" rIns="91414" bIns="45707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62"/>
            <a:ext cx="5438140" cy="3909239"/>
          </a:xfrm>
          <a:prstGeom prst="rect">
            <a:avLst/>
          </a:prstGeom>
        </p:spPr>
        <p:txBody>
          <a:bodyPr vert="horz" lIns="91414" tIns="45707" rIns="91414" bIns="4570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4"/>
            <a:ext cx="2945659" cy="49813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8135"/>
          </a:xfrm>
          <a:prstGeom prst="rect">
            <a:avLst/>
          </a:prstGeom>
        </p:spPr>
        <p:txBody>
          <a:bodyPr vert="horz" lIns="91414" tIns="45707" rIns="91414" bIns="45707" rtlCol="0" anchor="b"/>
          <a:lstStyle>
            <a:lvl1pPr algn="r">
              <a:defRPr sz="1200"/>
            </a:lvl1pPr>
          </a:lstStyle>
          <a:p>
            <a:fld id="{6A98D932-B9A1-4A6C-92FA-9E22F49AA84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0431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8D932-B9A1-4A6C-92FA-9E22F49AA848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20498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D932-B9A1-4A6C-92FA-9E22F49AA848}" type="slidenum">
              <a:rPr lang="is-IS" smtClean="0"/>
              <a:t>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3206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D932-B9A1-4A6C-92FA-9E22F49AA848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58188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8D932-B9A1-4A6C-92FA-9E22F49AA848}" type="slidenum">
              <a:rPr lang="is-IS" smtClean="0"/>
              <a:t>9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5171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6A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3340" y="4162358"/>
            <a:ext cx="5148470" cy="118752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600" b="0" i="0" cap="all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8281" y="5757483"/>
            <a:ext cx="5148471" cy="958576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rgbClr val="626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1" name="Picture 10" descr="Birta logo hvitt RGB_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45" y="812615"/>
            <a:ext cx="2205372" cy="638592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453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470" y="365125"/>
            <a:ext cx="9780104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7017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4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5410"/>
            <a:ext cx="12192000" cy="2127696"/>
          </a:xfrm>
          <a:prstGeom prst="rect">
            <a:avLst/>
          </a:prstGeom>
          <a:solidFill>
            <a:srgbClr val="E6A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749" y="4716875"/>
            <a:ext cx="5338172" cy="130441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594" y="4248815"/>
            <a:ext cx="5289327" cy="468060"/>
          </a:xfrm>
        </p:spPr>
        <p:txBody>
          <a:bodyPr anchor="b">
            <a:normAutofit/>
          </a:bodyPr>
          <a:lstStyle>
            <a:lvl1pPr marL="0" indent="0">
              <a:buNone/>
              <a:defRPr sz="1400" cap="all">
                <a:solidFill>
                  <a:srgbClr val="6263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871607" y="6036944"/>
            <a:ext cx="3554619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Birta logo hvitt RGB_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768" y="4503095"/>
            <a:ext cx="2471985" cy="715793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0" y="3832529"/>
            <a:ext cx="12192000" cy="2310577"/>
          </a:xfrm>
          <a:prstGeom prst="rect">
            <a:avLst/>
          </a:prstGeom>
          <a:solidFill>
            <a:srgbClr val="E6A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871607" y="6036944"/>
            <a:ext cx="3554619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82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738" y="365125"/>
            <a:ext cx="9574141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8738" y="1825625"/>
            <a:ext cx="4452355" cy="411462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0402" y="1825625"/>
            <a:ext cx="4462477" cy="411462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0513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739" y="365126"/>
            <a:ext cx="9588020" cy="13160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8738" y="1681163"/>
            <a:ext cx="4459295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8738" y="2505075"/>
            <a:ext cx="4459295" cy="355116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5102" y="1681163"/>
            <a:ext cx="444165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5102" y="2505075"/>
            <a:ext cx="4441657" cy="355116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60513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9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738" y="365125"/>
            <a:ext cx="9706002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46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0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8470" y="1907807"/>
            <a:ext cx="9780104" cy="4053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67139" y="634140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>
                <a:solidFill>
                  <a:srgbClr val="626366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1338470" y="365125"/>
            <a:ext cx="9780104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67139" y="6132137"/>
            <a:ext cx="11184835" cy="0"/>
          </a:xfrm>
          <a:prstGeom prst="line">
            <a:avLst/>
          </a:prstGeom>
          <a:ln w="3175">
            <a:solidFill>
              <a:srgbClr val="626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Birta logo gráir stafir RGB copy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054" y="6257160"/>
            <a:ext cx="1577704" cy="45684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467139" y="6132137"/>
            <a:ext cx="11184835" cy="0"/>
          </a:xfrm>
          <a:prstGeom prst="line">
            <a:avLst/>
          </a:prstGeom>
          <a:ln w="3175">
            <a:solidFill>
              <a:srgbClr val="626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Birta logo gráir stafir RGB copy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054" y="6257160"/>
            <a:ext cx="1577704" cy="45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8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E6AF00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000" kern="1200">
          <a:solidFill>
            <a:srgbClr val="626366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626366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626366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626366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626366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arsskyrsla2020.birta.is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76ADAED-A608-4905-9089-D8AC19771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6673" y="4510072"/>
            <a:ext cx="8729213" cy="1278414"/>
          </a:xfrm>
        </p:spPr>
        <p:txBody>
          <a:bodyPr>
            <a:noAutofit/>
          </a:bodyPr>
          <a:lstStyle/>
          <a:p>
            <a:r>
              <a:rPr lang="is-IS" sz="2000" dirty="0">
                <a:solidFill>
                  <a:schemeClr val="bg1"/>
                </a:solidFill>
              </a:rPr>
              <a:t>Opinn fundur borgarstjóra </a:t>
            </a:r>
          </a:p>
          <a:p>
            <a:r>
              <a:rPr lang="is-IS" sz="2000" dirty="0">
                <a:solidFill>
                  <a:schemeClr val="bg1"/>
                </a:solidFill>
              </a:rPr>
              <a:t>– Græna planið og grænar </a:t>
            </a:r>
            <a:r>
              <a:rPr lang="is-IS" sz="2000" dirty="0" err="1">
                <a:solidFill>
                  <a:schemeClr val="bg1"/>
                </a:solidFill>
              </a:rPr>
              <a:t>fjárfesingar</a:t>
            </a:r>
            <a:endParaRPr lang="is-IS" sz="2000" dirty="0">
              <a:solidFill>
                <a:schemeClr val="bg1"/>
              </a:solidFill>
            </a:endParaRPr>
          </a:p>
          <a:p>
            <a:r>
              <a:rPr lang="is-IS" sz="2000" dirty="0">
                <a:solidFill>
                  <a:schemeClr val="bg1"/>
                </a:solidFill>
              </a:rPr>
              <a:t>11. febrúar 2022</a:t>
            </a:r>
          </a:p>
          <a:p>
            <a:r>
              <a:rPr lang="is-IS" sz="2000" dirty="0">
                <a:solidFill>
                  <a:schemeClr val="bg1"/>
                </a:solidFill>
              </a:rPr>
              <a:t>Ólafur  Sigurðsson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F87F48-942B-47FD-B93F-3794A7E70FC7}"/>
              </a:ext>
            </a:extLst>
          </p:cNvPr>
          <p:cNvSpPr txBox="1"/>
          <p:nvPr/>
        </p:nvSpPr>
        <p:spPr>
          <a:xfrm>
            <a:off x="1458687" y="786486"/>
            <a:ext cx="9252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s-IS" sz="8000" dirty="0">
                <a:solidFill>
                  <a:srgbClr val="E4AA0F"/>
                </a:solidFill>
              </a:rPr>
              <a:t>Að sýna ábyrgð</a:t>
            </a:r>
          </a:p>
          <a:p>
            <a:pPr algn="ctr"/>
            <a:r>
              <a:rPr lang="is-IS" sz="8000" dirty="0">
                <a:solidFill>
                  <a:srgbClr val="E4AA0F"/>
                </a:solidFill>
              </a:rPr>
              <a:t> </a:t>
            </a:r>
            <a:r>
              <a:rPr lang="is-IS" sz="4400" dirty="0">
                <a:solidFill>
                  <a:srgbClr val="E4AA0F"/>
                </a:solidFill>
              </a:rPr>
              <a:t>sjálfbær þróun lífeyrissjóða</a:t>
            </a:r>
            <a:endParaRPr lang="en-US" sz="4400" dirty="0">
              <a:solidFill>
                <a:srgbClr val="E4AA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3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>
            <a:extLst>
              <a:ext uri="{FF2B5EF4-FFF2-40B4-BE49-F238E27FC236}">
                <a16:creationId xmlns:a16="http://schemas.microsoft.com/office/drawing/2014/main" id="{226C1D73-6F6D-4EB5-8E34-BF8FB5956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1" y="0"/>
            <a:ext cx="12158058" cy="6858000"/>
          </a:xfrm>
          <a:prstGeom prst="rect">
            <a:avLst/>
          </a:prstGeom>
        </p:spPr>
      </p:pic>
      <p:sp>
        <p:nvSpPr>
          <p:cNvPr id="2" name="Textarammi 1">
            <a:extLst>
              <a:ext uri="{FF2B5EF4-FFF2-40B4-BE49-F238E27FC236}">
                <a16:creationId xmlns:a16="http://schemas.microsoft.com/office/drawing/2014/main" id="{ED593C28-D582-460E-8367-6E95A5E0FD65}"/>
              </a:ext>
            </a:extLst>
          </p:cNvPr>
          <p:cNvSpPr txBox="1"/>
          <p:nvPr/>
        </p:nvSpPr>
        <p:spPr>
          <a:xfrm>
            <a:off x="849086" y="5540829"/>
            <a:ext cx="10929257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s-IS" sz="1600" dirty="0"/>
              <a:t>Árið 2021 náði </a:t>
            </a:r>
            <a:r>
              <a:rPr lang="is-IS" sz="1600" dirty="0" err="1"/>
              <a:t>Climate</a:t>
            </a:r>
            <a:r>
              <a:rPr lang="is-IS" sz="1600" dirty="0"/>
              <a:t> </a:t>
            </a:r>
            <a:r>
              <a:rPr lang="is-IS" sz="1600" dirty="0" err="1"/>
              <a:t>Investment</a:t>
            </a:r>
            <a:r>
              <a:rPr lang="is-IS" sz="1600" dirty="0"/>
              <a:t> </a:t>
            </a:r>
            <a:r>
              <a:rPr lang="is-IS" sz="1600" dirty="0" err="1"/>
              <a:t>Coalition</a:t>
            </a:r>
            <a:r>
              <a:rPr lang="is-IS" sz="1600" dirty="0"/>
              <a:t> að leiða saman fagfjárfesta, ríkisstjórnir og aðra hagsmunaaðila í loftslagsfjármálum. Norrænir og breskir lífeyrissjóðir lýstu vilja til að fjárfesta allt að 130 milljörðum USD í hreinni orku og loftslagsfjárfestingum fyrir árið 2030. Sem hluti af þessari skuldbindingu munu lífeyrissjóðir einnig gefa árlega skýrslu um framgang loftslagsfjárfestinga sinna. Norrænir ríkisstjórnar- og þjóðhöfðingjar voru viðstaddir þegar CIC tilkynnti um áformin á COP26.</a:t>
            </a:r>
          </a:p>
        </p:txBody>
      </p:sp>
    </p:spTree>
    <p:extLst>
      <p:ext uri="{BB962C8B-B14F-4D97-AF65-F5344CB8AC3E}">
        <p14:creationId xmlns:p14="http://schemas.microsoft.com/office/powerpoint/2010/main" val="279865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>
            <a:extLst>
              <a:ext uri="{FF2B5EF4-FFF2-40B4-BE49-F238E27FC236}">
                <a16:creationId xmlns:a16="http://schemas.microsoft.com/office/drawing/2014/main" id="{BDD3B031-8FF5-42EF-8F22-C3914C0AD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352" y="1796555"/>
            <a:ext cx="7401296" cy="4134689"/>
          </a:xfrm>
          <a:prstGeom prst="rect">
            <a:avLst/>
          </a:prstGeom>
        </p:spPr>
      </p:pic>
      <p:pic>
        <p:nvPicPr>
          <p:cNvPr id="5" name="Mynd 4">
            <a:extLst>
              <a:ext uri="{FF2B5EF4-FFF2-40B4-BE49-F238E27FC236}">
                <a16:creationId xmlns:a16="http://schemas.microsoft.com/office/drawing/2014/main" id="{50A75DCD-3DD7-4030-9717-377E78920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06"/>
            <a:ext cx="12192000" cy="177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49C-5590-406E-B505-E4A4DEBC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738" y="365126"/>
            <a:ext cx="9706002" cy="1162460"/>
          </a:xfrm>
        </p:spPr>
        <p:txBody>
          <a:bodyPr>
            <a:normAutofit fontScale="90000"/>
          </a:bodyPr>
          <a:lstStyle/>
          <a:p>
            <a:pPr>
              <a:lnSpc>
                <a:spcPct val="130000"/>
              </a:lnSpc>
            </a:pPr>
            <a:r>
              <a:rPr lang="is-IS" dirty="0"/>
              <a:t>(Ó)fjárhagslegar (viðbótar) upplýsingar</a:t>
            </a:r>
            <a:br>
              <a:rPr lang="is-IS" dirty="0"/>
            </a:br>
            <a:r>
              <a:rPr lang="is-IS" sz="2800" dirty="0"/>
              <a:t>Upplýsingaskylda skv. lögum um ársreikninga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6A9E3B-A416-49F3-9E8E-2D6051EC3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270" y="1837504"/>
            <a:ext cx="2839460" cy="39857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F6A5DA-6E52-4B87-973E-3EB34C4C9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925" y="1837504"/>
            <a:ext cx="2821039" cy="3907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0ED574-F53B-4703-8469-F642408FA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6615" y="1837504"/>
            <a:ext cx="2839460" cy="39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5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F36D47-A517-C844-8E2C-44D21C10A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25" y="127820"/>
            <a:ext cx="8388862" cy="56896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0105EF-6FFA-1243-94EE-1AD662EC5E4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326" y="127821"/>
            <a:ext cx="8388862" cy="5689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7A7CFB-5F14-4619-A223-E2E6C0D6F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569" y="1626920"/>
            <a:ext cx="2244327" cy="3081047"/>
          </a:xfrm>
          <a:prstGeom prst="rect">
            <a:avLst/>
          </a:prstGeom>
          <a:ln>
            <a:solidFill>
              <a:srgbClr val="E6A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81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>
            <a:extLst>
              <a:ext uri="{FF2B5EF4-FFF2-40B4-BE49-F238E27FC236}">
                <a16:creationId xmlns:a16="http://schemas.microsoft.com/office/drawing/2014/main" id="{3E653B80-F6CE-4587-876E-ACA8E0E50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314"/>
            <a:ext cx="12192000" cy="5915949"/>
          </a:xfrm>
          <a:prstGeom prst="rect">
            <a:avLst/>
          </a:prstGeom>
        </p:spPr>
      </p:pic>
      <p:pic>
        <p:nvPicPr>
          <p:cNvPr id="5" name="Mynd 4">
            <a:extLst>
              <a:ext uri="{FF2B5EF4-FFF2-40B4-BE49-F238E27FC236}">
                <a16:creationId xmlns:a16="http://schemas.microsoft.com/office/drawing/2014/main" id="{30B67BA7-3047-4545-BE47-3DFDAF137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66" y="1732776"/>
            <a:ext cx="2554250" cy="73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5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A2137B2-46B0-476C-BC0A-5E56478F2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941" y="1431237"/>
            <a:ext cx="5206349" cy="45564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520FBE-2EA5-44A0-8135-6AF57EE92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665" y="305888"/>
            <a:ext cx="7559641" cy="1048737"/>
          </a:xfrm>
        </p:spPr>
        <p:txBody>
          <a:bodyPr>
            <a:normAutofit/>
          </a:bodyPr>
          <a:lstStyle/>
          <a:p>
            <a:r>
              <a:rPr lang="is-IS" dirty="0"/>
              <a:t>Sjálfbær þróun</a:t>
            </a:r>
            <a:br>
              <a:rPr lang="is-IS" dirty="0"/>
            </a:br>
            <a:r>
              <a:rPr lang="is-IS" sz="2200" dirty="0"/>
              <a:t>Að tengja sig á ábyrgan hátt við markmið SÞ</a:t>
            </a: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1A1447-9DBB-4088-B5F1-E650D26EE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931" y="336741"/>
            <a:ext cx="1644590" cy="86446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DE2808F-DDF3-47CF-9A98-627FE09F5389}"/>
              </a:ext>
            </a:extLst>
          </p:cNvPr>
          <p:cNvGrpSpPr/>
          <p:nvPr/>
        </p:nvGrpSpPr>
        <p:grpSpPr>
          <a:xfrm>
            <a:off x="5990689" y="1816452"/>
            <a:ext cx="5299261" cy="4251240"/>
            <a:chOff x="5990689" y="1816452"/>
            <a:chExt cx="5299261" cy="42512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DAF9F13-AEC0-4714-AB4E-7E9514E5C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90689" y="1816452"/>
              <a:ext cx="720608" cy="88000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ECEBE76-0756-473B-9D82-2ABB2A8D6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9351" y="1816452"/>
              <a:ext cx="720608" cy="88299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274F27-6318-49C6-8574-E77D47CFA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8463" y="2986705"/>
              <a:ext cx="731487" cy="88458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D37BDD9-3C7C-4331-8CBD-510596260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87864" y="5174798"/>
              <a:ext cx="731487" cy="892894"/>
            </a:xfrm>
            <a:prstGeom prst="rect">
              <a:avLst/>
            </a:prstGeom>
          </p:spPr>
        </p:pic>
      </p:grp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815CC2C-0432-4A76-A3F6-05C996538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209" y="1648199"/>
            <a:ext cx="5286435" cy="4351338"/>
          </a:xfrm>
        </p:spPr>
        <p:txBody>
          <a:bodyPr>
            <a:noAutofit/>
          </a:bodyPr>
          <a:lstStyle/>
          <a:p>
            <a:r>
              <a:rPr lang="is-IS" sz="1800" dirty="0"/>
              <a:t>Leiðbeinandi reglum Sameinuðu þjóðanna um ábyrgar fjárfestingar (e. </a:t>
            </a:r>
            <a:r>
              <a:rPr lang="is-IS" sz="1800" i="1" dirty="0"/>
              <a:t>Principles for Responsible Investment</a:t>
            </a:r>
            <a:r>
              <a:rPr lang="is-IS" sz="1800" dirty="0"/>
              <a:t>). </a:t>
            </a:r>
          </a:p>
          <a:p>
            <a:r>
              <a:rPr lang="is-IS" sz="1800" dirty="0"/>
              <a:t>Árið 2015 samþykktu Sameinuðu þjóðirnar 17 markmið um sjálfbæra þróun fyrir árin 2015 – 2030. Að mati Sameinuðu þjóðanna eiga ábyrgar fjárfestinga að stuðla að sjálfbærri þróun þar sem </a:t>
            </a:r>
            <a:r>
              <a:rPr lang="is-IS" sz="1800" b="1" dirty="0"/>
              <a:t>nútíma þörf er mætt án þess að skerða möguleika komandi kynslóða á að mæta þörfum sínum.</a:t>
            </a:r>
          </a:p>
          <a:p>
            <a:r>
              <a:rPr lang="is-IS" sz="1800" dirty="0"/>
              <a:t>Markmiðin byggja á þremur meginstoðum; </a:t>
            </a:r>
            <a:r>
              <a:rPr lang="is-IS" sz="1800" b="1" dirty="0"/>
              <a:t>vistfræðilegri</a:t>
            </a:r>
            <a:r>
              <a:rPr lang="is-IS" sz="1800" dirty="0"/>
              <a:t>, </a:t>
            </a:r>
            <a:r>
              <a:rPr lang="is-IS" sz="1800" b="1" dirty="0"/>
              <a:t>félagslegri</a:t>
            </a:r>
            <a:r>
              <a:rPr lang="is-IS" sz="1800" dirty="0"/>
              <a:t> og </a:t>
            </a:r>
            <a:r>
              <a:rPr lang="is-IS" sz="1800" b="1" dirty="0"/>
              <a:t>efnahagslegri</a:t>
            </a:r>
            <a:r>
              <a:rPr lang="is-IS" sz="1800" dirty="0"/>
              <a:t>, sem eru:</a:t>
            </a:r>
          </a:p>
          <a:p>
            <a:r>
              <a:rPr lang="is-IS" b="1" dirty="0"/>
              <a:t>Óaðskiljanlegar og háðar hverri annarri. </a:t>
            </a:r>
          </a:p>
        </p:txBody>
      </p:sp>
    </p:spTree>
    <p:extLst>
      <p:ext uri="{BB962C8B-B14F-4D97-AF65-F5344CB8AC3E}">
        <p14:creationId xmlns:p14="http://schemas.microsoft.com/office/powerpoint/2010/main" val="411377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ynd 2">
            <a:hlinkClick r:id="rId2"/>
            <a:extLst>
              <a:ext uri="{FF2B5EF4-FFF2-40B4-BE49-F238E27FC236}">
                <a16:creationId xmlns:a16="http://schemas.microsoft.com/office/drawing/2014/main" id="{FC0533B5-DD79-425D-93A9-A7E64701D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9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84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3975" y="-766763"/>
            <a:ext cx="14839950" cy="83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39067"/>
      </p:ext>
    </p:extLst>
  </p:cSld>
  <p:clrMapOvr>
    <a:masterClrMapping/>
  </p:clrMapOvr>
</p:sld>
</file>

<file path=ppt/theme/theme1.xml><?xml version="1.0" encoding="utf-8"?>
<a:theme xmlns:a="http://schemas.openxmlformats.org/drawingml/2006/main" name="snyrtifræðing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nyrtifræðingar" id="{984702A5-6C3D-4101-BEAB-0CB1550B1B6E}" vid="{4CF86408-4D6F-4135-A8C2-FED3CEACD0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AF79BCF39F134D863548962C768654" ma:contentTypeVersion="10" ma:contentTypeDescription="Create a new document." ma:contentTypeScope="" ma:versionID="97ede05171d921e6339a769ed0446e1b">
  <xsd:schema xmlns:xsd="http://www.w3.org/2001/XMLSchema" xmlns:xs="http://www.w3.org/2001/XMLSchema" xmlns:p="http://schemas.microsoft.com/office/2006/metadata/properties" xmlns:ns2="d599134e-fabe-489c-bb9b-8f559db20439" xmlns:ns3="9c120992-c6ea-4483-a084-cdacdfde76ad" targetNamespace="http://schemas.microsoft.com/office/2006/metadata/properties" ma:root="true" ma:fieldsID="5213c44627dd28e613b68e938b3afecf" ns2:_="" ns3:_="">
    <xsd:import namespace="d599134e-fabe-489c-bb9b-8f559db20439"/>
    <xsd:import namespace="9c120992-c6ea-4483-a084-cdacdfde7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9134e-fabe-489c-bb9b-8f559db20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120992-c6ea-4483-a084-cdacdfde76a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1193F8-B127-4AD8-A87E-6007400777F7}"/>
</file>

<file path=customXml/itemProps2.xml><?xml version="1.0" encoding="utf-8"?>
<ds:datastoreItem xmlns:ds="http://schemas.openxmlformats.org/officeDocument/2006/customXml" ds:itemID="{91B90932-9258-4196-92A9-6C91840BF689}"/>
</file>

<file path=customXml/itemProps3.xml><?xml version="1.0" encoding="utf-8"?>
<ds:datastoreItem xmlns:ds="http://schemas.openxmlformats.org/officeDocument/2006/customXml" ds:itemID="{BF92C11E-83C8-4C0D-A15A-472415B60CF5}"/>
</file>

<file path=docMetadata/LabelInfo.xml><?xml version="1.0" encoding="utf-8"?>
<clbl:labelList xmlns:clbl="http://schemas.microsoft.com/office/2020/mipLabelMetadata">
  <clbl:label id="{473888ba-4562-4ce5-b624-1e1e32afe43b}" enabled="1" method="Standard" siteId="{df4ddb26-61a1-464d-b334-374abd75fa4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snyrtifræðingar</Template>
  <TotalTime>179738</TotalTime>
  <Words>207</Words>
  <Application>Microsoft Office PowerPoint</Application>
  <PresentationFormat>Víðskjár</PresentationFormat>
  <Paragraphs>17</Paragraphs>
  <Slides>9</Slides>
  <Notes>4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2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9</vt:i4>
      </vt:variant>
    </vt:vector>
  </HeadingPairs>
  <TitlesOfParts>
    <vt:vector size="12" baseType="lpstr">
      <vt:lpstr>Arial</vt:lpstr>
      <vt:lpstr>Calibri</vt:lpstr>
      <vt:lpstr>snyrtifræðingar</vt:lpstr>
      <vt:lpstr>PowerPoint-kynning</vt:lpstr>
      <vt:lpstr>PowerPoint-kynning</vt:lpstr>
      <vt:lpstr>PowerPoint-kynning</vt:lpstr>
      <vt:lpstr>(Ó)fjárhagslegar (viðbótar) upplýsingar Upplýsingaskylda skv. lögum um ársreikninga</vt:lpstr>
      <vt:lpstr>PowerPoint-kynning</vt:lpstr>
      <vt:lpstr>PowerPoint-kynning</vt:lpstr>
      <vt:lpstr>Sjálfbær þróun Að tengja sig á ábyrgan hátt við markmið SÞ</vt:lpstr>
      <vt:lpstr>PowerPoint-kynning</vt:lpstr>
      <vt:lpstr>PowerPoint-kynning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Hjörvar Hardarson</dc:creator>
  <cp:lastModifiedBy>Ólafur Sigurðsson</cp:lastModifiedBy>
  <cp:revision>704</cp:revision>
  <cp:lastPrinted>2019-07-29T11:10:27Z</cp:lastPrinted>
  <dcterms:created xsi:type="dcterms:W3CDTF">2017-01-19T15:47:11Z</dcterms:created>
  <dcterms:modified xsi:type="dcterms:W3CDTF">2022-02-10T11:16:22Z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0x010100ACAF79BCF39F134D863548962C768654</vt:lpwstr>
  </property>
</Properties>
</file>