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6"/>
  </p:sldMasterIdLst>
  <p:notesMasterIdLst>
    <p:notesMasterId r:id="rId21"/>
  </p:notesMasterIdLst>
  <p:handoutMasterIdLst>
    <p:handoutMasterId r:id="rId22"/>
  </p:handoutMasterIdLst>
  <p:sldIdLst>
    <p:sldId id="736" r:id="rId7"/>
    <p:sldId id="739" r:id="rId8"/>
    <p:sldId id="740" r:id="rId9"/>
    <p:sldId id="743" r:id="rId10"/>
    <p:sldId id="737" r:id="rId11"/>
    <p:sldId id="744" r:id="rId12"/>
    <p:sldId id="741" r:id="rId13"/>
    <p:sldId id="738" r:id="rId14"/>
    <p:sldId id="742" r:id="rId15"/>
    <p:sldId id="724" r:id="rId16"/>
    <p:sldId id="719" r:id="rId17"/>
    <p:sldId id="729" r:id="rId18"/>
    <p:sldId id="735" r:id="rId19"/>
    <p:sldId id="745" r:id="rId20"/>
  </p:sldIdLst>
  <p:sldSz cx="12192000" cy="6858000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9999"/>
    <a:srgbClr val="FF9900"/>
    <a:srgbClr val="996633"/>
    <a:srgbClr val="006600"/>
    <a:srgbClr val="DEE3DF"/>
    <a:srgbClr val="DEE1DF"/>
    <a:srgbClr val="DBE0DE"/>
    <a:srgbClr val="003300"/>
    <a:srgbClr val="9C7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60BAB4-28F3-4710-BB7B-00DB52E57B33}" v="24" dt="2022-02-10T15:58:38.4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74798" autoAdjust="0"/>
  </p:normalViewPr>
  <p:slideViewPr>
    <p:cSldViewPr>
      <p:cViewPr varScale="1">
        <p:scale>
          <a:sx n="50" d="100"/>
          <a:sy n="50" d="100"/>
        </p:scale>
        <p:origin x="1323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09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0" Type="http://schemas.openxmlformats.org/officeDocument/2006/relationships/slide" Target="slides/slide14.xml"/><Relationship Id="rId16" Type="http://schemas.openxmlformats.org/officeDocument/2006/relationships/slide" Target="slides/slide10.xml"/><Relationship Id="rId24" Type="http://schemas.openxmlformats.org/officeDocument/2006/relationships/viewProps" Target="viewProps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784" y="1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65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784" y="9430065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A3D36A-7508-429A-BF39-A2066A6DFC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89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84" y="1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407" y="4715829"/>
            <a:ext cx="5436866" cy="446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65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84" y="9430065"/>
            <a:ext cx="294629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9" tIns="45851" rIns="91699" bIns="4585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0E5F79-F07F-4FF8-8457-88BAFAF4D4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12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E5F79-F07F-4FF8-8457-88BAFAF4D4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9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Skógrækt</a:t>
            </a:r>
            <a:r>
              <a:rPr lang="en-US" dirty="0"/>
              <a:t> á </a:t>
            </a:r>
            <a:r>
              <a:rPr lang="en-US" dirty="0" err="1"/>
              <a:t>Álfsnesi</a:t>
            </a:r>
            <a:r>
              <a:rPr lang="en-US" dirty="0"/>
              <a:t> </a:t>
            </a:r>
            <a:r>
              <a:rPr lang="en-US" dirty="0" err="1"/>
              <a:t>mun</a:t>
            </a:r>
            <a:r>
              <a:rPr lang="en-US" dirty="0"/>
              <a:t> </a:t>
            </a:r>
            <a:r>
              <a:rPr lang="en-US" dirty="0" err="1"/>
              <a:t>með</a:t>
            </a:r>
            <a:r>
              <a:rPr lang="en-US" dirty="0"/>
              <a:t> </a:t>
            </a:r>
            <a:r>
              <a:rPr lang="en-US" dirty="0" err="1"/>
              <a:t>tímanum</a:t>
            </a:r>
            <a:r>
              <a:rPr lang="en-US" dirty="0"/>
              <a:t> </a:t>
            </a:r>
            <a:r>
              <a:rPr lang="en-US" dirty="0" err="1"/>
              <a:t>draga</a:t>
            </a:r>
            <a:r>
              <a:rPr lang="en-US" dirty="0"/>
              <a:t> </a:t>
            </a:r>
            <a:r>
              <a:rPr lang="en-US" dirty="0" err="1"/>
              <a:t>úr</a:t>
            </a:r>
            <a:r>
              <a:rPr lang="en-US" dirty="0"/>
              <a:t> </a:t>
            </a:r>
            <a:r>
              <a:rPr lang="en-US" dirty="0" err="1"/>
              <a:t>vindi</a:t>
            </a:r>
            <a:r>
              <a:rPr lang="en-US" dirty="0"/>
              <a:t> í </a:t>
            </a:r>
            <a:r>
              <a:rPr lang="en-US" dirty="0" err="1"/>
              <a:t>norðanátt</a:t>
            </a:r>
            <a:r>
              <a:rPr lang="en-US" dirty="0"/>
              <a:t>. </a:t>
            </a:r>
            <a:r>
              <a:rPr lang="en-US" dirty="0" err="1"/>
              <a:t>Eftir</a:t>
            </a:r>
            <a:r>
              <a:rPr lang="en-US" dirty="0"/>
              <a:t> </a:t>
            </a:r>
            <a:r>
              <a:rPr lang="en-US" dirty="0" err="1"/>
              <a:t>því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skógræktarsvæðum</a:t>
            </a:r>
            <a:r>
              <a:rPr lang="en-US" dirty="0"/>
              <a:t> </a:t>
            </a:r>
            <a:r>
              <a:rPr lang="en-US" dirty="0" err="1"/>
              <a:t>fjölgar</a:t>
            </a:r>
            <a:r>
              <a:rPr lang="en-US" dirty="0"/>
              <a:t> </a:t>
            </a:r>
            <a:r>
              <a:rPr lang="en-US" dirty="0" err="1"/>
              <a:t>þá</a:t>
            </a:r>
            <a:r>
              <a:rPr lang="en-US" dirty="0"/>
              <a:t> </a:t>
            </a:r>
            <a:r>
              <a:rPr lang="en-US" dirty="0" err="1"/>
              <a:t>dregur</a:t>
            </a:r>
            <a:r>
              <a:rPr lang="en-US" dirty="0"/>
              <a:t> </a:t>
            </a:r>
            <a:r>
              <a:rPr lang="en-US" dirty="0" err="1"/>
              <a:t>það</a:t>
            </a:r>
            <a:r>
              <a:rPr lang="en-US" dirty="0"/>
              <a:t> </a:t>
            </a:r>
            <a:r>
              <a:rPr lang="en-US" dirty="0" err="1"/>
              <a:t>markvisst</a:t>
            </a:r>
            <a:r>
              <a:rPr lang="en-US" dirty="0"/>
              <a:t> </a:t>
            </a:r>
            <a:r>
              <a:rPr lang="en-US" dirty="0" err="1"/>
              <a:t>úr</a:t>
            </a:r>
            <a:r>
              <a:rPr lang="en-US" dirty="0"/>
              <a:t> </a:t>
            </a:r>
            <a:r>
              <a:rPr lang="en-US" dirty="0" err="1"/>
              <a:t>vindi</a:t>
            </a:r>
            <a:r>
              <a:rPr lang="en-US" dirty="0"/>
              <a:t> á </a:t>
            </a:r>
            <a:r>
              <a:rPr lang="en-US" dirty="0" err="1"/>
              <a:t>höfuðborgarsvæðinu</a:t>
            </a:r>
            <a:r>
              <a:rPr lang="en-US" dirty="0"/>
              <a:t>.</a:t>
            </a:r>
          </a:p>
          <a:p>
            <a:r>
              <a:rPr lang="en-US" dirty="0" err="1"/>
              <a:t>Það</a:t>
            </a:r>
            <a:r>
              <a:rPr lang="en-US" dirty="0"/>
              <a:t> 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sambærileg</a:t>
            </a:r>
            <a:r>
              <a:rPr lang="en-US" dirty="0"/>
              <a:t> </a:t>
            </a:r>
            <a:r>
              <a:rPr lang="en-US" dirty="0" err="1"/>
              <a:t>áhrif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Heiðmerkurskógurinn</a:t>
            </a:r>
            <a:r>
              <a:rPr lang="en-US" dirty="0"/>
              <a:t> </a:t>
            </a:r>
            <a:r>
              <a:rPr lang="en-US" dirty="0" err="1"/>
              <a:t>hefur</a:t>
            </a:r>
            <a:r>
              <a:rPr lang="en-US" dirty="0"/>
              <a:t> á </a:t>
            </a:r>
            <a:r>
              <a:rPr lang="en-US" dirty="0" err="1"/>
              <a:t>austanátt</a:t>
            </a:r>
            <a:r>
              <a:rPr lang="en-US" dirty="0"/>
              <a:t> í </a:t>
            </a:r>
            <a:r>
              <a:rPr lang="en-US" dirty="0" err="1"/>
              <a:t>borginni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E5F79-F07F-4FF8-8457-88BAFAF4D4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35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E5F79-F07F-4FF8-8457-88BAFAF4D4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87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6" y="260684"/>
            <a:ext cx="1703832" cy="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1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28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Minus 7"/>
          <p:cNvSpPr/>
          <p:nvPr userDrawn="1"/>
        </p:nvSpPr>
        <p:spPr>
          <a:xfrm>
            <a:off x="2591715" y="6450347"/>
            <a:ext cx="6400800" cy="166687"/>
          </a:xfrm>
          <a:prstGeom prst="mathMinus">
            <a:avLst/>
          </a:prstGeom>
          <a:solidFill>
            <a:srgbClr val="13B059"/>
          </a:solidFill>
          <a:ln>
            <a:solidFill>
              <a:srgbClr val="13B059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s-IS">
              <a:solidFill>
                <a:prstClr val="white"/>
              </a:solidFill>
            </a:endParaRPr>
          </a:p>
        </p:txBody>
      </p:sp>
      <p:sp>
        <p:nvSpPr>
          <p:cNvPr id="9" name="Minus 8"/>
          <p:cNvSpPr/>
          <p:nvPr userDrawn="1"/>
        </p:nvSpPr>
        <p:spPr>
          <a:xfrm>
            <a:off x="7404100" y="6450347"/>
            <a:ext cx="5537200" cy="166687"/>
          </a:xfrm>
          <a:prstGeom prst="mathMinus">
            <a:avLst/>
          </a:prstGeom>
          <a:solidFill>
            <a:srgbClr val="00AEEA"/>
          </a:solidFill>
          <a:ln>
            <a:solidFill>
              <a:srgbClr val="00AEEA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s-I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6" y="260684"/>
            <a:ext cx="1703832" cy="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9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668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7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57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60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93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77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EEB8A-56BD-41DE-9FAC-F4030D1F3B95}" type="datetimeFigureOut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10.2.2022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2196-BFB1-45B1-ABF9-B552BE30450A}" type="slidenum">
              <a:rPr lang="is-I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s-I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43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s-IS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s-IS"/>
              <a:t>(c) SORPA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13992-2B83-46CF-B71E-C22A87011A22}" type="slidenum">
              <a:rPr lang="is-IS" smtClean="0"/>
              <a:pPr/>
              <a:t>‹#›</a:t>
            </a:fld>
            <a:endParaRPr lang="is-I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6" y="260684"/>
            <a:ext cx="1703832" cy="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5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01A228F3-AB07-47B6-BF0A-144E78B566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0824" y="-2043608"/>
            <a:ext cx="13897544" cy="10423158"/>
          </a:xfrm>
        </p:spPr>
      </p:pic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27CCD022-1751-44DE-AD98-1EBD445F1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440" y="620688"/>
            <a:ext cx="1811932" cy="66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65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031CB-20E1-4A9E-8F3C-60530BBD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Álfsnes – skilgreint athafnasvæði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1A6E0-6A6F-4D8B-9510-60487B252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s-IS" sz="1900" dirty="0">
              <a:latin typeface="+mj-lt"/>
            </a:endParaRPr>
          </a:p>
          <a:p>
            <a:endParaRPr lang="is-IS" sz="1900" b="0" i="0" u="none" strike="noStrike" baseline="0" dirty="0">
              <a:latin typeface="+mj-lt"/>
            </a:endParaRPr>
          </a:p>
          <a:p>
            <a:endParaRPr lang="is-IS" sz="2000" b="0" i="0" u="none" strike="noStrike" baseline="0" dirty="0">
              <a:latin typeface="+mj-lt"/>
            </a:endParaRPr>
          </a:p>
          <a:p>
            <a:endParaRPr lang="is-IS" sz="2000" dirty="0">
              <a:latin typeface="+mj-lt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6341FE64-DF4D-405C-80D7-71823A46A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858743" cy="3881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FB85D1-0657-43BC-BB0E-A6D297B1C273}"/>
              </a:ext>
            </a:extLst>
          </p:cNvPr>
          <p:cNvSpPr txBox="1"/>
          <p:nvPr/>
        </p:nvSpPr>
        <p:spPr>
          <a:xfrm>
            <a:off x="8760296" y="2204864"/>
            <a:ext cx="331236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Gott aðgengi</a:t>
            </a:r>
          </a:p>
          <a:p>
            <a:pPr marL="0" indent="0">
              <a:buNone/>
            </a:pPr>
            <a:endParaRPr lang="is-IS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Sundabraut tilbúin um 2031</a:t>
            </a:r>
          </a:p>
          <a:p>
            <a:pPr marL="0" indent="0">
              <a:buNone/>
            </a:pPr>
            <a:endParaRPr lang="is-IS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Ný höfn í Álfsnesvík 2023</a:t>
            </a:r>
          </a:p>
        </p:txBody>
      </p:sp>
    </p:spTree>
    <p:extLst>
      <p:ext uri="{BB962C8B-B14F-4D97-AF65-F5344CB8AC3E}">
        <p14:creationId xmlns:p14="http://schemas.microsoft.com/office/powerpoint/2010/main" val="3813420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031CB-20E1-4A9E-8F3C-60530BBD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s-IS" dirty="0"/>
              <a:t>Hringrásarhagkerfi er samstarf</a:t>
            </a:r>
            <a:br>
              <a:rPr lang="is-IS" dirty="0"/>
            </a:br>
            <a:r>
              <a:rPr lang="is-IS" sz="2800" dirty="0"/>
              <a:t>Hagkvæmt að hafa starfsemi einum stað- Mögulegir samstarfsaðilar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1A6E0-6A6F-4D8B-9510-60487B252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784"/>
            <a:ext cx="10515600" cy="4351338"/>
          </a:xfrm>
        </p:spPr>
        <p:txBody>
          <a:bodyPr>
            <a:normAutofit/>
          </a:bodyPr>
          <a:lstStyle/>
          <a:p>
            <a:endParaRPr lang="is-IS" sz="1900" dirty="0">
              <a:latin typeface="+mj-lt"/>
            </a:endParaRPr>
          </a:p>
          <a:p>
            <a:endParaRPr lang="is-IS" sz="1900" b="0" i="0" u="none" strike="noStrike" baseline="0" dirty="0">
              <a:latin typeface="+mj-lt"/>
            </a:endParaRPr>
          </a:p>
          <a:p>
            <a:endParaRPr lang="is-IS" sz="2000" b="0" i="0" u="none" strike="noStrike" baseline="0" dirty="0">
              <a:latin typeface="+mj-lt"/>
            </a:endParaRPr>
          </a:p>
          <a:p>
            <a:endParaRPr lang="is-IS" sz="2000" dirty="0">
              <a:latin typeface="+mj-lt"/>
            </a:endParaRPr>
          </a:p>
        </p:txBody>
      </p:sp>
      <p:pic>
        <p:nvPicPr>
          <p:cNvPr id="2050" name="Picture 2" descr="Mix-Up: &amp;quot;A Circular Economy Makes a Society Happier&amp;quot;">
            <a:extLst>
              <a:ext uri="{FF2B5EF4-FFF2-40B4-BE49-F238E27FC236}">
                <a16:creationId xmlns:a16="http://schemas.microsoft.com/office/drawing/2014/main" id="{0783A447-5783-455F-9C9A-34297AC6D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106" y="1484784"/>
            <a:ext cx="7773787" cy="454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416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031CB-20E1-4A9E-8F3C-60530BBDD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5723"/>
          </a:xfrm>
        </p:spPr>
        <p:txBody>
          <a:bodyPr>
            <a:norm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is-I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en-US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is-IS" sz="24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</a:t>
            </a:r>
            <a:r>
              <a:rPr lang="is-IS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ækta svæðið upp með skógrækt og skapa fallegt og aðlaðandi útivistarsvæði sem myndi falla vel að grænni atvinnustarfsemi og endurvinnsluþorpi</a:t>
            </a:r>
            <a:endParaRPr lang="en-US" sz="24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8" name="Picture 4" descr="How to Transition to a Circular Economy for Textiles &amp;amp; Fashion | PACE">
            <a:extLst>
              <a:ext uri="{FF2B5EF4-FFF2-40B4-BE49-F238E27FC236}">
                <a16:creationId xmlns:a16="http://schemas.microsoft.com/office/drawing/2014/main" id="{BA2751F0-0298-4EA9-BABB-D3D9BD342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996" y="2204864"/>
            <a:ext cx="6168008" cy="346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12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CF47C-2CF2-4367-A329-7610642C2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Verkefni í vinnslu og skoðun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A71DE-8F2F-40A5-88C2-854EE9F89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GAJA</a:t>
            </a:r>
          </a:p>
          <a:p>
            <a:r>
              <a:rPr lang="is-IS" dirty="0"/>
              <a:t>Hátæknisorpbrennsla</a:t>
            </a:r>
          </a:p>
          <a:p>
            <a:r>
              <a:rPr lang="is-IS" dirty="0"/>
              <a:t>Móttöku- og flokkunarstöð í Álfsnesi?</a:t>
            </a:r>
          </a:p>
          <a:p>
            <a:r>
              <a:rPr lang="is-IS" dirty="0"/>
              <a:t>Eldsneytisframleiðsla úr gasi</a:t>
            </a:r>
          </a:p>
          <a:p>
            <a:r>
              <a:rPr lang="is-IS" dirty="0"/>
              <a:t>Vökvagerð á gasi</a:t>
            </a:r>
          </a:p>
          <a:p>
            <a:r>
              <a:rPr lang="is-IS" dirty="0"/>
              <a:t>Umbreyting plasts í plast eða olíu</a:t>
            </a:r>
          </a:p>
          <a:p>
            <a:r>
              <a:rPr lang="is-IS" dirty="0"/>
              <a:t>Fita í lífdísil</a:t>
            </a:r>
          </a:p>
          <a:p>
            <a:r>
              <a:rPr lang="is-IS" dirty="0"/>
              <a:t>Jarðefnagarður</a:t>
            </a:r>
          </a:p>
          <a:p>
            <a:endParaRPr lang="is-IS" dirty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589750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01A228F3-AB07-47B6-BF0A-144E78B566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0824" y="-2043608"/>
            <a:ext cx="13897544" cy="10423158"/>
          </a:xfrm>
        </p:spPr>
      </p:pic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27CCD022-1751-44DE-AD98-1EBD445F1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440" y="620688"/>
            <a:ext cx="1811932" cy="66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55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0E4ED29B-0619-4C51-96CA-E2827BEAFC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9512"/>
            <a:ext cx="12439573" cy="828697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A82181A-AE37-4A2B-9057-4BD34386D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85366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picture containing building&#10;&#10;Description automatically generated">
            <a:extLst>
              <a:ext uri="{FF2B5EF4-FFF2-40B4-BE49-F238E27FC236}">
                <a16:creationId xmlns:a16="http://schemas.microsoft.com/office/drawing/2014/main" id="{99CD364B-6AEC-4BBD-B89C-D72979FB5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692" y="-603448"/>
            <a:ext cx="12457384" cy="8308976"/>
          </a:xfrm>
        </p:spPr>
      </p:pic>
    </p:spTree>
    <p:extLst>
      <p:ext uri="{BB962C8B-B14F-4D97-AF65-F5344CB8AC3E}">
        <p14:creationId xmlns:p14="http://schemas.microsoft.com/office/powerpoint/2010/main" val="9248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65463-D49A-421D-9D26-126E6D7E2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 descr="Graphical user interface, text, application, website&#10;&#10;Description automatically generated">
            <a:extLst>
              <a:ext uri="{FF2B5EF4-FFF2-40B4-BE49-F238E27FC236}">
                <a16:creationId xmlns:a16="http://schemas.microsoft.com/office/drawing/2014/main" id="{98F0B146-7E36-406A-8DE2-37C7F6887A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03" y="0"/>
            <a:ext cx="12226869" cy="285293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354F93-DF04-42D1-AEF3-9D95CF64C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703" y="2856582"/>
            <a:ext cx="3446407" cy="39937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08293A-3161-40BE-A917-D5EC4F6ED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1" y="2852936"/>
            <a:ext cx="4822767" cy="39937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07641B-9D27-4DE3-8332-2E8F313CFC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2638" y="3689928"/>
            <a:ext cx="3949362" cy="295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3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1DE58F13-0166-4631-8B89-E29999105F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728" y="0"/>
            <a:ext cx="12889432" cy="859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89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F4DE7-6DE3-4AF6-986B-BD876EE18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 descr="A picture containing outdoor, power shovel, transport, snow&#10;&#10;Description automatically generated">
            <a:extLst>
              <a:ext uri="{FF2B5EF4-FFF2-40B4-BE49-F238E27FC236}">
                <a16:creationId xmlns:a16="http://schemas.microsoft.com/office/drawing/2014/main" id="{A7429F8F-E389-43E5-9156-62577B482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704" y="-1179512"/>
            <a:ext cx="13057871" cy="8709499"/>
          </a:xfrm>
        </p:spPr>
      </p:pic>
    </p:spTree>
    <p:extLst>
      <p:ext uri="{BB962C8B-B14F-4D97-AF65-F5344CB8AC3E}">
        <p14:creationId xmlns:p14="http://schemas.microsoft.com/office/powerpoint/2010/main" val="2558431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ground, nature&#10;&#10;Description automatically generated">
            <a:extLst>
              <a:ext uri="{FF2B5EF4-FFF2-40B4-BE49-F238E27FC236}">
                <a16:creationId xmlns:a16="http://schemas.microsoft.com/office/drawing/2014/main" id="{711A5E93-913D-4E1B-B635-3603BB0347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384" y="-1242677"/>
            <a:ext cx="12457384" cy="934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62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6281-33E6-4571-8015-CA1989AF8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664"/>
            <a:ext cx="10515600" cy="781968"/>
          </a:xfrm>
        </p:spPr>
        <p:txBody>
          <a:bodyPr/>
          <a:lstStyle/>
          <a:p>
            <a:r>
              <a:rPr lang="is-IS" dirty="0"/>
              <a:t>SORPA í hringrásinni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9B964C-D362-4FDC-96CA-94C2701B9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340768"/>
            <a:ext cx="10515600" cy="4896544"/>
          </a:xfrm>
        </p:spPr>
        <p:txBody>
          <a:bodyPr>
            <a:normAutofit/>
          </a:bodyPr>
          <a:lstStyle/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Samspil hins opinbera og nýsköpunarsamfélagsins</a:t>
            </a:r>
          </a:p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Staða SORPU í virðiskeðjunni. Áhætta eigenda með því að fara lengra í virðiskeðjunni. </a:t>
            </a:r>
          </a:p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SORPA ýti undir hringrásarhagkerfið í gegnum samstarf, nýsköpun og rannsóknir og lágmarki áhættu</a:t>
            </a:r>
          </a:p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Hefur verið leiðarljósið undanfarin tvö ár</a:t>
            </a:r>
          </a:p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Markaðurinn er móttækilegur fyrir samstarfi. </a:t>
            </a:r>
          </a:p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Hvar getum við tengt saman, stuðlað að því að verðmæti hjá einum geti nýst öðrum, með eða án aðkomu SORPU?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55595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6281-33E6-4571-8015-CA1989AF8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664"/>
            <a:ext cx="10515600" cy="781968"/>
          </a:xfrm>
        </p:spPr>
        <p:txBody>
          <a:bodyPr/>
          <a:lstStyle/>
          <a:p>
            <a:r>
              <a:rPr lang="is-IS" dirty="0"/>
              <a:t>SORPA í hringrásinni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9B964C-D362-4FDC-96CA-94C2701B9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340768"/>
            <a:ext cx="10515600" cy="4896544"/>
          </a:xfrm>
        </p:spPr>
        <p:txBody>
          <a:bodyPr>
            <a:normAutofit/>
          </a:bodyPr>
          <a:lstStyle/>
          <a:p>
            <a:pPr algn="just">
              <a:spcAft>
                <a:spcPts val="800"/>
              </a:spcAft>
            </a:pPr>
            <a:r>
              <a:rPr lang="is-I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óta endurvinnslugarð og hringrásargarð í Álfsnesi</a:t>
            </a:r>
          </a:p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Samstarf við einkaaðila lágmarkar áhættu eigenda og stuðlar að innleiðingu hringrásarhagkerfisins</a:t>
            </a:r>
          </a:p>
          <a:p>
            <a:pPr algn="just">
              <a:spcAft>
                <a:spcPts val="800"/>
              </a:spcAft>
            </a:pPr>
            <a:r>
              <a:rPr lang="is-I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Verður til grænn hvati fyrir fyrirtæki til að koma upp grænni starfsemi</a:t>
            </a:r>
          </a:p>
          <a:p>
            <a:pPr algn="just">
              <a:spcAft>
                <a:spcPts val="800"/>
              </a:spcAft>
            </a:pPr>
            <a:r>
              <a:rPr lang="is-I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Viljum stuðla að því að aðrir geti byggt upp viðskipti sín á milli</a:t>
            </a:r>
          </a:p>
          <a:p>
            <a:pPr algn="just">
              <a:spcAft>
                <a:spcPts val="800"/>
              </a:spcAft>
            </a:pPr>
            <a:r>
              <a:rPr lang="is-IS" dirty="0">
                <a:latin typeface="Calibri" panose="020F0502020204030204" pitchFamily="34" charset="0"/>
                <a:cs typeface="Arial" panose="020B0604020202020204" pitchFamily="34" charset="0"/>
              </a:rPr>
              <a:t>Stuðningur við hringrásar, loftslags og sjálfbærniklasa fyrir sprota- og nýsköpunarfyrirtæki – meira um það síðar</a:t>
            </a:r>
          </a:p>
          <a:p>
            <a:pPr algn="just">
              <a:spcAft>
                <a:spcPts val="800"/>
              </a:spcAft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519851183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SharedContentType xmlns="Microsoft.SharePoint.Taxonomy.ContentTypeSync" SourceId="0f808e66-5033-4668-b046-3df0742e7530" ContentTypeId="0x010100FEFA2D1FF319E348BE48FA646776CD340109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AF79BCF39F134D863548962C768654" ma:contentTypeVersion="10" ma:contentTypeDescription="Create a new document." ma:contentTypeScope="" ma:versionID="97ede05171d921e6339a769ed0446e1b">
  <xsd:schema xmlns:xsd="http://www.w3.org/2001/XMLSchema" xmlns:xs="http://www.w3.org/2001/XMLSchema" xmlns:p="http://schemas.microsoft.com/office/2006/metadata/properties" xmlns:ns2="d599134e-fabe-489c-bb9b-8f559db20439" xmlns:ns3="9c120992-c6ea-4483-a084-cdacdfde76ad" targetNamespace="http://schemas.microsoft.com/office/2006/metadata/properties" ma:root="true" ma:fieldsID="5213c44627dd28e613b68e938b3afecf" ns2:_="" ns3:_="">
    <xsd:import namespace="d599134e-fabe-489c-bb9b-8f559db20439"/>
    <xsd:import namespace="9c120992-c6ea-4483-a084-cdacdfde7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9134e-fabe-489c-bb9b-8f559db20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20992-c6ea-4483-a084-cdacdfde76a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EAD5F8-2B1E-432E-B960-3857681B9C8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3C2B136-D262-4ACE-A834-DE82B268B6B2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81D178DC-F941-4848-A2C7-7A0FA4AD5B96}"/>
</file>

<file path=customXml/itemProps4.xml><?xml version="1.0" encoding="utf-8"?>
<ds:datastoreItem xmlns:ds="http://schemas.openxmlformats.org/officeDocument/2006/customXml" ds:itemID="{20B69A05-429A-47E9-8C97-5A8A65E1DE15}">
  <ds:schemaRefs>
    <ds:schemaRef ds:uri="http://schemas.microsoft.com/office/2006/metadata/properties"/>
    <ds:schemaRef ds:uri="http://purl.org/dc/terms/"/>
    <ds:schemaRef ds:uri="ee189645-0efc-4246-a521-670a1f2ebdce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5.xml><?xml version="1.0" encoding="utf-8"?>
<ds:datastoreItem xmlns:ds="http://schemas.openxmlformats.org/officeDocument/2006/customXml" ds:itemID="{49D20C08-C05B-481C-B571-470AC4ECD7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glæra_1vottun</Template>
  <TotalTime>20539</TotalTime>
  <Words>253</Words>
  <Application>Microsoft Office PowerPoint</Application>
  <PresentationFormat>Widescreen</PresentationFormat>
  <Paragraphs>39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SORPA í hringrásinni</vt:lpstr>
      <vt:lpstr>SORPA í hringrásinni</vt:lpstr>
      <vt:lpstr>Álfsnes – skilgreint athafnasvæði </vt:lpstr>
      <vt:lpstr>Hringrásarhagkerfi er samstarf Hagkvæmt að hafa starfsemi einum stað- Mögulegir samstarfsaðilar</vt:lpstr>
      <vt:lpstr>  Rækta svæðið upp með skógrækt og skapa fallegt og aðlaðandi útivistarsvæði sem myndi falla vel að grænni atvinnustarfsemi og endurvinnsluþorpi</vt:lpstr>
      <vt:lpstr>Verkefni í vinnslu og skoðun</vt:lpstr>
      <vt:lpstr>PowerPoint Presentation</vt:lpstr>
    </vt:vector>
  </TitlesOfParts>
  <Company>Sorpa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SORPA</dc:title>
  <dc:creator>gunnar.olafsson@sorpa.is</dc:creator>
  <cp:keywords/>
  <cp:lastModifiedBy>Gunnar Dofri Ólafsson</cp:lastModifiedBy>
  <cp:revision>1320</cp:revision>
  <cp:lastPrinted>2020-09-09T16:11:32Z</cp:lastPrinted>
  <dcterms:created xsi:type="dcterms:W3CDTF">2003-04-09T09:16:24Z</dcterms:created>
  <dcterms:modified xsi:type="dcterms:W3CDTF">2022-02-10T15:59:01Z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0x010100ACAF79BCF39F134D863548962C768654</vt:lpwstr>
  </property>
  <property fmtid="{D5CDD505-2E9C-101B-9397-08002B2CF9AE}" pid="3" name="TaxKeyword">
    <vt:lpwstr>64;#Fræðsla|9a6b4dc6-9013-4634-926c-0694ce137683;#165;#aðrir hópar|72dae7db-efaf-4318-8c16-4310ddb0ec66</vt:lpwstr>
  </property>
  <property fmtid="{D5CDD505-2E9C-101B-9397-08002B2CF9AE}" pid="4" name="Starfseining">
    <vt:lpwstr>4;#Umhverfis- og fræðsludeild|def877a6-d142-4cad-a361-95322852b749</vt:lpwstr>
  </property>
  <property fmtid="{D5CDD505-2E9C-101B-9397-08002B2CF9AE}" pid="5" name="Skjalalykill SORPU">
    <vt:lpwstr>43;#Fræðsla|acaba558-e139-4d16-ba2d-8aa103d8ec82</vt:lpwstr>
  </property>
  <property fmtid="{D5CDD505-2E9C-101B-9397-08002B2CF9AE}" pid="6" name="_dlc_DocIdItemGuid">
    <vt:lpwstr>80153149-9eff-4971-9309-006eb8178eb0</vt:lpwstr>
  </property>
</Properties>
</file>