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648" r:id="rId1"/>
    <p:sldMasterId id="2147483672" r:id="rId2"/>
  </p:sldMasterIdLst>
  <p:notesMasterIdLst>
    <p:notesMasterId r:id="rId20"/>
  </p:notesMasterIdLst>
  <p:handoutMasterIdLst>
    <p:handoutMasterId r:id="rId21"/>
  </p:handoutMasterIdLst>
  <p:sldIdLst>
    <p:sldId id="302" r:id="rId3"/>
    <p:sldId id="304" r:id="rId4"/>
    <p:sldId id="305" r:id="rId5"/>
    <p:sldId id="277" r:id="rId6"/>
    <p:sldId id="299" r:id="rId7"/>
    <p:sldId id="283" r:id="rId8"/>
    <p:sldId id="307" r:id="rId9"/>
    <p:sldId id="308" r:id="rId10"/>
    <p:sldId id="310" r:id="rId11"/>
    <p:sldId id="316" r:id="rId12"/>
    <p:sldId id="325" r:id="rId13"/>
    <p:sldId id="326" r:id="rId14"/>
    <p:sldId id="328" r:id="rId15"/>
    <p:sldId id="327" r:id="rId16"/>
    <p:sldId id="322" r:id="rId17"/>
    <p:sldId id="329" r:id="rId18"/>
    <p:sldId id="306" r:id="rId19"/>
  </p:sldIdLst>
  <p:sldSz cx="9144000" cy="6858000" type="screen4x3"/>
  <p:notesSz cx="6797675" cy="9926638"/>
  <p:defaultTextStyle>
    <a:defPPr>
      <a:defRPr lang="is-I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6" name="Höfundur" initials="A" lastIdx="0" clrIdx="6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B2B2"/>
    <a:srgbClr val="FFFF85"/>
    <a:srgbClr val="B9FFD9"/>
    <a:srgbClr val="8BFFBF"/>
    <a:srgbClr val="7DFFB8"/>
    <a:srgbClr val="43FF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3" autoAdjust="0"/>
    <p:restoredTop sz="94639" autoAdjust="0"/>
  </p:normalViewPr>
  <p:slideViewPr>
    <p:cSldViewPr showGuides="1">
      <p:cViewPr varScale="1">
        <p:scale>
          <a:sx n="89" d="100"/>
          <a:sy n="89" d="100"/>
        </p:scale>
        <p:origin x="-114" y="-5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189" cy="49633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899" y="0"/>
            <a:ext cx="2946189" cy="49633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5C50C667-C993-4A03-AC01-34AB444CC51D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9428716"/>
            <a:ext cx="2946189" cy="49633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899" y="9428716"/>
            <a:ext cx="2946189" cy="49633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865CB0AB-FB03-4A5B-A6F9-46DD4BD94886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746356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0"/>
            <a:ext cx="2945659" cy="496332"/>
          </a:xfrm>
          <a:prstGeom prst="rect">
            <a:avLst/>
          </a:prstGeom>
        </p:spPr>
        <p:txBody>
          <a:bodyPr vert="horz" lIns="91568" tIns="45784" rIns="91568" bIns="45784" rtlCol="0"/>
          <a:lstStyle>
            <a:lvl1pPr algn="r">
              <a:defRPr sz="1200"/>
            </a:lvl1pPr>
          </a:lstStyle>
          <a:p>
            <a:fld id="{45B68500-9D86-48BF-B918-B530C17C359B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568" tIns="45784" rIns="91568" bIns="45784" rtlCol="0" anchor="ctr"/>
          <a:lstStyle/>
          <a:p>
            <a:endParaRPr lang="is-I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568" tIns="45784" rIns="91568" bIns="4578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l">
              <a:defRPr sz="1200"/>
            </a:lvl1pPr>
          </a:lstStyle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3"/>
            <a:ext cx="2945659" cy="496332"/>
          </a:xfrm>
          <a:prstGeom prst="rect">
            <a:avLst/>
          </a:prstGeom>
        </p:spPr>
        <p:txBody>
          <a:bodyPr vert="horz" lIns="91568" tIns="45784" rIns="91568" bIns="45784" rtlCol="0" anchor="b"/>
          <a:lstStyle>
            <a:lvl1pPr algn="r">
              <a:defRPr sz="1200"/>
            </a:lvl1pPr>
          </a:lstStyle>
          <a:p>
            <a:fld id="{42B90A29-90CD-45CC-BC04-35A47E50DC85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750273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1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930383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2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930383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3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930383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s-I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08230F-7752-40F0-868E-17830E52BCD9}" type="slidenum">
              <a:rPr lang="is-IS" smtClean="0"/>
              <a:t>17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1930383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217751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0490068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595141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 userDrawn="1"/>
        </p:nvGrpSpPr>
        <p:grpSpPr>
          <a:xfrm>
            <a:off x="30430" y="6478449"/>
            <a:ext cx="9078074" cy="344613"/>
            <a:chOff x="30430" y="6478449"/>
            <a:chExt cx="9078074" cy="344613"/>
          </a:xfrm>
        </p:grpSpPr>
        <p:pic>
          <p:nvPicPr>
            <p:cNvPr id="15" name="Picture 14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0471" y="6491927"/>
              <a:ext cx="219315" cy="32739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 userDrawn="1"/>
          </p:nvSpPr>
          <p:spPr>
            <a:xfrm>
              <a:off x="30430" y="6478449"/>
              <a:ext cx="9078074" cy="344613"/>
            </a:xfrm>
            <a:prstGeom prst="rect">
              <a:avLst/>
            </a:prstGeom>
            <a:no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tIns="79200" bIns="79200" rtlCol="0">
              <a:spAutoFit/>
            </a:bodyPr>
            <a:lstStyle/>
            <a:p>
              <a:r>
                <a:rPr lang="is-IS" sz="1200" spc="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</a:rPr>
                <a:t>UMHVERFIS-</a:t>
              </a:r>
              <a:r>
                <a:rPr lang="is-IS" sz="1200" spc="600" baseline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</a:rPr>
                <a:t> OG SKIPULAGSSVIÐ</a:t>
              </a:r>
              <a:endParaRPr lang="is-IS" sz="1200" spc="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719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 userDrawn="1"/>
        </p:nvGrpSpPr>
        <p:grpSpPr>
          <a:xfrm>
            <a:off x="30430" y="6478449"/>
            <a:ext cx="9078074" cy="344613"/>
            <a:chOff x="30430" y="6478449"/>
            <a:chExt cx="9078074" cy="344613"/>
          </a:xfrm>
        </p:grpSpPr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0471" y="6491927"/>
              <a:ext cx="219315" cy="32739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 userDrawn="1"/>
          </p:nvSpPr>
          <p:spPr>
            <a:xfrm>
              <a:off x="30430" y="6478449"/>
              <a:ext cx="9078074" cy="344613"/>
            </a:xfrm>
            <a:prstGeom prst="rect">
              <a:avLst/>
            </a:prstGeom>
            <a:noFill/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wrap="square" tIns="79200" bIns="79200" rtlCol="0">
              <a:spAutoFit/>
            </a:bodyPr>
            <a:lstStyle/>
            <a:p>
              <a:r>
                <a:rPr lang="is-IS" sz="1200" spc="60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</a:rPr>
                <a:t>UMHVERFIS-</a:t>
              </a:r>
              <a:r>
                <a:rPr lang="is-IS" sz="1200" spc="600" baseline="0" dirty="0" smtClean="0">
                  <a:solidFill>
                    <a:schemeClr val="tx1">
                      <a:lumMod val="50000"/>
                      <a:lumOff val="50000"/>
                    </a:schemeClr>
                  </a:solidFill>
                  <a:effectLst/>
                </a:rPr>
                <a:t> OG SKIPULAGSSVIÐ</a:t>
              </a:r>
              <a:endParaRPr lang="is-IS" sz="1200" spc="600" dirty="0">
                <a:solidFill>
                  <a:schemeClr val="tx1">
                    <a:lumMod val="50000"/>
                    <a:lumOff val="50000"/>
                  </a:schemeClr>
                </a:solidFill>
                <a:effectLst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99793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2433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45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2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7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87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77558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53687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5" indent="0">
              <a:buNone/>
              <a:defRPr sz="2000" b="1"/>
            </a:lvl2pPr>
            <a:lvl3pPr marL="914290" indent="0">
              <a:buNone/>
              <a:defRPr sz="1800" b="1"/>
            </a:lvl3pPr>
            <a:lvl4pPr marL="1371435" indent="0">
              <a:buNone/>
              <a:defRPr sz="1600" b="1"/>
            </a:lvl4pPr>
            <a:lvl5pPr marL="1828581" indent="0">
              <a:buNone/>
              <a:defRPr sz="1600" b="1"/>
            </a:lvl5pPr>
            <a:lvl6pPr marL="2285726" indent="0">
              <a:buNone/>
              <a:defRPr sz="1600" b="1"/>
            </a:lvl6pPr>
            <a:lvl7pPr marL="2742871" indent="0">
              <a:buNone/>
              <a:defRPr sz="1600" b="1"/>
            </a:lvl7pPr>
            <a:lvl8pPr marL="3200016" indent="0">
              <a:buNone/>
              <a:defRPr sz="1600" b="1"/>
            </a:lvl8pPr>
            <a:lvl9pPr marL="365716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7035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44178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71266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39375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3125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45" indent="0">
              <a:buNone/>
              <a:defRPr sz="2800"/>
            </a:lvl2pPr>
            <a:lvl3pPr marL="914290" indent="0">
              <a:buNone/>
              <a:defRPr sz="2400"/>
            </a:lvl3pPr>
            <a:lvl4pPr marL="1371435" indent="0">
              <a:buNone/>
              <a:defRPr sz="2000"/>
            </a:lvl4pPr>
            <a:lvl5pPr marL="1828581" indent="0">
              <a:buNone/>
              <a:defRPr sz="2000"/>
            </a:lvl5pPr>
            <a:lvl6pPr marL="2285726" indent="0">
              <a:buNone/>
              <a:defRPr sz="2000"/>
            </a:lvl6pPr>
            <a:lvl7pPr marL="2742871" indent="0">
              <a:buNone/>
              <a:defRPr sz="2000"/>
            </a:lvl7pPr>
            <a:lvl8pPr marL="3200016" indent="0">
              <a:buNone/>
              <a:defRPr sz="2000"/>
            </a:lvl8pPr>
            <a:lvl9pPr marL="3657161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45" indent="0">
              <a:buNone/>
              <a:defRPr sz="1200"/>
            </a:lvl2pPr>
            <a:lvl3pPr marL="914290" indent="0">
              <a:buNone/>
              <a:defRPr sz="1000"/>
            </a:lvl3pPr>
            <a:lvl4pPr marL="1371435" indent="0">
              <a:buNone/>
              <a:defRPr sz="900"/>
            </a:lvl4pPr>
            <a:lvl5pPr marL="1828581" indent="0">
              <a:buNone/>
              <a:defRPr sz="900"/>
            </a:lvl5pPr>
            <a:lvl6pPr marL="2285726" indent="0">
              <a:buNone/>
              <a:defRPr sz="900"/>
            </a:lvl6pPr>
            <a:lvl7pPr marL="2742871" indent="0">
              <a:buNone/>
              <a:defRPr sz="900"/>
            </a:lvl7pPr>
            <a:lvl8pPr marL="3200016" indent="0">
              <a:buNone/>
              <a:defRPr sz="900"/>
            </a:lvl8pPr>
            <a:lvl9pPr marL="3657161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33748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19116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2BAD32-8042-438F-8861-2C4B218AFF2F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709644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7710805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8190262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1596324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976660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86298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227676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s-I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C02E2-F453-4A0F-AEF0-8CF79FA97743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662918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is-I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C02E2-F453-4A0F-AEF0-8CF79FA97743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13B68-AD7C-4C36-B2E7-FF633BA99E2B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414621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85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White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29" tIns="45715" rIns="91429" bIns="45715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is-I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29" tIns="45715" rIns="91429" bIns="4571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s-I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2BAD32-8042-438F-8861-2C4B218AFF2F}" type="datetimeFigureOut">
              <a:rPr lang="is-IS" smtClean="0"/>
              <a:t>30.1.2017</a:t>
            </a:fld>
            <a:endParaRPr lang="is-I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29" tIns="45715" rIns="91429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13B61B-E45F-446A-9489-8F18610737AE}" type="slidenum">
              <a:rPr lang="is-IS" smtClean="0"/>
              <a:t>‹#›</a:t>
            </a:fld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7901798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91429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59" indent="-342859" algn="l" defTabSz="91429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6" algn="l" defTabSz="91429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91429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3" indent="-228573" algn="l" defTabSz="91429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8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9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4" indent="-228573" algn="l" defTabSz="91429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90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9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5.jpeg"/><Relationship Id="rId12" Type="http://schemas.microsoft.com/office/2007/relationships/hdphoto" Target="../media/hdphoto3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jpeg"/><Relationship Id="rId11" Type="http://schemas.openxmlformats.org/officeDocument/2006/relationships/image" Target="../media/image8.jpeg"/><Relationship Id="rId5" Type="http://schemas.openxmlformats.org/officeDocument/2006/relationships/image" Target="../media/image3.jpeg"/><Relationship Id="rId15" Type="http://schemas.openxmlformats.org/officeDocument/2006/relationships/image" Target="../media/image10.png"/><Relationship Id="rId10" Type="http://schemas.openxmlformats.org/officeDocument/2006/relationships/image" Target="../media/image7.jpeg"/><Relationship Id="rId4" Type="http://schemas.microsoft.com/office/2007/relationships/hdphoto" Target="../media/hdphoto1.wdp"/><Relationship Id="rId9" Type="http://schemas.microsoft.com/office/2007/relationships/hdphoto" Target="../media/hdphoto2.wdp"/><Relationship Id="rId14" Type="http://schemas.microsoft.com/office/2007/relationships/hdphoto" Target="../media/hdphoto4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.pn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40.jpeg"/><Relationship Id="rId18" Type="http://schemas.openxmlformats.org/officeDocument/2006/relationships/image" Target="../media/image45.jpeg"/><Relationship Id="rId3" Type="http://schemas.openxmlformats.org/officeDocument/2006/relationships/image" Target="../media/image10.png"/><Relationship Id="rId7" Type="http://schemas.openxmlformats.org/officeDocument/2006/relationships/image" Target="../media/image35.png"/><Relationship Id="rId12" Type="http://schemas.microsoft.com/office/2007/relationships/hdphoto" Target="../media/hdphoto9.wdp"/><Relationship Id="rId17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jpe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jpeg"/><Relationship Id="rId11" Type="http://schemas.openxmlformats.org/officeDocument/2006/relationships/image" Target="../media/image39.png"/><Relationship Id="rId5" Type="http://schemas.openxmlformats.org/officeDocument/2006/relationships/image" Target="../media/image33.jpeg"/><Relationship Id="rId15" Type="http://schemas.openxmlformats.org/officeDocument/2006/relationships/image" Target="../media/image42.jpeg"/><Relationship Id="rId10" Type="http://schemas.openxmlformats.org/officeDocument/2006/relationships/image" Target="../media/image38.jpeg"/><Relationship Id="rId19" Type="http://schemas.openxmlformats.org/officeDocument/2006/relationships/image" Target="../media/image46.png"/><Relationship Id="rId4" Type="http://schemas.openxmlformats.org/officeDocument/2006/relationships/image" Target="../media/image32.jpeg"/><Relationship Id="rId9" Type="http://schemas.openxmlformats.org/officeDocument/2006/relationships/image" Target="../media/image37.png"/><Relationship Id="rId1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4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C:\Users\elinborgr4329\Downloads\11227858_10153456958312246_3000416577508661493_n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6863" b="5960"/>
          <a:stretch/>
        </p:blipFill>
        <p:spPr bwMode="auto">
          <a:xfrm>
            <a:off x="2902429" y="5402296"/>
            <a:ext cx="2209643" cy="1444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P:\USKR\04 SKIPULAG BYGGINGAR OG BORGARHÖNNUN\02 SKIPULAGSFULLTRÚI\Önnur verkefni\Borgarsýn\11.tbl\Vörðuverðlaunin\Mynd með Vörðugrei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59" y="1359893"/>
            <a:ext cx="2421858" cy="2419381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57150">
            <a:solidFill>
              <a:srgbClr val="00B0F0"/>
            </a:solidFill>
          </a:ln>
          <a:effectLst/>
          <a:extLst/>
        </p:spPr>
      </p:pic>
      <p:pic>
        <p:nvPicPr>
          <p:cNvPr id="1034" name="Picture 10" descr="C:\Users\elinborgr4329\Downloads\003402 (2)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3" t="12067" r="-352" b="13624"/>
          <a:stretch/>
        </p:blipFill>
        <p:spPr bwMode="auto">
          <a:xfrm>
            <a:off x="-10146" y="5402296"/>
            <a:ext cx="2911517" cy="1455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Mynd 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9" t="22089" r="69" b="12278"/>
          <a:stretch/>
        </p:blipFill>
        <p:spPr>
          <a:xfrm>
            <a:off x="2128747" y="4092334"/>
            <a:ext cx="2695316" cy="1326758"/>
          </a:xfrm>
          <a:prstGeom prst="rect">
            <a:avLst/>
          </a:prstGeom>
        </p:spPr>
      </p:pic>
      <p:pic>
        <p:nvPicPr>
          <p:cNvPr id="2075" name="Picture 18" descr="C:\Users\elinborgr4329\Desktop\háaleitisskóli.jpg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906" t="637" r="272" b="4836"/>
          <a:stretch/>
        </p:blipFill>
        <p:spPr bwMode="auto">
          <a:xfrm>
            <a:off x="7000859" y="4073078"/>
            <a:ext cx="2152144" cy="134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elinborgr4329\Downloads\13570275_10154251556172246_1777682308_o (1)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8153" y="1359893"/>
            <a:ext cx="2085998" cy="2386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4" name="Picture 17" descr="C:\Users\elinborgr4329\Desktop\022360 (Large) (2)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362" b="859"/>
          <a:stretch/>
        </p:blipFill>
        <p:spPr bwMode="auto">
          <a:xfrm>
            <a:off x="5922256" y="1358724"/>
            <a:ext cx="3221744" cy="2403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4" name="Rétthyrningur 2063"/>
          <p:cNvSpPr/>
          <p:nvPr/>
        </p:nvSpPr>
        <p:spPr>
          <a:xfrm>
            <a:off x="-8497" y="5428249"/>
            <a:ext cx="2889112" cy="1429752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065" name="Rétthyrningur 2064"/>
          <p:cNvSpPr/>
          <p:nvPr/>
        </p:nvSpPr>
        <p:spPr>
          <a:xfrm>
            <a:off x="2880615" y="5434244"/>
            <a:ext cx="2258840" cy="1419761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067" name="Rétthyrningur 2066"/>
          <p:cNvSpPr/>
          <p:nvPr/>
        </p:nvSpPr>
        <p:spPr>
          <a:xfrm>
            <a:off x="7572849" y="5428248"/>
            <a:ext cx="1582858" cy="1418769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063" name="Rétthyrningur 2062"/>
          <p:cNvSpPr/>
          <p:nvPr/>
        </p:nvSpPr>
        <p:spPr>
          <a:xfrm>
            <a:off x="6986181" y="3843910"/>
            <a:ext cx="2169525" cy="1584338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062" name="Rétthyrningur 2061"/>
          <p:cNvSpPr/>
          <p:nvPr/>
        </p:nvSpPr>
        <p:spPr>
          <a:xfrm>
            <a:off x="4825812" y="3852377"/>
            <a:ext cx="2168441" cy="1575871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061" name="Rétthyrningur 2060"/>
          <p:cNvSpPr/>
          <p:nvPr/>
        </p:nvSpPr>
        <p:spPr>
          <a:xfrm>
            <a:off x="2128747" y="3852377"/>
            <a:ext cx="2695316" cy="1575871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049" name="Rétthyrningur 2048"/>
          <p:cNvSpPr/>
          <p:nvPr/>
        </p:nvSpPr>
        <p:spPr>
          <a:xfrm>
            <a:off x="-10145" y="3852377"/>
            <a:ext cx="2138892" cy="1575871"/>
          </a:xfrm>
          <a:prstGeom prst="rect">
            <a:avLst/>
          </a:prstGeom>
          <a:solidFill>
            <a:srgbClr val="FF3300"/>
          </a:solidFill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6" name="Rétthyrningur 15"/>
          <p:cNvSpPr/>
          <p:nvPr/>
        </p:nvSpPr>
        <p:spPr>
          <a:xfrm>
            <a:off x="2411713" y="1358724"/>
            <a:ext cx="1369779" cy="2493653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1" name="Rétthyrningur 20"/>
          <p:cNvSpPr/>
          <p:nvPr/>
        </p:nvSpPr>
        <p:spPr>
          <a:xfrm>
            <a:off x="3794401" y="1358724"/>
            <a:ext cx="2127854" cy="2493653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2048" name="Rétthyrningur 2047"/>
          <p:cNvSpPr/>
          <p:nvPr/>
        </p:nvSpPr>
        <p:spPr>
          <a:xfrm>
            <a:off x="5922255" y="1358724"/>
            <a:ext cx="3233452" cy="2485186"/>
          </a:xfrm>
          <a:prstGeom prst="rect">
            <a:avLst/>
          </a:prstGeom>
          <a:noFill/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3" name="Rétthyrningur 12"/>
          <p:cNvSpPr/>
          <p:nvPr/>
        </p:nvSpPr>
        <p:spPr>
          <a:xfrm>
            <a:off x="6659346" y="-12697"/>
            <a:ext cx="2496361" cy="1371421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2" name="Rétthyrningur 11"/>
          <p:cNvSpPr/>
          <p:nvPr/>
        </p:nvSpPr>
        <p:spPr>
          <a:xfrm>
            <a:off x="4752024" y="-12697"/>
            <a:ext cx="1907322" cy="1371421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11" name="Rétthyrningur 10"/>
          <p:cNvSpPr/>
          <p:nvPr/>
        </p:nvSpPr>
        <p:spPr>
          <a:xfrm>
            <a:off x="1917114" y="-12697"/>
            <a:ext cx="2834910" cy="1371421"/>
          </a:xfrm>
          <a:prstGeom prst="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solidFill>
                <a:schemeClr val="bg1"/>
              </a:solidFill>
            </a:endParaRPr>
          </a:p>
        </p:txBody>
      </p:sp>
      <p:sp>
        <p:nvSpPr>
          <p:cNvPr id="10" name="Rétthyrningur 9"/>
          <p:cNvSpPr/>
          <p:nvPr/>
        </p:nvSpPr>
        <p:spPr>
          <a:xfrm>
            <a:off x="-10145" y="-12697"/>
            <a:ext cx="1927259" cy="1371421"/>
          </a:xfrm>
          <a:prstGeom prst="rect">
            <a:avLst/>
          </a:prstGeom>
          <a:solidFill>
            <a:schemeClr val="bg1">
              <a:lumMod val="75000"/>
              <a:alpha val="80000"/>
            </a:schemeClr>
          </a:solidFill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62" name="Textarammi 61"/>
          <p:cNvSpPr txBox="1"/>
          <p:nvPr/>
        </p:nvSpPr>
        <p:spPr>
          <a:xfrm>
            <a:off x="1980263" y="678877"/>
            <a:ext cx="3131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pc="300" dirty="0" smtClean="0">
                <a:solidFill>
                  <a:schemeClr val="bg1"/>
                </a:solidFill>
              </a:rPr>
              <a:t>UMHVERFIS- </a:t>
            </a:r>
          </a:p>
          <a:p>
            <a:r>
              <a:rPr lang="is-IS" spc="300" dirty="0" smtClean="0">
                <a:solidFill>
                  <a:schemeClr val="bg1"/>
                </a:solidFill>
              </a:rPr>
              <a:t>OG SKIPULAGSSVIÐ</a:t>
            </a:r>
            <a:endParaRPr lang="is-IS" spc="300" dirty="0">
              <a:solidFill>
                <a:schemeClr val="bg1"/>
              </a:solidFill>
            </a:endParaRPr>
          </a:p>
        </p:txBody>
      </p:sp>
      <p:sp>
        <p:nvSpPr>
          <p:cNvPr id="2068" name="Rétthyrningur 2067"/>
          <p:cNvSpPr/>
          <p:nvPr/>
        </p:nvSpPr>
        <p:spPr>
          <a:xfrm>
            <a:off x="-8497" y="3762365"/>
            <a:ext cx="9152497" cy="296719"/>
          </a:xfrm>
          <a:prstGeom prst="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s-IS" sz="2800" spc="300" dirty="0" smtClean="0">
                <a:solidFill>
                  <a:schemeClr val="bg1"/>
                </a:solidFill>
              </a:rPr>
              <a:t>LEIKVELLIR  TORG  OG  OPIN SVÆÐI  2017</a:t>
            </a:r>
            <a:endParaRPr lang="is-IS" sz="2800" spc="300" dirty="0">
              <a:solidFill>
                <a:schemeClr val="bg1"/>
              </a:solidFill>
            </a:endParaRPr>
          </a:p>
        </p:txBody>
      </p:sp>
      <p:pic>
        <p:nvPicPr>
          <p:cNvPr id="30" name="Picture 8" descr="P:\USKR\04 SKIPULAG BYGGINGAR OG BORGARHÖNNUN\02 SKIPULAGSFULLTRÚI\Önnur verkefni\Borgarsýn\16.tbl\Dalsskóli ER\Myndir\úlfarsárdalur elliðaárdalur sundhöll 027m (Medium).jpg"/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2000"/>
                    </a14:imgEffect>
                    <a14:imgEffect>
                      <a14:brightnessContrast bright="12000" contrast="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39" t="29552" r="3223" b="9483"/>
          <a:stretch/>
        </p:blipFill>
        <p:spPr bwMode="auto">
          <a:xfrm>
            <a:off x="5157409" y="5462144"/>
            <a:ext cx="2757499" cy="1363834"/>
          </a:xfrm>
          <a:prstGeom prst="rect">
            <a:avLst/>
          </a:prstGeom>
          <a:ln w="5715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Image result for reykjavík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763" y="5634035"/>
            <a:ext cx="690693" cy="107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7" name="Picture 20" descr="C:\Users\elinborgr4329\Desktop\022087 (1) (Medium).jpg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" t="13919" r="13545" b="15752"/>
          <a:stretch/>
        </p:blipFill>
        <p:spPr bwMode="auto">
          <a:xfrm>
            <a:off x="4899796" y="4110442"/>
            <a:ext cx="2075888" cy="1287012"/>
          </a:xfrm>
          <a:prstGeom prst="rect">
            <a:avLst/>
          </a:prstGeom>
          <a:ln w="5715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914439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8205"/>
            <a:ext cx="7249085" cy="4464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636961" y="5229200"/>
            <a:ext cx="7753354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s-IS" altLang="is-IS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FREYJUTORG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is-IS" altLang="is-IS" sz="800" b="1" spc="300" dirty="0">
              <a:solidFill>
                <a:schemeClr val="tx1">
                  <a:lumMod val="75000"/>
                  <a:lumOff val="2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s-IS" alt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Endurgerð torgsvæðis</a:t>
            </a:r>
            <a:endParaRPr kumimoji="0" lang="is-IS" altLang="is-IS" i="0" u="none" strike="noStrike" cap="none" spc="30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Endurnýjun </a:t>
            </a: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grenndarstöðvar </a:t>
            </a: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með </a:t>
            </a:r>
            <a:r>
              <a:rPr lang="is-IS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djúpgámum</a:t>
            </a:r>
            <a:endParaRPr lang="is-IS" spc="300" dirty="0"/>
          </a:p>
        </p:txBody>
      </p:sp>
      <p:pic>
        <p:nvPicPr>
          <p:cNvPr id="18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99" t="11187" r="2843" b="17340"/>
          <a:stretch/>
        </p:blipFill>
        <p:spPr bwMode="auto">
          <a:xfrm>
            <a:off x="7360465" y="764704"/>
            <a:ext cx="1607419" cy="38123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" name="Group 4"/>
          <p:cNvGrpSpPr/>
          <p:nvPr/>
        </p:nvGrpSpPr>
        <p:grpSpPr>
          <a:xfrm>
            <a:off x="8467" y="16626"/>
            <a:ext cx="9113989" cy="417711"/>
            <a:chOff x="-1669" y="-12697"/>
            <a:chExt cx="9124126" cy="417711"/>
          </a:xfrm>
        </p:grpSpPr>
        <p:sp>
          <p:nvSpPr>
            <p:cNvPr id="19" name="Rétthyrningur 7"/>
            <p:cNvSpPr/>
            <p:nvPr/>
          </p:nvSpPr>
          <p:spPr>
            <a:xfrm>
              <a:off x="6626096" y="-12696"/>
              <a:ext cx="2496361" cy="417710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0" name="Rétthyrningur 9"/>
            <p:cNvSpPr/>
            <p:nvPr/>
          </p:nvSpPr>
          <p:spPr>
            <a:xfrm>
              <a:off x="4752024" y="-12697"/>
              <a:ext cx="1874071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1" name="Rétthyrningur 11"/>
            <p:cNvSpPr/>
            <p:nvPr/>
          </p:nvSpPr>
          <p:spPr>
            <a:xfrm>
              <a:off x="-1669" y="-12697"/>
              <a:ext cx="1927259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22" name="Picture 8" descr="Image result for reykjavík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838" y="0"/>
              <a:ext cx="261047" cy="40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étthyrningur 10"/>
            <p:cNvSpPr/>
            <p:nvPr/>
          </p:nvSpPr>
          <p:spPr>
            <a:xfrm>
              <a:off x="1917114" y="-12697"/>
              <a:ext cx="2834910" cy="417711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spc="300" dirty="0" smtClean="0">
                  <a:solidFill>
                    <a:schemeClr val="bg1"/>
                  </a:solidFill>
                </a:rPr>
                <a:t>TORG  ENDURGERÐ</a:t>
              </a:r>
              <a:endParaRPr lang="is-IS" spc="3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65839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4"/>
          <p:cNvGrpSpPr/>
          <p:nvPr/>
        </p:nvGrpSpPr>
        <p:grpSpPr>
          <a:xfrm>
            <a:off x="8467" y="16626"/>
            <a:ext cx="9113989" cy="417711"/>
            <a:chOff x="-1669" y="-12697"/>
            <a:chExt cx="9124126" cy="417711"/>
          </a:xfrm>
        </p:grpSpPr>
        <p:sp>
          <p:nvSpPr>
            <p:cNvPr id="13" name="Rétthyrningur 7"/>
            <p:cNvSpPr/>
            <p:nvPr/>
          </p:nvSpPr>
          <p:spPr>
            <a:xfrm>
              <a:off x="6626096" y="-12696"/>
              <a:ext cx="2496361" cy="417710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7" name="Rétthyrningur 9"/>
            <p:cNvSpPr/>
            <p:nvPr/>
          </p:nvSpPr>
          <p:spPr>
            <a:xfrm>
              <a:off x="4752024" y="-12697"/>
              <a:ext cx="1874071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8" name="Rétthyrningur 11"/>
            <p:cNvSpPr/>
            <p:nvPr/>
          </p:nvSpPr>
          <p:spPr>
            <a:xfrm>
              <a:off x="-1669" y="-12697"/>
              <a:ext cx="1927259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19" name="Picture 8" descr="Image result for reykjavík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838" y="0"/>
              <a:ext cx="261047" cy="40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étthyrningur 10"/>
            <p:cNvSpPr/>
            <p:nvPr/>
          </p:nvSpPr>
          <p:spPr>
            <a:xfrm>
              <a:off x="1917114" y="-12697"/>
              <a:ext cx="2834910" cy="417711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spc="300" dirty="0" smtClean="0">
                  <a:solidFill>
                    <a:schemeClr val="bg1"/>
                  </a:solidFill>
                </a:rPr>
                <a:t>BORGARGARÐUR</a:t>
              </a:r>
              <a:endParaRPr lang="is-IS" spc="3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8" t="7971" r="5742" b="5178"/>
          <a:stretch/>
        </p:blipFill>
        <p:spPr>
          <a:xfrm>
            <a:off x="137177" y="493603"/>
            <a:ext cx="8856984" cy="5946669"/>
          </a:xfrm>
          <a:prstGeom prst="rect">
            <a:avLst/>
          </a:prstGeom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196446" y="3962652"/>
            <a:ext cx="4578839" cy="800219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s-IS" altLang="is-IS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KLAMBRATÚN</a:t>
            </a:r>
          </a:p>
          <a:p>
            <a:r>
              <a:rPr lang="is-IS" sz="1400" spc="300" dirty="0" smtClean="0"/>
              <a:t>Framhald á framkvæmdum </a:t>
            </a:r>
            <a:r>
              <a:rPr lang="is-IS" sz="1400" spc="300" dirty="0"/>
              <a:t>2016 sem tók </a:t>
            </a:r>
            <a:endParaRPr lang="is-IS" sz="1400" spc="300" dirty="0" smtClean="0"/>
          </a:p>
          <a:p>
            <a:r>
              <a:rPr lang="is-IS" sz="1400" spc="300" dirty="0" smtClean="0"/>
              <a:t>mið af </a:t>
            </a:r>
            <a:r>
              <a:rPr lang="is-IS" sz="1400" spc="300" dirty="0"/>
              <a:t>tillögum Landslags ehf. frá </a:t>
            </a:r>
            <a:r>
              <a:rPr lang="is-IS" sz="1400" spc="300" dirty="0" smtClean="0"/>
              <a:t>2015</a:t>
            </a:r>
            <a:endParaRPr lang="is-IS" sz="1400" spc="300" dirty="0"/>
          </a:p>
        </p:txBody>
      </p:sp>
    </p:spTree>
    <p:extLst>
      <p:ext uri="{BB962C8B-B14F-4D97-AF65-F5344CB8AC3E}">
        <p14:creationId xmlns:p14="http://schemas.microsoft.com/office/powerpoint/2010/main" val="67610950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" y="434337"/>
            <a:ext cx="9154145" cy="60989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07504" y="548680"/>
            <a:ext cx="4649375" cy="1754326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s-IS" b="1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GRASAGARÐUR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Hanna </a:t>
            </a:r>
            <a:r>
              <a:rPr lang="is-IS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og endurgera </a:t>
            </a: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miðjusvæði Grasagarðsins</a:t>
            </a:r>
            <a:endParaRPr lang="is-IS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s-IS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Endurnýja göngubrýr   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s-IS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Endurnýjun beða og </a:t>
            </a: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hellulagna</a:t>
            </a:r>
          </a:p>
          <a:p>
            <a:pPr marL="28575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Setja </a:t>
            </a:r>
            <a:r>
              <a:rPr lang="is-IS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niður </a:t>
            </a: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ruslafötur</a:t>
            </a:r>
            <a:endParaRPr lang="is-IS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3" name="Group 4"/>
          <p:cNvGrpSpPr/>
          <p:nvPr/>
        </p:nvGrpSpPr>
        <p:grpSpPr>
          <a:xfrm>
            <a:off x="8467" y="16626"/>
            <a:ext cx="9113989" cy="417711"/>
            <a:chOff x="-1669" y="-12697"/>
            <a:chExt cx="9124126" cy="417711"/>
          </a:xfrm>
        </p:grpSpPr>
        <p:sp>
          <p:nvSpPr>
            <p:cNvPr id="16" name="Rétthyrningur 7"/>
            <p:cNvSpPr/>
            <p:nvPr/>
          </p:nvSpPr>
          <p:spPr>
            <a:xfrm>
              <a:off x="6626096" y="-12696"/>
              <a:ext cx="2496361" cy="417710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7" name="Rétthyrningur 9"/>
            <p:cNvSpPr/>
            <p:nvPr/>
          </p:nvSpPr>
          <p:spPr>
            <a:xfrm>
              <a:off x="4752024" y="-12697"/>
              <a:ext cx="1874071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8" name="Rétthyrningur 11"/>
            <p:cNvSpPr/>
            <p:nvPr/>
          </p:nvSpPr>
          <p:spPr>
            <a:xfrm>
              <a:off x="-1669" y="-12697"/>
              <a:ext cx="1927259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19" name="Picture 8" descr="Image result for reykjavík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838" y="0"/>
              <a:ext cx="261047" cy="40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Rétthyrningur 10"/>
            <p:cNvSpPr/>
            <p:nvPr/>
          </p:nvSpPr>
          <p:spPr>
            <a:xfrm>
              <a:off x="1917114" y="-12697"/>
              <a:ext cx="2834910" cy="417711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spc="300" dirty="0" smtClean="0">
                  <a:solidFill>
                    <a:schemeClr val="bg1"/>
                  </a:solidFill>
                </a:rPr>
                <a:t>BORGARGARÐUR</a:t>
              </a:r>
              <a:endParaRPr lang="is-IS" spc="3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5650927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544" y="388507"/>
            <a:ext cx="9165543" cy="6874157"/>
          </a:xfrm>
          <a:prstGeom prst="rect">
            <a:avLst/>
          </a:prstGeom>
        </p:spPr>
      </p:pic>
      <p:sp>
        <p:nvSpPr>
          <p:cNvPr id="16" name="Rectangle 5"/>
          <p:cNvSpPr>
            <a:spLocks noChangeArrowheads="1"/>
          </p:cNvSpPr>
          <p:nvPr/>
        </p:nvSpPr>
        <p:spPr bwMode="auto">
          <a:xfrm>
            <a:off x="335195" y="692696"/>
            <a:ext cx="4680520" cy="2031325"/>
          </a:xfrm>
          <a:prstGeom prst="rect">
            <a:avLst/>
          </a:prstGeom>
          <a:solidFill>
            <a:schemeClr val="bg1">
              <a:alpha val="42000"/>
            </a:schemeClr>
          </a:solidFill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s-IS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TJÖRNIN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pc="300" dirty="0"/>
              <a:t>Girðing og gulstör í suður- og norðvestur horni Suðurtjarnar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pc="300" dirty="0"/>
              <a:t>Halda áfram að lagfæra Tjarnarkantinn og nánasta umhverfi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pc="300" dirty="0" err="1"/>
              <a:t>Bæta</a:t>
            </a:r>
            <a:r>
              <a:rPr lang="is-IS" spc="300" dirty="0"/>
              <a:t> við gróðri</a:t>
            </a:r>
          </a:p>
        </p:txBody>
      </p:sp>
      <p:grpSp>
        <p:nvGrpSpPr>
          <p:cNvPr id="21" name="Group 4"/>
          <p:cNvGrpSpPr/>
          <p:nvPr/>
        </p:nvGrpSpPr>
        <p:grpSpPr>
          <a:xfrm>
            <a:off x="8467" y="16626"/>
            <a:ext cx="9113989" cy="417711"/>
            <a:chOff x="-1669" y="-12697"/>
            <a:chExt cx="9124126" cy="417711"/>
          </a:xfrm>
        </p:grpSpPr>
        <p:sp>
          <p:nvSpPr>
            <p:cNvPr id="22" name="Rétthyrningur 7"/>
            <p:cNvSpPr/>
            <p:nvPr/>
          </p:nvSpPr>
          <p:spPr>
            <a:xfrm>
              <a:off x="6626096" y="-12696"/>
              <a:ext cx="2496361" cy="417710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3" name="Rétthyrningur 9"/>
            <p:cNvSpPr/>
            <p:nvPr/>
          </p:nvSpPr>
          <p:spPr>
            <a:xfrm>
              <a:off x="4752024" y="-12697"/>
              <a:ext cx="1874071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4" name="Rétthyrningur 11"/>
            <p:cNvSpPr/>
            <p:nvPr/>
          </p:nvSpPr>
          <p:spPr>
            <a:xfrm>
              <a:off x="-1669" y="-12697"/>
              <a:ext cx="1927259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25" name="Picture 8" descr="Image result for reykjavík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838" y="0"/>
              <a:ext cx="261047" cy="40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étthyrningur 10"/>
            <p:cNvSpPr/>
            <p:nvPr/>
          </p:nvSpPr>
          <p:spPr>
            <a:xfrm>
              <a:off x="1917114" y="-12697"/>
              <a:ext cx="2834910" cy="417711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spc="300" dirty="0" smtClean="0">
                  <a:solidFill>
                    <a:schemeClr val="bg1"/>
                  </a:solidFill>
                </a:rPr>
                <a:t>OPIN SVÆÐI</a:t>
              </a:r>
              <a:endParaRPr lang="is-IS" spc="3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212781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19" b="19840"/>
          <a:stretch/>
        </p:blipFill>
        <p:spPr>
          <a:xfrm>
            <a:off x="0" y="404665"/>
            <a:ext cx="9144000" cy="446449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150724" y="4786406"/>
            <a:ext cx="8971732" cy="17389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is-IS" sz="1600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FORSÖGN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160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Lífga upp á </a:t>
            </a:r>
            <a:r>
              <a:rPr lang="is-IS" sz="1600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og endurskilgreina biðsvæðin með tímabundnum </a:t>
            </a:r>
            <a:r>
              <a:rPr lang="is-IS" sz="160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lausnum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1600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Biðsvæðunum er úthlutað til hópa og einstaklinga sem vilja gera tilraunir til að glæða þau </a:t>
            </a:r>
            <a:r>
              <a:rPr lang="is-IS" sz="160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lífi 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s-IS" sz="160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Vekja </a:t>
            </a:r>
            <a:r>
              <a:rPr lang="is-IS" sz="1600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hagsmunaaðila til umhugsunar um sitt nánasta umhverfi og að virkja þá til </a:t>
            </a:r>
            <a:r>
              <a:rPr lang="is-IS" sz="160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þátttöku í </a:t>
            </a:r>
            <a:r>
              <a:rPr lang="is-IS" sz="1600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að þróa svæðin til </a:t>
            </a:r>
            <a:r>
              <a:rPr lang="is-IS" sz="1600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framtíðar</a:t>
            </a:r>
          </a:p>
        </p:txBody>
      </p:sp>
      <p:grpSp>
        <p:nvGrpSpPr>
          <p:cNvPr id="13" name="Group 4"/>
          <p:cNvGrpSpPr/>
          <p:nvPr/>
        </p:nvGrpSpPr>
        <p:grpSpPr>
          <a:xfrm>
            <a:off x="8467" y="16626"/>
            <a:ext cx="9113989" cy="417711"/>
            <a:chOff x="-1669" y="-12697"/>
            <a:chExt cx="9124126" cy="417711"/>
          </a:xfrm>
        </p:grpSpPr>
        <p:sp>
          <p:nvSpPr>
            <p:cNvPr id="17" name="Rétthyrningur 7"/>
            <p:cNvSpPr/>
            <p:nvPr/>
          </p:nvSpPr>
          <p:spPr>
            <a:xfrm>
              <a:off x="6626096" y="-12696"/>
              <a:ext cx="2496361" cy="417710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9" name="Rétthyrningur 9"/>
            <p:cNvSpPr/>
            <p:nvPr/>
          </p:nvSpPr>
          <p:spPr>
            <a:xfrm>
              <a:off x="4752024" y="-12697"/>
              <a:ext cx="1874071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0" name="Rétthyrningur 11"/>
            <p:cNvSpPr/>
            <p:nvPr/>
          </p:nvSpPr>
          <p:spPr>
            <a:xfrm>
              <a:off x="-1669" y="-12697"/>
              <a:ext cx="1927259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21" name="Picture 8" descr="Image result for reykjavík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838" y="0"/>
              <a:ext cx="261047" cy="40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étthyrningur 10"/>
            <p:cNvSpPr/>
            <p:nvPr/>
          </p:nvSpPr>
          <p:spPr>
            <a:xfrm>
              <a:off x="1917114" y="-12697"/>
              <a:ext cx="2834910" cy="417711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spc="300" dirty="0" smtClean="0">
                  <a:solidFill>
                    <a:schemeClr val="bg1"/>
                  </a:solidFill>
                </a:rPr>
                <a:t>TORG Í BIÐSTÖÐU</a:t>
              </a:r>
              <a:endParaRPr lang="is-IS" spc="3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702804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93146" y="637622"/>
            <a:ext cx="8599334" cy="4093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s-IS" altLang="is-IS" spc="3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Möguleg torg í </a:t>
            </a:r>
            <a:r>
              <a:rPr lang="is-IS" alt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sumar (önnur </a:t>
            </a:r>
            <a:r>
              <a:rPr lang="is-IS" altLang="is-IS" spc="3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svæði verða einnig </a:t>
            </a:r>
            <a:r>
              <a:rPr lang="is-IS" alt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skoðuð):</a:t>
            </a: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is-IS" altLang="is-IS" sz="800" spc="300" dirty="0" smtClean="0">
              <a:solidFill>
                <a:schemeClr val="tx1">
                  <a:lumMod val="75000"/>
                  <a:lumOff val="2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s-IS" altLang="is-IS" b="1" spc="3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Óðinstorg</a:t>
            </a:r>
            <a:r>
              <a:rPr lang="is-IS" altLang="is-IS" spc="3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: Sætisaðstaða sem útbúin var í fyrra verður sett upp aftur og sömu hönnuðir fengnir til áframhaldandi hönnunar á </a:t>
            </a:r>
            <a:r>
              <a:rPr lang="is-IS" alt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svæðinu.</a:t>
            </a:r>
            <a:endParaRPr lang="is-IS" altLang="is-IS" spc="300" dirty="0">
              <a:solidFill>
                <a:schemeClr val="tx1">
                  <a:lumMod val="75000"/>
                  <a:lumOff val="2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s-IS" altLang="is-IS" b="1" spc="3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Káratorg: </a:t>
            </a:r>
            <a:r>
              <a:rPr lang="is-IS" altLang="is-IS" spc="3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Innsetning og sætisaðstaða sem útbúin var sumarið 2015 á torginu hefur staðið þar síðan og verið mikið notuð. Fær eðlilegt viðhald í </a:t>
            </a:r>
            <a:r>
              <a:rPr lang="is-IS" alt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sumar.</a:t>
            </a:r>
            <a:endParaRPr lang="is-IS" altLang="is-IS" spc="300" dirty="0">
              <a:solidFill>
                <a:schemeClr val="tx1">
                  <a:lumMod val="75000"/>
                  <a:lumOff val="2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pPr marL="285750" lvl="0" indent="-28575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is-IS" altLang="is-IS" b="1" spc="3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Fógetagarður</a:t>
            </a:r>
            <a:r>
              <a:rPr lang="is-IS" altLang="is-IS" spc="3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: Til skoðunar að hafa matarvagnatorg í Fógetagarði. Á eftir að skoða nánar og móta verkefnið áður en ákvörðun verður </a:t>
            </a:r>
            <a:r>
              <a:rPr lang="is-IS" alt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tekin.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is-IS" altLang="is-IS" spc="300" dirty="0">
              <a:solidFill>
                <a:schemeClr val="tx1">
                  <a:lumMod val="75000"/>
                  <a:lumOff val="2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s-IS" altLang="is-IS" spc="3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Auglýst verður eftir umsóknum um torg í biðstöðu í mars og gert ráð fyrir að velja </a:t>
            </a:r>
            <a:r>
              <a:rPr lang="is-IS" altLang="is-IS" spc="300" dirty="0" err="1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úr</a:t>
            </a:r>
            <a:r>
              <a:rPr lang="is-IS" altLang="is-IS" spc="3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umsóknum í byrjun apríl. Þá </a:t>
            </a:r>
            <a:r>
              <a:rPr lang="is-IS" alt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skýrist </a:t>
            </a:r>
            <a:r>
              <a:rPr lang="is-IS" altLang="is-IS" spc="3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betur hversu mörg verkefnin verða og á hvaða </a:t>
            </a:r>
            <a:r>
              <a:rPr lang="is-IS" alt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stöðum.</a:t>
            </a:r>
            <a:endParaRPr lang="is-IS" altLang="is-IS" spc="300" dirty="0">
              <a:solidFill>
                <a:schemeClr val="tx1">
                  <a:lumMod val="75000"/>
                  <a:lumOff val="25000"/>
                </a:schemeClr>
              </a:solidFill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62"/>
          <a:stretch/>
        </p:blipFill>
        <p:spPr>
          <a:xfrm>
            <a:off x="0" y="4918964"/>
            <a:ext cx="2339751" cy="160637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251" y="4918965"/>
            <a:ext cx="2291103" cy="160637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1" r="3272"/>
          <a:stretch/>
        </p:blipFill>
        <p:spPr>
          <a:xfrm>
            <a:off x="4707855" y="4918964"/>
            <a:ext cx="2241583" cy="160637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59"/>
          <a:stretch/>
        </p:blipFill>
        <p:spPr>
          <a:xfrm>
            <a:off x="6986764" y="4918964"/>
            <a:ext cx="2139553" cy="1606379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grpSp>
        <p:nvGrpSpPr>
          <p:cNvPr id="20" name="Group 4"/>
          <p:cNvGrpSpPr/>
          <p:nvPr/>
        </p:nvGrpSpPr>
        <p:grpSpPr>
          <a:xfrm>
            <a:off x="8467" y="16626"/>
            <a:ext cx="9113989" cy="417711"/>
            <a:chOff x="-1669" y="-12697"/>
            <a:chExt cx="9124126" cy="417711"/>
          </a:xfrm>
        </p:grpSpPr>
        <p:sp>
          <p:nvSpPr>
            <p:cNvPr id="21" name="Rétthyrningur 7"/>
            <p:cNvSpPr/>
            <p:nvPr/>
          </p:nvSpPr>
          <p:spPr>
            <a:xfrm>
              <a:off x="6626096" y="-12696"/>
              <a:ext cx="2496361" cy="417710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2" name="Rétthyrningur 9"/>
            <p:cNvSpPr/>
            <p:nvPr/>
          </p:nvSpPr>
          <p:spPr>
            <a:xfrm>
              <a:off x="4752024" y="-12697"/>
              <a:ext cx="1874071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3" name="Rétthyrningur 11"/>
            <p:cNvSpPr/>
            <p:nvPr/>
          </p:nvSpPr>
          <p:spPr>
            <a:xfrm>
              <a:off x="-1669" y="-12697"/>
              <a:ext cx="1927259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24" name="Picture 8" descr="Image result for reykjavík logo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838" y="0"/>
              <a:ext cx="261047" cy="40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Rétthyrningur 10"/>
            <p:cNvSpPr/>
            <p:nvPr/>
          </p:nvSpPr>
          <p:spPr>
            <a:xfrm>
              <a:off x="1917114" y="-12697"/>
              <a:ext cx="2834910" cy="417711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spc="300" dirty="0" smtClean="0">
                  <a:solidFill>
                    <a:schemeClr val="bg1"/>
                  </a:solidFill>
                </a:rPr>
                <a:t>TORG Í BIÐSTÖÐU</a:t>
              </a:r>
              <a:endParaRPr lang="is-IS" spc="3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9199315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Mynd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r="8422" b="13615"/>
          <a:stretch/>
        </p:blipFill>
        <p:spPr>
          <a:xfrm>
            <a:off x="-13379" y="405014"/>
            <a:ext cx="9157379" cy="6059160"/>
          </a:xfrm>
          <a:prstGeom prst="rect">
            <a:avLst/>
          </a:prstGeom>
          <a:solidFill>
            <a:schemeClr val="bg1"/>
          </a:solidFill>
        </p:spPr>
      </p:pic>
      <p:grpSp>
        <p:nvGrpSpPr>
          <p:cNvPr id="16" name="Group 4"/>
          <p:cNvGrpSpPr/>
          <p:nvPr/>
        </p:nvGrpSpPr>
        <p:grpSpPr>
          <a:xfrm>
            <a:off x="8467" y="16626"/>
            <a:ext cx="9113989" cy="417711"/>
            <a:chOff x="-1669" y="-12697"/>
            <a:chExt cx="9124126" cy="417711"/>
          </a:xfrm>
        </p:grpSpPr>
        <p:sp>
          <p:nvSpPr>
            <p:cNvPr id="18" name="Rétthyrningur 7"/>
            <p:cNvSpPr/>
            <p:nvPr/>
          </p:nvSpPr>
          <p:spPr>
            <a:xfrm>
              <a:off x="6626096" y="-12696"/>
              <a:ext cx="2496361" cy="417710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9" name="Rétthyrningur 9"/>
            <p:cNvSpPr/>
            <p:nvPr/>
          </p:nvSpPr>
          <p:spPr>
            <a:xfrm>
              <a:off x="4752024" y="-12697"/>
              <a:ext cx="1874071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0" name="Rétthyrningur 11"/>
            <p:cNvSpPr/>
            <p:nvPr/>
          </p:nvSpPr>
          <p:spPr>
            <a:xfrm>
              <a:off x="-1669" y="-12697"/>
              <a:ext cx="1927259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21" name="Picture 8" descr="Image result for reykjavík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838" y="0"/>
              <a:ext cx="261047" cy="40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Rétthyrningur 10"/>
            <p:cNvSpPr/>
            <p:nvPr/>
          </p:nvSpPr>
          <p:spPr>
            <a:xfrm>
              <a:off x="1917114" y="-12697"/>
              <a:ext cx="2834910" cy="417711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spc="300" dirty="0" smtClean="0">
                  <a:solidFill>
                    <a:schemeClr val="bg1"/>
                  </a:solidFill>
                </a:rPr>
                <a:t>TORG Í BIÐSTÖÐU</a:t>
              </a:r>
              <a:endParaRPr lang="is-IS" spc="300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arammi 2"/>
          <p:cNvSpPr txBox="1"/>
          <p:nvPr/>
        </p:nvSpPr>
        <p:spPr>
          <a:xfrm>
            <a:off x="6012160" y="980728"/>
            <a:ext cx="2448272" cy="369332"/>
          </a:xfrm>
          <a:prstGeom prst="rect">
            <a:avLst/>
          </a:prstGeom>
          <a:solidFill>
            <a:schemeClr val="bg1">
              <a:alpha val="80000"/>
            </a:schemeClr>
          </a:solidFill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is-IS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is-I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    möguleg torg í sumar</a:t>
            </a:r>
          </a:p>
        </p:txBody>
      </p:sp>
      <p:sp>
        <p:nvSpPr>
          <p:cNvPr id="4" name="Sporaskja 3"/>
          <p:cNvSpPr/>
          <p:nvPr/>
        </p:nvSpPr>
        <p:spPr>
          <a:xfrm>
            <a:off x="6079896" y="1057382"/>
            <a:ext cx="216024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48597909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8" descr="Image result for reykjavík 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5763" y="5634035"/>
            <a:ext cx="690693" cy="1071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P:\USKR\06 SFV\STARFSMENN\Elínborg Ragnarsdóttir\myndir f loftslagsfund\01960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1392" r="464" b="14072"/>
          <a:stretch/>
        </p:blipFill>
        <p:spPr bwMode="auto">
          <a:xfrm>
            <a:off x="45487" y="4059083"/>
            <a:ext cx="2173923" cy="1350181"/>
          </a:xfrm>
          <a:prstGeom prst="rect">
            <a:avLst/>
          </a:prstGeom>
          <a:ln w="5715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" descr="C:\Users\elinborgr4329\Downloads\MYNDASAFN--2016-10-25-1337\022098 (Medium)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8" t="15739" r="9639" b="950"/>
          <a:stretch/>
        </p:blipFill>
        <p:spPr bwMode="auto">
          <a:xfrm>
            <a:off x="6100800" y="3845529"/>
            <a:ext cx="3000332" cy="1623800"/>
          </a:xfrm>
          <a:prstGeom prst="rect">
            <a:avLst/>
          </a:prstGeom>
          <a:ln w="5715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4" t="13749" r="11192" b="13749"/>
          <a:stretch/>
        </p:blipFill>
        <p:spPr bwMode="auto">
          <a:xfrm>
            <a:off x="6502287" y="46291"/>
            <a:ext cx="2596974" cy="1438857"/>
          </a:xfrm>
          <a:prstGeom prst="rect">
            <a:avLst/>
          </a:prstGeom>
          <a:ln w="5715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12" t="13137" r="8405" b="13137"/>
          <a:stretch/>
        </p:blipFill>
        <p:spPr bwMode="auto">
          <a:xfrm>
            <a:off x="3823045" y="3845529"/>
            <a:ext cx="2639208" cy="1623799"/>
          </a:xfrm>
          <a:prstGeom prst="rect">
            <a:avLst/>
          </a:prstGeom>
          <a:ln w="5715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6" name="Picture 8" descr="C:\0 RVK MYNDIR\Miðborg\Klapparstígur framkv (1)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71" y="46291"/>
            <a:ext cx="1917796" cy="1438857"/>
          </a:xfrm>
          <a:prstGeom prst="rect">
            <a:avLst/>
          </a:prstGeom>
          <a:ln w="5715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2024" y="46291"/>
            <a:ext cx="1907322" cy="1438857"/>
          </a:xfrm>
          <a:prstGeom prst="rect">
            <a:avLst/>
          </a:prstGeom>
          <a:ln w="5715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2" descr="C:\Users\elinborgr4329\Downloads\MYNDASAFN--2016-10-24-1020\019869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36" b="871"/>
          <a:stretch/>
        </p:blipFill>
        <p:spPr bwMode="auto">
          <a:xfrm>
            <a:off x="5867680" y="1426160"/>
            <a:ext cx="3233452" cy="2419369"/>
          </a:xfrm>
          <a:prstGeom prst="rect">
            <a:avLst/>
          </a:prstGeom>
          <a:ln w="5715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956" b="94044" l="10000" r="90000">
                        <a14:backgroundMark x1="23000" y1="30844" x2="14133" y2="53867"/>
                        <a14:backgroundMark x1="24533" y1="39644" x2="23133" y2="47467"/>
                        <a14:backgroundMark x1="27800" y1="33600" x2="35200" y2="34844"/>
                        <a14:backgroundMark x1="30267" y1="34844" x2="27133" y2="33244"/>
                        <a14:backgroundMark x1="32333" y1="34844" x2="29333" y2="34844"/>
                        <a14:backgroundMark x1="49733" y1="33422" x2="49733" y2="33422"/>
                        <a14:backgroundMark x1="48067" y1="32889" x2="50667" y2="35378"/>
                        <a14:backgroundMark x1="39333" y1="31556" x2="41067" y2="31556"/>
                        <a14:backgroundMark x1="76600" y1="44711" x2="72333" y2="35378"/>
                        <a14:backgroundMark x1="56733" y1="35200" x2="58733" y2="41600"/>
                        <a14:backgroundMark x1="58467" y1="41244" x2="52200" y2="41778"/>
                        <a14:backgroundMark x1="52867" y1="41600" x2="51400" y2="42489"/>
                        <a14:backgroundMark x1="61200" y1="45422" x2="61667" y2="41778"/>
                        <a14:backgroundMark x1="63667" y1="45956" x2="63400" y2="42933"/>
                        <a14:backgroundMark x1="63667" y1="43111" x2="63667" y2="42489"/>
                        <a14:backgroundMark x1="61200" y1="43111" x2="60667" y2="44356"/>
                        <a14:backgroundMark x1="59733" y1="40711" x2="58800" y2="36533"/>
                        <a14:backgroundMark x1="70667" y1="76089" x2="66000" y2="69600"/>
                        <a14:backgroundMark x1="64933" y1="68978" x2="54933" y2="81244"/>
                        <a14:backgroundMark x1="54800" y1="81600" x2="44933" y2="80711"/>
                        <a14:backgroundMark x1="47933" y1="79644" x2="26867" y2="79822"/>
                        <a14:backgroundMark x1="27933" y1="78667" x2="18733" y2="91289"/>
                        <a14:backgroundMark x1="21333" y1="85778" x2="17533" y2="91467"/>
                        <a14:backgroundMark x1="26600" y1="43289" x2="21533" y2="39644"/>
                        <a14:backgroundMark x1="76600" y1="69333" x2="74400" y2="67378"/>
                        <a14:backgroundMark x1="76333" y1="65867" x2="73667" y2="67200"/>
                        <a14:backgroundMark x1="78200" y1="61333" x2="77667" y2="59911"/>
                        <a14:backgroundMark x1="69733" y1="71022" x2="67400" y2="68800"/>
                        <a14:backgroundMark x1="77533" y1="66311" x2="76133" y2="64978"/>
                        <a14:backgroundMark x1="68733" y1="40444" x2="59200" y2="304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799483" y="387972"/>
            <a:ext cx="1571523" cy="1178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 descr="C:\Users\elinborgr4329\Desktop\Mynd1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8747" y="3845529"/>
            <a:ext cx="2165065" cy="1623799"/>
          </a:xfrm>
          <a:prstGeom prst="rect">
            <a:avLst/>
          </a:prstGeom>
          <a:ln w="5715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40" r="40794"/>
          <a:stretch/>
        </p:blipFill>
        <p:spPr bwMode="auto">
          <a:xfrm>
            <a:off x="2673281" y="1426161"/>
            <a:ext cx="1108211" cy="2419368"/>
          </a:xfrm>
          <a:prstGeom prst="rect">
            <a:avLst/>
          </a:prstGeom>
          <a:ln w="5715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4" name="Picture 6" descr="P:\USKR\06 SFV\STARFSMENN\Elínborg Ragnarsdóttir\myndir f loftslagsfund\Borgartún (Large)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1492" y="1426160"/>
            <a:ext cx="2130389" cy="2419369"/>
          </a:xfrm>
          <a:prstGeom prst="rect">
            <a:avLst/>
          </a:prstGeom>
          <a:ln w="5715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3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2" t="24240" r="-575" b="7679"/>
          <a:stretch/>
        </p:blipFill>
        <p:spPr bwMode="auto">
          <a:xfrm>
            <a:off x="2944597" y="5401615"/>
            <a:ext cx="2177046" cy="1448746"/>
          </a:xfrm>
          <a:prstGeom prst="rect">
            <a:avLst/>
          </a:prstGeom>
          <a:ln w="5715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3"/>
          <a:stretch/>
        </p:blipFill>
        <p:spPr bwMode="auto">
          <a:xfrm>
            <a:off x="47254" y="5405057"/>
            <a:ext cx="2950152" cy="1444399"/>
          </a:xfrm>
          <a:prstGeom prst="rect">
            <a:avLst/>
          </a:prstGeom>
          <a:ln w="5715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 descr="C:\0 RVK MYNDIR\Menning og malbik\2015-09-02 15.41.05 (Large).jpg"/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498"/>
          <a:stretch/>
        </p:blipFill>
        <p:spPr bwMode="auto">
          <a:xfrm>
            <a:off x="45399" y="1417694"/>
            <a:ext cx="2712703" cy="2426216"/>
          </a:xfrm>
          <a:prstGeom prst="rect">
            <a:avLst/>
          </a:prstGeom>
          <a:ln w="5715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7" name="Rétthyrningur 26"/>
          <p:cNvSpPr/>
          <p:nvPr/>
        </p:nvSpPr>
        <p:spPr>
          <a:xfrm>
            <a:off x="18137" y="3762365"/>
            <a:ext cx="9099229" cy="296719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2800" spc="300" dirty="0">
              <a:solidFill>
                <a:schemeClr val="bg1"/>
              </a:solidFill>
            </a:endParaRPr>
          </a:p>
        </p:txBody>
      </p:sp>
      <p:sp>
        <p:nvSpPr>
          <p:cNvPr id="30" name="Rétthyrningur 29"/>
          <p:cNvSpPr/>
          <p:nvPr/>
        </p:nvSpPr>
        <p:spPr>
          <a:xfrm>
            <a:off x="1917114" y="19132"/>
            <a:ext cx="2834910" cy="1371421"/>
          </a:xfrm>
          <a:prstGeom prst="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>
              <a:solidFill>
                <a:schemeClr val="bg1"/>
              </a:solidFill>
            </a:endParaRPr>
          </a:p>
        </p:txBody>
      </p:sp>
      <p:sp>
        <p:nvSpPr>
          <p:cNvPr id="38" name="Rétthyrningur 37"/>
          <p:cNvSpPr/>
          <p:nvPr/>
        </p:nvSpPr>
        <p:spPr>
          <a:xfrm>
            <a:off x="7518274" y="5365272"/>
            <a:ext cx="1610050" cy="1512000"/>
          </a:xfrm>
          <a:prstGeom prst="rect">
            <a:avLst/>
          </a:prstGeom>
          <a:solidFill>
            <a:schemeClr val="bg1"/>
          </a:solidFill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  <p:sp>
        <p:nvSpPr>
          <p:cNvPr id="37" name="Textarammi 36"/>
          <p:cNvSpPr txBox="1"/>
          <p:nvPr/>
        </p:nvSpPr>
        <p:spPr>
          <a:xfrm>
            <a:off x="1980263" y="678877"/>
            <a:ext cx="3131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s-IS" spc="300" dirty="0" smtClean="0">
                <a:solidFill>
                  <a:schemeClr val="bg1"/>
                </a:solidFill>
              </a:rPr>
              <a:t>UMHVERFIS- </a:t>
            </a:r>
          </a:p>
          <a:p>
            <a:r>
              <a:rPr lang="is-IS" spc="300" dirty="0" smtClean="0">
                <a:solidFill>
                  <a:schemeClr val="bg1"/>
                </a:solidFill>
              </a:rPr>
              <a:t>OG SKIPULAGSSVIÐ</a:t>
            </a:r>
            <a:endParaRPr lang="is-IS" spc="300" dirty="0">
              <a:solidFill>
                <a:schemeClr val="bg1"/>
              </a:solidFill>
            </a:endParaRPr>
          </a:p>
        </p:txBody>
      </p:sp>
      <p:sp>
        <p:nvSpPr>
          <p:cNvPr id="8" name="Rétthyrningur 7"/>
          <p:cNvSpPr/>
          <p:nvPr/>
        </p:nvSpPr>
        <p:spPr>
          <a:xfrm>
            <a:off x="2646090" y="2847625"/>
            <a:ext cx="6756401" cy="4524315"/>
          </a:xfrm>
          <a:prstGeom prst="rect">
            <a:avLst/>
          </a:prstGeom>
          <a:noFill/>
          <a:ln>
            <a:noFill/>
          </a:ln>
        </p:spPr>
        <p:txBody>
          <a:bodyPr wrap="none" lIns="91440" tIns="45720" rIns="91440" bIns="45720">
            <a:spAutoFit/>
            <a:scene3d>
              <a:camera prst="orthographicFront"/>
              <a:lightRig rig="flat" dir="t">
                <a:rot lat="0" lon="0" rev="18900000"/>
              </a:lightRig>
            </a:scene3d>
            <a:sp3d extrusionH="31750" contourW="6350" prstMaterial="powder">
              <a:bevelT w="19050" h="19050" prst="angle"/>
              <a:contourClr>
                <a:schemeClr val="accent3">
                  <a:tint val="100000"/>
                  <a:shade val="100000"/>
                  <a:satMod val="100000"/>
                  <a:hueMod val="100000"/>
                </a:schemeClr>
              </a:contourClr>
            </a:sp3d>
          </a:bodyPr>
          <a:lstStyle/>
          <a:p>
            <a:pPr algn="ctr"/>
            <a:r>
              <a:rPr lang="is-IS" sz="9600" b="1" spc="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T</a:t>
            </a:r>
            <a:r>
              <a:rPr lang="is-IS" sz="9600" b="1" spc="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A</a:t>
            </a:r>
            <a:r>
              <a:rPr lang="is-IS" sz="9600" b="1" spc="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K</a:t>
            </a:r>
            <a:r>
              <a:rPr lang="is-IS" sz="9600" b="1" spc="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K</a:t>
            </a:r>
            <a:r>
              <a:rPr lang="is-IS" sz="9600" b="1" spc="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chemeClr val="accent1">
                    <a:satMod val="200000"/>
                    <a:tint val="3000"/>
                  </a:schemeClr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 </a:t>
            </a:r>
            <a:r>
              <a:rPr lang="is-IS" sz="9600" b="1" spc="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F</a:t>
            </a:r>
            <a:r>
              <a:rPr lang="is-IS" sz="9600" b="1" spc="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00B0F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Y</a:t>
            </a:r>
            <a:r>
              <a:rPr lang="is-IS" sz="9600" b="1" spc="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R</a:t>
            </a:r>
            <a:r>
              <a:rPr lang="is-IS" sz="9600" b="1" spc="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FF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I</a:t>
            </a:r>
            <a:r>
              <a:rPr lang="is-IS" sz="9600" b="1" spc="600" dirty="0" smtClean="0">
                <a:ln w="900" cmpd="sng">
                  <a:solidFill>
                    <a:schemeClr val="accent1">
                      <a:satMod val="190000"/>
                      <a:alpha val="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innerShdw blurRad="101600" dist="76200" dir="5400000">
                    <a:schemeClr val="accent1">
                      <a:satMod val="190000"/>
                      <a:tint val="100000"/>
                      <a:alpha val="74000"/>
                    </a:schemeClr>
                  </a:innerShdw>
                </a:effectLst>
              </a:rPr>
              <a:t>R</a:t>
            </a:r>
          </a:p>
          <a:p>
            <a:pPr algn="ctr"/>
            <a:endParaRPr lang="is-IS" sz="9600" b="1" spc="600" dirty="0" smtClean="0">
              <a:ln w="900" cmpd="sng">
                <a:solidFill>
                  <a:schemeClr val="accent1">
                    <a:satMod val="190000"/>
                    <a:alpha val="55000"/>
                  </a:schemeClr>
                </a:solidFill>
                <a:prstDash val="solid"/>
              </a:ln>
              <a:solidFill>
                <a:schemeClr val="accent1">
                  <a:satMod val="200000"/>
                  <a:tint val="3000"/>
                </a:schemeClr>
              </a:solidFill>
              <a:effectLst>
                <a:innerShdw blurRad="101600" dist="76200" dir="5400000">
                  <a:schemeClr val="accent1">
                    <a:satMod val="190000"/>
                    <a:tint val="100000"/>
                    <a:alpha val="74000"/>
                  </a:schemeClr>
                </a:innerShdw>
              </a:effectLst>
            </a:endParaRPr>
          </a:p>
          <a:p>
            <a:pPr algn="ctr"/>
            <a:endParaRPr lang="is-IS" sz="9600" b="1" cap="none" spc="0" dirty="0">
              <a:ln/>
              <a:solidFill>
                <a:srgbClr val="00B0F0"/>
              </a:solidFill>
              <a:effectLst/>
            </a:endParaRPr>
          </a:p>
        </p:txBody>
      </p:sp>
      <p:pic>
        <p:nvPicPr>
          <p:cNvPr id="34" name="Picture 2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35" b="23053"/>
          <a:stretch/>
        </p:blipFill>
        <p:spPr bwMode="auto">
          <a:xfrm>
            <a:off x="5138150" y="5401614"/>
            <a:ext cx="2764294" cy="1448563"/>
          </a:xfrm>
          <a:prstGeom prst="rect">
            <a:avLst/>
          </a:prstGeom>
          <a:ln w="57150">
            <a:solidFill>
              <a:srgbClr val="00B0F0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243" y="5629111"/>
            <a:ext cx="695325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étthyrningur 1"/>
          <p:cNvSpPr/>
          <p:nvPr/>
        </p:nvSpPr>
        <p:spPr>
          <a:xfrm>
            <a:off x="4913942" y="5382630"/>
            <a:ext cx="180024" cy="149473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941957265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84" t="11245" b="20239"/>
          <a:stretch/>
        </p:blipFill>
        <p:spPr>
          <a:xfrm>
            <a:off x="3589867" y="468204"/>
            <a:ext cx="5557991" cy="3383355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252536" y="4077072"/>
            <a:ext cx="9122457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is-IS" sz="800" spc="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s-IS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Áætlun um þróun almenningssvæða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Leiksvæðastefnu Reykjavíkurborgar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Úttekt </a:t>
            </a:r>
            <a:r>
              <a:rPr lang="is-IS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og flokkun opinna leiksvæða </a:t>
            </a: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(</a:t>
            </a: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EFLA </a:t>
            </a: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verkfræðistofa 2013 og VSÓ Ráðgjöf 2014) 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Forgangsröðun sem tekur </a:t>
            </a: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mið </a:t>
            </a: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af athugasemdum er fram komu í rekstrarskoðunum (2016) og aðalskoðun </a:t>
            </a:r>
            <a:r>
              <a:rPr lang="is-IS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opinna leiksvæða (2014/2015) </a:t>
            </a:r>
            <a:endParaRPr lang="is-IS" spc="300" dirty="0" smtClean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Tillaga að endurgerð Klambratúns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3851756"/>
            <a:ext cx="9144000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 Tillaga að framkvæmdum </a:t>
            </a:r>
            <a:r>
              <a:rPr lang="is-IS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2017 er unnin </a:t>
            </a: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samkvæmt: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6" r="9694"/>
          <a:stretch/>
        </p:blipFill>
        <p:spPr bwMode="auto">
          <a:xfrm>
            <a:off x="0" y="467655"/>
            <a:ext cx="3517281" cy="33839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2" name="Group 4"/>
          <p:cNvGrpSpPr/>
          <p:nvPr/>
        </p:nvGrpSpPr>
        <p:grpSpPr>
          <a:xfrm>
            <a:off x="8467" y="16626"/>
            <a:ext cx="9113989" cy="417711"/>
            <a:chOff x="-1669" y="-12697"/>
            <a:chExt cx="9124126" cy="417711"/>
          </a:xfrm>
        </p:grpSpPr>
        <p:sp>
          <p:nvSpPr>
            <p:cNvPr id="23" name="Rétthyrningur 7"/>
            <p:cNvSpPr/>
            <p:nvPr/>
          </p:nvSpPr>
          <p:spPr>
            <a:xfrm>
              <a:off x="6626096" y="-12696"/>
              <a:ext cx="2496361" cy="417710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4" name="Rétthyrningur 9"/>
            <p:cNvSpPr/>
            <p:nvPr/>
          </p:nvSpPr>
          <p:spPr>
            <a:xfrm>
              <a:off x="4752024" y="-12697"/>
              <a:ext cx="1874071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5" name="Rétthyrningur 11"/>
            <p:cNvSpPr/>
            <p:nvPr/>
          </p:nvSpPr>
          <p:spPr>
            <a:xfrm>
              <a:off x="-1669" y="-12697"/>
              <a:ext cx="1927259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26" name="Picture 8" descr="Image result for reykjavík logo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838" y="0"/>
              <a:ext cx="261047" cy="40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7" name="Rétthyrningur 10"/>
          <p:cNvSpPr/>
          <p:nvPr/>
        </p:nvSpPr>
        <p:spPr>
          <a:xfrm>
            <a:off x="1917114" y="12704"/>
            <a:ext cx="2834910" cy="417711"/>
          </a:xfrm>
          <a:prstGeom prst="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is-IS" spc="300" dirty="0" smtClean="0">
                <a:solidFill>
                  <a:schemeClr val="bg1"/>
                </a:solidFill>
              </a:rPr>
              <a:t>LEIKVELLIR  TORG   &amp; OPIN SVÆÐI</a:t>
            </a:r>
            <a:endParaRPr lang="is-IS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397409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0089432"/>
              </p:ext>
            </p:extLst>
          </p:nvPr>
        </p:nvGraphicFramePr>
        <p:xfrm>
          <a:off x="602502" y="1222789"/>
          <a:ext cx="7938996" cy="45219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22572"/>
                <a:gridCol w="2403206"/>
                <a:gridCol w="1413218"/>
              </a:tblGrid>
              <a:tr h="533969">
                <a:tc>
                  <a:txBody>
                    <a:bodyPr/>
                    <a:lstStyle/>
                    <a:p>
                      <a:r>
                        <a:rPr lang="is-IS" sz="1600" kern="1200" spc="3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Staðsetning</a:t>
                      </a:r>
                      <a:endParaRPr lang="is-IS" sz="1600" kern="1200" spc="3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600" kern="1200" spc="3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Hverfi</a:t>
                      </a:r>
                      <a:endParaRPr lang="is-IS" sz="1600" kern="1200" spc="300" dirty="0">
                        <a:solidFill>
                          <a:schemeClr val="bg1"/>
                        </a:solidFill>
                        <a:effectLst/>
                        <a:latin typeface="+mn-lt"/>
                        <a:ea typeface="Times New Roman"/>
                        <a:cs typeface="+mn-cs"/>
                      </a:endParaRP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kern="1200" spc="3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/>
                          <a:cs typeface="+mn-cs"/>
                        </a:rPr>
                        <a:t>Fjárveiting</a:t>
                      </a:r>
                    </a:p>
                  </a:txBody>
                  <a:tcPr anchor="ctr">
                    <a:solidFill>
                      <a:schemeClr val="tx1">
                        <a:lumMod val="65000"/>
                        <a:lumOff val="35000"/>
                      </a:schemeClr>
                    </a:solidFill>
                  </a:tcPr>
                </a:tc>
              </a:tr>
              <a:tr h="407680">
                <a:tc>
                  <a:txBody>
                    <a:bodyPr/>
                    <a:lstStyle/>
                    <a:p>
                      <a:r>
                        <a:rPr lang="is-IS" sz="1400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Leiksvæði: </a:t>
                      </a:r>
                      <a:r>
                        <a:rPr lang="is-IS" sz="1400" spc="3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KJALARLAND-HULDULAND</a:t>
                      </a:r>
                      <a:endParaRPr lang="is-IS" sz="140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spc="3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HÁALEITI-BÚSTAÐIR</a:t>
                      </a:r>
                      <a:endParaRPr lang="is-IS" sz="1400" spc="3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29">
                <a:tc>
                  <a:txBody>
                    <a:bodyPr/>
                    <a:lstStyle/>
                    <a:p>
                      <a:r>
                        <a:rPr lang="is-IS" sz="1400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Leiksvæði: NÆFURÁS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ÁRBÆR</a:t>
                      </a:r>
                      <a:endParaRPr lang="is-IS" sz="140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</a:t>
                      </a:r>
                      <a:endParaRPr lang="is-IS" sz="140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5996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Leiksvæði RAUÐÁS</a:t>
                      </a:r>
                      <a:endParaRPr lang="is-IS" sz="140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ÁRBÆR</a:t>
                      </a:r>
                      <a:endParaRPr lang="is-IS" sz="140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</a:t>
                      </a:r>
                      <a:endParaRPr lang="is-IS" sz="140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r>
                        <a:rPr lang="is-IS" sz="1400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Leiksvæði: REYKÁS</a:t>
                      </a:r>
                      <a:endParaRPr lang="is-IS" sz="140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ÁRBÆR</a:t>
                      </a:r>
                      <a:endParaRPr lang="is-IS" sz="140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29">
                <a:tc>
                  <a:txBody>
                    <a:bodyPr/>
                    <a:lstStyle/>
                    <a:p>
                      <a:r>
                        <a:rPr lang="is-IS" sz="1400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Leiksvæði: </a:t>
                      </a:r>
                      <a:r>
                        <a:rPr lang="is-IS" sz="1400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TRAÐARLAND</a:t>
                      </a:r>
                      <a:endParaRPr lang="is-IS" sz="140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spc="3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HÁALEITI-BÚSTÐIR</a:t>
                      </a:r>
                      <a:endParaRPr lang="is-IS" sz="140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15</a:t>
                      </a:r>
                      <a:endParaRPr lang="is-IS" sz="1400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29">
                <a:tc>
                  <a:txBody>
                    <a:bodyPr/>
                    <a:lstStyle/>
                    <a:p>
                      <a:r>
                        <a:rPr lang="is-IS" sz="1400" u="none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Borgargarður: KLAMBRATÚN</a:t>
                      </a:r>
                      <a:r>
                        <a:rPr lang="is-IS" sz="1400" u="none" spc="3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endParaRPr lang="is-IS" sz="1400" u="none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u="none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HLÍÐAR</a:t>
                      </a:r>
                      <a:endParaRPr lang="is-IS" sz="1400" u="none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s-IS" sz="1400" b="0" u="none" kern="1200" spc="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is-IS" sz="1400" b="0" u="none" kern="1200" spc="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29">
                <a:tc>
                  <a:txBody>
                    <a:bodyPr/>
                    <a:lstStyle/>
                    <a:p>
                      <a:r>
                        <a:rPr lang="is-IS" sz="1400" u="none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Torg: FREYJUTORG</a:t>
                      </a:r>
                      <a:endParaRPr lang="is-IS" sz="1400" u="none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u="none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MIÐBORG</a:t>
                      </a:r>
                      <a:endParaRPr lang="is-IS" sz="1400" u="none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s-IS" sz="1400" b="0" u="none" kern="1200" spc="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40</a:t>
                      </a:r>
                      <a:endParaRPr lang="is-IS" sz="1400" b="0" u="none" kern="1200" spc="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009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u="none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Torg: ÓÐINSTORG  hönnun</a:t>
                      </a: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u="none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MIÐBORG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s-IS" sz="1400" b="0" u="none" kern="1200" spc="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is-IS" sz="1400" b="0" u="none" kern="1200" spc="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5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u="none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Borgargarður: GRASAGARÐURINN</a:t>
                      </a:r>
                      <a:endParaRPr lang="is-IS" sz="1400" u="none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u="none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LAUGARDALUR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s-IS" sz="1400" b="0" u="none" kern="1200" spc="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is-IS" sz="1400" b="0" u="none" kern="1200" spc="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510">
                <a:tc>
                  <a:txBody>
                    <a:bodyPr/>
                    <a:lstStyle/>
                    <a:p>
                      <a:r>
                        <a:rPr lang="is-IS" sz="1400" u="none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Opið svæði: TJÖRNIN</a:t>
                      </a:r>
                      <a:r>
                        <a:rPr lang="is-IS" sz="1400" u="none" spc="3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</a:t>
                      </a:r>
                      <a:endParaRPr lang="is-IS" sz="1400" u="none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u="none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MIÐBORG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is-IS" sz="1400" b="0" u="none" kern="1200" spc="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is-IS" sz="1400" b="0" u="none" kern="1200" spc="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195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u="none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TORG</a:t>
                      </a:r>
                      <a:r>
                        <a:rPr lang="is-IS" sz="1400" u="none" spc="300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 Í BIÐSTÖÐU</a:t>
                      </a:r>
                      <a:endParaRPr lang="is-IS" sz="1400" u="none" spc="300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u="none" spc="3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</a:rPr>
                        <a:t>MIÐBORG</a:t>
                      </a:r>
                      <a:endParaRPr lang="is-IS" sz="1400" u="none" spc="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s-IS" sz="1400" b="0" u="none" kern="1200" spc="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77764">
                <a:tc>
                  <a:txBody>
                    <a:bodyPr/>
                    <a:lstStyle/>
                    <a:p>
                      <a:r>
                        <a:rPr lang="is-IS" sz="1400" b="1" kern="1200" spc="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Samtals</a:t>
                      </a: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is-IS" sz="1400" b="1" kern="1200" spc="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s-IS" sz="1400" b="1" kern="1200" spc="300" dirty="0" smtClean="0">
                          <a:solidFill>
                            <a:schemeClr val="tx1">
                              <a:lumMod val="65000"/>
                              <a:lumOff val="35000"/>
                            </a:schemeClr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165</a:t>
                      </a:r>
                      <a:endParaRPr lang="is-IS" sz="1400" b="1" kern="1200" spc="300" dirty="0">
                        <a:solidFill>
                          <a:schemeClr val="tx1">
                            <a:lumMod val="65000"/>
                            <a:lumOff val="35000"/>
                          </a:schemeClr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1">
                        <a:lumMod val="65000"/>
                        <a:lumOff val="35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grpSp>
        <p:nvGrpSpPr>
          <p:cNvPr id="9" name="Group 4"/>
          <p:cNvGrpSpPr/>
          <p:nvPr/>
        </p:nvGrpSpPr>
        <p:grpSpPr>
          <a:xfrm>
            <a:off x="8467" y="16626"/>
            <a:ext cx="9113989" cy="417711"/>
            <a:chOff x="-1669" y="-12697"/>
            <a:chExt cx="9124126" cy="417711"/>
          </a:xfrm>
        </p:grpSpPr>
        <p:sp>
          <p:nvSpPr>
            <p:cNvPr id="15" name="Rétthyrningur 7"/>
            <p:cNvSpPr/>
            <p:nvPr/>
          </p:nvSpPr>
          <p:spPr>
            <a:xfrm>
              <a:off x="6626096" y="-12696"/>
              <a:ext cx="2496361" cy="417710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6" name="Rétthyrningur 9"/>
            <p:cNvSpPr/>
            <p:nvPr/>
          </p:nvSpPr>
          <p:spPr>
            <a:xfrm>
              <a:off x="4752024" y="-12697"/>
              <a:ext cx="1874071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7" name="Rétthyrningur 11"/>
            <p:cNvSpPr/>
            <p:nvPr/>
          </p:nvSpPr>
          <p:spPr>
            <a:xfrm>
              <a:off x="-1669" y="-12697"/>
              <a:ext cx="1927259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18" name="Picture 8" descr="Image result for reykjavík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838" y="0"/>
              <a:ext cx="261047" cy="40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Rétthyrningur 10"/>
          <p:cNvSpPr/>
          <p:nvPr/>
        </p:nvSpPr>
        <p:spPr>
          <a:xfrm>
            <a:off x="1917114" y="12704"/>
            <a:ext cx="2834910" cy="417711"/>
          </a:xfrm>
          <a:prstGeom prst="rect">
            <a:avLst/>
          </a:prstGeom>
          <a:solidFill>
            <a:srgbClr val="00B0F0"/>
          </a:solidFill>
          <a:ln w="57150">
            <a:solidFill>
              <a:srgbClr val="00B0F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ts val="1900"/>
              </a:lnSpc>
            </a:pPr>
            <a:r>
              <a:rPr lang="is-IS" spc="300" dirty="0" smtClean="0">
                <a:solidFill>
                  <a:schemeClr val="bg1"/>
                </a:solidFill>
              </a:rPr>
              <a:t>LEIKVELLIR  TORG   &amp; OPIN SVÆÐI</a:t>
            </a:r>
            <a:endParaRPr lang="is-IS" spc="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57000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elinborgr4329\Desktop\krummi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78" r="23049"/>
          <a:stretch/>
        </p:blipFill>
        <p:spPr bwMode="auto">
          <a:xfrm flipH="1">
            <a:off x="-1" y="467006"/>
            <a:ext cx="3631720" cy="5976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8467" y="16626"/>
            <a:ext cx="9113989" cy="417711"/>
            <a:chOff x="-1669" y="-12697"/>
            <a:chExt cx="9124126" cy="417711"/>
          </a:xfrm>
        </p:grpSpPr>
        <p:sp>
          <p:nvSpPr>
            <p:cNvPr id="6" name="Rétthyrningur 7"/>
            <p:cNvSpPr/>
            <p:nvPr/>
          </p:nvSpPr>
          <p:spPr>
            <a:xfrm>
              <a:off x="6626096" y="-12696"/>
              <a:ext cx="2496361" cy="417710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7" name="Rétthyrningur 9"/>
            <p:cNvSpPr/>
            <p:nvPr/>
          </p:nvSpPr>
          <p:spPr>
            <a:xfrm>
              <a:off x="4752024" y="-12697"/>
              <a:ext cx="1874071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8" name="Rétthyrningur 11"/>
            <p:cNvSpPr/>
            <p:nvPr/>
          </p:nvSpPr>
          <p:spPr>
            <a:xfrm>
              <a:off x="-1669" y="-12697"/>
              <a:ext cx="1927259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9" name="Picture 8" descr="Image result for reykjavík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838" y="0"/>
              <a:ext cx="261047" cy="40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Rétthyrningur 10"/>
            <p:cNvSpPr/>
            <p:nvPr/>
          </p:nvSpPr>
          <p:spPr>
            <a:xfrm>
              <a:off x="1917114" y="-12697"/>
              <a:ext cx="2834910" cy="417711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spc="300" dirty="0" smtClean="0">
                  <a:solidFill>
                    <a:schemeClr val="bg1"/>
                  </a:solidFill>
                </a:rPr>
                <a:t>LEIKSVÆÐASTEFNA</a:t>
              </a:r>
              <a:endParaRPr lang="is-IS" spc="300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406993"/>
              </p:ext>
            </p:extLst>
          </p:nvPr>
        </p:nvGraphicFramePr>
        <p:xfrm>
          <a:off x="3502282" y="565614"/>
          <a:ext cx="5641718" cy="5797491"/>
        </p:xfrm>
        <a:graphic>
          <a:graphicData uri="http://schemas.openxmlformats.org/drawingml/2006/table">
            <a:tbl>
              <a:tblPr firstRow="1" firstCol="1" bandRow="1"/>
              <a:tblGrid>
                <a:gridCol w="133614"/>
                <a:gridCol w="5508104"/>
              </a:tblGrid>
              <a:tr h="136549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s-IS" sz="1400" dirty="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52709" marR="52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s-IS" sz="1400" b="1" spc="300" dirty="0">
                          <a:effectLst/>
                          <a:latin typeface="+mn-lt"/>
                          <a:ea typeface="Times New Roman"/>
                        </a:rPr>
                        <a:t>Hefðbundin leiksvæði</a:t>
                      </a:r>
                      <a:r>
                        <a:rPr lang="is-IS" sz="1400" spc="300" dirty="0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is-IS" sz="1400" spc="300" dirty="0" smtClean="0">
                          <a:effectLst/>
                          <a:latin typeface="+mn-lt"/>
                          <a:ea typeface="Times New Roman"/>
                        </a:rPr>
                        <a:t>Fjölbreyttur gróður </a:t>
                      </a:r>
                      <a:r>
                        <a:rPr lang="is-IS" sz="1400" spc="300" dirty="0">
                          <a:effectLst/>
                          <a:latin typeface="+mn-lt"/>
                          <a:ea typeface="Times New Roman"/>
                        </a:rPr>
                        <a:t>til skjóls- og rýmismyndunar. </a:t>
                      </a:r>
                      <a:r>
                        <a:rPr lang="is-IS" sz="1400" spc="300" dirty="0" smtClean="0">
                          <a:effectLst/>
                          <a:latin typeface="+mn-lt"/>
                          <a:ea typeface="Times New Roman"/>
                        </a:rPr>
                        <a:t>Fjölbreytt</a:t>
                      </a:r>
                      <a:r>
                        <a:rPr lang="is-IS" sz="1400" spc="300" baseline="0" dirty="0" smtClean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is-IS" sz="1400" spc="300" dirty="0" smtClean="0">
                          <a:effectLst/>
                          <a:latin typeface="+mn-lt"/>
                          <a:ea typeface="Times New Roman"/>
                        </a:rPr>
                        <a:t>aðstaða </a:t>
                      </a:r>
                      <a:r>
                        <a:rPr lang="is-IS" sz="1400" spc="300" dirty="0">
                          <a:effectLst/>
                          <a:latin typeface="+mn-lt"/>
                          <a:ea typeface="Times New Roman"/>
                        </a:rPr>
                        <a:t>til leikja. </a:t>
                      </a:r>
                      <a:r>
                        <a:rPr lang="is-IS" sz="1400" spc="300" dirty="0" smtClean="0">
                          <a:effectLst/>
                          <a:latin typeface="+mn-lt"/>
                          <a:ea typeface="Times New Roman"/>
                        </a:rPr>
                        <a:t>Aðstaða fyrir </a:t>
                      </a:r>
                      <a:r>
                        <a:rPr lang="is-IS" sz="1400" spc="300" dirty="0">
                          <a:effectLst/>
                          <a:latin typeface="+mn-lt"/>
                          <a:ea typeface="Times New Roman"/>
                        </a:rPr>
                        <a:t>alla aldurhópa með bekkjum, leiktækjum og öðrum búnaði sem hæfir mismunandi aldri og þörfum notenda. </a:t>
                      </a:r>
                      <a:r>
                        <a:rPr lang="is-IS" sz="1400" spc="300" dirty="0" smtClean="0">
                          <a:effectLst/>
                          <a:latin typeface="+mn-lt"/>
                          <a:ea typeface="Times New Roman"/>
                        </a:rPr>
                        <a:t>Örugg aðkoma</a:t>
                      </a:r>
                      <a:r>
                        <a:rPr lang="is-IS" sz="1400" spc="300" baseline="0" dirty="0" smtClean="0">
                          <a:effectLst/>
                          <a:latin typeface="+mn-lt"/>
                          <a:ea typeface="Times New Roman"/>
                        </a:rPr>
                        <a:t> og snyrtileg svæði.</a:t>
                      </a:r>
                      <a:endParaRPr lang="is-IS" sz="1400" spc="3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2709" marR="52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>
                        <a:alpha val="20000"/>
                      </a:srgbClr>
                    </a:solidFill>
                  </a:tcPr>
                </a:tc>
              </a:tr>
              <a:tr h="1121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s-IS" sz="400" dirty="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52709" marR="52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s-IS" sz="400" spc="300" dirty="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52709" marR="52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8274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s-IS" sz="140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52709" marR="52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s-IS" sz="1400" b="1" spc="300" dirty="0" err="1">
                          <a:effectLst/>
                          <a:latin typeface="+mn-lt"/>
                          <a:ea typeface="Times New Roman"/>
                        </a:rPr>
                        <a:t>Andrými</a:t>
                      </a:r>
                      <a:r>
                        <a:rPr lang="is-IS" sz="1400" b="1" spc="300" dirty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is-IS" sz="1400" spc="300" dirty="0">
                          <a:effectLst/>
                          <a:latin typeface="+mn-lt"/>
                          <a:ea typeface="Times New Roman"/>
                        </a:rPr>
                        <a:t>– </a:t>
                      </a:r>
                      <a:r>
                        <a:rPr lang="is-IS" sz="1400" spc="300" dirty="0" smtClean="0">
                          <a:effectLst/>
                          <a:latin typeface="+mn-lt"/>
                          <a:ea typeface="Times New Roman"/>
                        </a:rPr>
                        <a:t>Grænt yfirbragð og </a:t>
                      </a:r>
                      <a:r>
                        <a:rPr lang="is-IS" sz="1400" spc="300" dirty="0" err="1" smtClean="0">
                          <a:effectLst/>
                          <a:latin typeface="+mn-lt"/>
                          <a:ea typeface="Times New Roman"/>
                        </a:rPr>
                        <a:t>gróðursvæði</a:t>
                      </a:r>
                      <a:r>
                        <a:rPr lang="is-IS" sz="1400" spc="300" baseline="0" dirty="0" smtClean="0">
                          <a:effectLst/>
                          <a:latin typeface="+mn-lt"/>
                          <a:ea typeface="Times New Roman"/>
                        </a:rPr>
                        <a:t>. Athvarf til að njóta</a:t>
                      </a:r>
                      <a:r>
                        <a:rPr lang="is-IS" sz="1400" spc="300" dirty="0" smtClean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is-IS" sz="1400" spc="300" dirty="0">
                          <a:effectLst/>
                          <a:latin typeface="+mn-lt"/>
                          <a:ea typeface="Times New Roman"/>
                        </a:rPr>
                        <a:t>hvíldar, skjóls og sólar í daglegu lífi. </a:t>
                      </a:r>
                      <a:r>
                        <a:rPr lang="is-IS" sz="1400" spc="300" dirty="0" smtClean="0">
                          <a:effectLst/>
                          <a:latin typeface="+mn-lt"/>
                          <a:ea typeface="Times New Roman"/>
                        </a:rPr>
                        <a:t>Viðbót í </a:t>
                      </a:r>
                      <a:r>
                        <a:rPr lang="is-IS" sz="1400" spc="300" dirty="0">
                          <a:effectLst/>
                          <a:latin typeface="+mn-lt"/>
                          <a:ea typeface="Times New Roman"/>
                        </a:rPr>
                        <a:t>útfærslum hefðbundinna </a:t>
                      </a:r>
                      <a:r>
                        <a:rPr lang="is-IS" sz="1400" spc="300" dirty="0" smtClean="0">
                          <a:effectLst/>
                          <a:latin typeface="+mn-lt"/>
                          <a:ea typeface="Times New Roman"/>
                        </a:rPr>
                        <a:t>leiksvæða.</a:t>
                      </a:r>
                      <a:endParaRPr lang="is-IS" sz="1400" spc="3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52709" marR="52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noFill/>
                  </a:tcPr>
                </a:tc>
              </a:tr>
              <a:tr h="1121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s-IS" sz="400" dirty="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52709" marR="52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s-IS" sz="400" spc="300" dirty="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52709" marR="52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217525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s-IS" sz="140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52709" marR="52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s-IS" sz="1400" b="1" spc="300" dirty="0">
                          <a:effectLst/>
                          <a:latin typeface="+mn-lt"/>
                          <a:ea typeface="Times New Roman"/>
                        </a:rPr>
                        <a:t>Hverfisgarður</a:t>
                      </a:r>
                      <a:r>
                        <a:rPr lang="is-IS" sz="1400" spc="300" dirty="0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is-IS" sz="1400" spc="300" dirty="0" smtClean="0">
                          <a:effectLst/>
                          <a:latin typeface="+mn-lt"/>
                          <a:ea typeface="Times New Roman"/>
                        </a:rPr>
                        <a:t>Víðs </a:t>
                      </a:r>
                      <a:r>
                        <a:rPr lang="is-IS" sz="1400" spc="300" dirty="0">
                          <a:effectLst/>
                          <a:latin typeface="+mn-lt"/>
                          <a:ea typeface="Times New Roman"/>
                        </a:rPr>
                        <a:t>vegar í borginni eru stór leiksvæði, sum staðsett í skrúðgörðum þar sem gott </a:t>
                      </a:r>
                      <a:r>
                        <a:rPr lang="is-IS" sz="1400" spc="300" dirty="0" err="1">
                          <a:effectLst/>
                          <a:latin typeface="+mn-lt"/>
                          <a:ea typeface="Times New Roman"/>
                        </a:rPr>
                        <a:t>rými</a:t>
                      </a:r>
                      <a:r>
                        <a:rPr lang="is-IS" sz="1400" spc="300" dirty="0">
                          <a:effectLst/>
                          <a:latin typeface="+mn-lt"/>
                          <a:ea typeface="Times New Roman"/>
                        </a:rPr>
                        <a:t> er til ýmiss konar samveru. Lagt er til að slík svæði verði skilgreind sem hverfisgarðar þar sem félaga- og íbúasamtök og Skóla- og frístundasvið eigi sér vísan stað. Hugað verði að aðstöðu til útikennslu og ýmiss konar starfsemi sem eðlilegt er að fari fram utan dyra. Hverfisgarðar verði vel staðsettir í hverfinu og gegni lykilhlutverki sem </a:t>
                      </a:r>
                      <a:r>
                        <a:rPr lang="is-IS" sz="1400" spc="300" dirty="0" smtClean="0">
                          <a:effectLst/>
                          <a:latin typeface="+mn-lt"/>
                          <a:ea typeface="Times New Roman"/>
                        </a:rPr>
                        <a:t>samkomustaðir</a:t>
                      </a:r>
                      <a:r>
                        <a:rPr lang="is-IS" sz="1400" spc="300" dirty="0">
                          <a:effectLst/>
                          <a:latin typeface="+mn-lt"/>
                          <a:ea typeface="Times New Roman"/>
                        </a:rPr>
                        <a:t>. </a:t>
                      </a:r>
                    </a:p>
                  </a:txBody>
                  <a:tcPr marL="52709" marR="52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050">
                        <a:alpha val="20000"/>
                      </a:srgbClr>
                    </a:solidFill>
                  </a:tcPr>
                </a:tc>
              </a:tr>
              <a:tr h="1121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s-IS" sz="400" dirty="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52709" marR="52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s-IS" sz="400" spc="300" dirty="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52709" marR="52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02412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is-IS" sz="1400" dirty="0">
                          <a:effectLst/>
                          <a:latin typeface="+mn-lt"/>
                          <a:ea typeface="Times New Roman"/>
                        </a:rPr>
                        <a:t> </a:t>
                      </a:r>
                    </a:p>
                  </a:txBody>
                  <a:tcPr marL="52709" marR="52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is-IS" sz="1400" b="1" spc="300" dirty="0">
                          <a:effectLst/>
                          <a:latin typeface="+mn-lt"/>
                          <a:ea typeface="Times New Roman"/>
                        </a:rPr>
                        <a:t>Þemavöllur</a:t>
                      </a:r>
                      <a:r>
                        <a:rPr lang="is-IS" sz="1400" spc="300" dirty="0">
                          <a:effectLst/>
                          <a:latin typeface="+mn-lt"/>
                          <a:ea typeface="Times New Roman"/>
                        </a:rPr>
                        <a:t> – </a:t>
                      </a:r>
                      <a:r>
                        <a:rPr lang="is-IS" sz="1400" spc="300" dirty="0" smtClean="0">
                          <a:effectLst/>
                          <a:latin typeface="+mn-lt"/>
                          <a:ea typeface="Times New Roman"/>
                        </a:rPr>
                        <a:t>Fersk hugsun </a:t>
                      </a:r>
                      <a:r>
                        <a:rPr lang="is-IS" sz="1400" spc="300" dirty="0">
                          <a:effectLst/>
                          <a:latin typeface="+mn-lt"/>
                          <a:ea typeface="Times New Roman"/>
                        </a:rPr>
                        <a:t>og </a:t>
                      </a:r>
                      <a:r>
                        <a:rPr lang="is-IS" sz="1400" spc="300" dirty="0" smtClean="0">
                          <a:effectLst/>
                          <a:latin typeface="+mn-lt"/>
                          <a:ea typeface="Times New Roman"/>
                        </a:rPr>
                        <a:t>frjó </a:t>
                      </a:r>
                      <a:r>
                        <a:rPr lang="is-IS" sz="1400" spc="300" dirty="0">
                          <a:effectLst/>
                          <a:latin typeface="+mn-lt"/>
                          <a:ea typeface="Times New Roman"/>
                        </a:rPr>
                        <a:t>nálgun við útfærslur sem gleðja alla aldurshópa. Þemavöllum er ætlað að hafa aðdráttarafl sem áfangastaður fyrir </a:t>
                      </a:r>
                      <a:r>
                        <a:rPr lang="is-IS" sz="1400" spc="300" dirty="0" smtClean="0">
                          <a:effectLst/>
                          <a:latin typeface="+mn-lt"/>
                          <a:ea typeface="Times New Roman"/>
                        </a:rPr>
                        <a:t>markhópa</a:t>
                      </a:r>
                      <a:r>
                        <a:rPr lang="is-IS" sz="1400" spc="300" baseline="0" dirty="0" smtClean="0">
                          <a:effectLst/>
                          <a:latin typeface="+mn-lt"/>
                          <a:ea typeface="Times New Roman"/>
                        </a:rPr>
                        <a:t> bæði innan og</a:t>
                      </a:r>
                      <a:r>
                        <a:rPr lang="is-IS" sz="1400" spc="300" dirty="0" smtClean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is-IS" sz="1400" spc="300" dirty="0">
                          <a:effectLst/>
                          <a:latin typeface="+mn-lt"/>
                          <a:ea typeface="Times New Roman"/>
                        </a:rPr>
                        <a:t>utan hverfisins.</a:t>
                      </a:r>
                    </a:p>
                  </a:txBody>
                  <a:tcPr marL="52709" marR="52709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0070C0">
                        <a:alpha val="2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152773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ynd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6" t="7841" r="19766" b="22647"/>
          <a:stretch/>
        </p:blipFill>
        <p:spPr bwMode="auto">
          <a:xfrm>
            <a:off x="463382" y="709503"/>
            <a:ext cx="8243917" cy="52397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359532" y="5232855"/>
            <a:ext cx="8424936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is-IS" altLang="is-IS" b="1" i="0" u="none" strike="noStrike" cap="none" spc="30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s-IS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FORSÖGN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s-IS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Bæta</a:t>
            </a: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is-IS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rýmismyndun með gróðri og mögulega </a:t>
            </a: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annarri </a:t>
            </a:r>
            <a:r>
              <a:rPr lang="is-IS" spc="3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mótun. Koma fyrir dvalarsvæði með </a:t>
            </a: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bekkjum</a:t>
            </a:r>
            <a:r>
              <a:rPr lang="is-IS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endParaRPr lang="is-IS" altLang="is-IS" b="1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5155988" y="509448"/>
            <a:ext cx="381206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is-IS" altLang="is-IS" sz="2000" b="1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KJALARLAND-HULDULAND</a:t>
            </a:r>
            <a:endParaRPr lang="is-IS" altLang="is-IS" b="1" spc="300" dirty="0">
              <a:solidFill>
                <a:schemeClr val="tx1">
                  <a:lumMod val="75000"/>
                  <a:lumOff val="25000"/>
                </a:schemeClr>
              </a:solidFill>
              <a:ea typeface="Times New Roman" pitchFamily="18" charset="0"/>
              <a:cs typeface="Arial" pitchFamily="34" charset="0"/>
            </a:endParaRPr>
          </a:p>
        </p:txBody>
      </p:sp>
      <p:grpSp>
        <p:nvGrpSpPr>
          <p:cNvPr id="19" name="Group 4"/>
          <p:cNvGrpSpPr/>
          <p:nvPr/>
        </p:nvGrpSpPr>
        <p:grpSpPr>
          <a:xfrm>
            <a:off x="8467" y="16626"/>
            <a:ext cx="9113989" cy="417711"/>
            <a:chOff x="-1669" y="-12697"/>
            <a:chExt cx="9124126" cy="417711"/>
          </a:xfrm>
        </p:grpSpPr>
        <p:sp>
          <p:nvSpPr>
            <p:cNvPr id="20" name="Rétthyrningur 7"/>
            <p:cNvSpPr/>
            <p:nvPr/>
          </p:nvSpPr>
          <p:spPr>
            <a:xfrm>
              <a:off x="6626096" y="-12696"/>
              <a:ext cx="2496361" cy="417710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1" name="Rétthyrningur 9"/>
            <p:cNvSpPr/>
            <p:nvPr/>
          </p:nvSpPr>
          <p:spPr>
            <a:xfrm>
              <a:off x="4752024" y="-12697"/>
              <a:ext cx="1874071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2" name="Rétthyrningur 11"/>
            <p:cNvSpPr/>
            <p:nvPr/>
          </p:nvSpPr>
          <p:spPr>
            <a:xfrm>
              <a:off x="-1669" y="-12697"/>
              <a:ext cx="1927259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23" name="Picture 8" descr="Image result for reykjavík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838" y="0"/>
              <a:ext cx="261047" cy="40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4" name="Rétthyrningur 10"/>
            <p:cNvSpPr/>
            <p:nvPr/>
          </p:nvSpPr>
          <p:spPr>
            <a:xfrm>
              <a:off x="1917114" y="-12697"/>
              <a:ext cx="2834910" cy="417711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spc="300" dirty="0" smtClean="0">
                  <a:solidFill>
                    <a:schemeClr val="bg1"/>
                  </a:solidFill>
                </a:rPr>
                <a:t>OPIÐ LEIKSVÆÐI</a:t>
              </a:r>
              <a:endParaRPr lang="is-IS" spc="300" dirty="0">
                <a:solidFill>
                  <a:schemeClr val="bg1"/>
                </a:solidFill>
              </a:endParaRPr>
            </a:p>
          </p:txBody>
        </p:sp>
      </p:grpSp>
      <p:sp>
        <p:nvSpPr>
          <p:cNvPr id="2" name="Rétthyrningur 1"/>
          <p:cNvSpPr/>
          <p:nvPr/>
        </p:nvSpPr>
        <p:spPr>
          <a:xfrm>
            <a:off x="359532" y="4789732"/>
            <a:ext cx="232768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s-IS" altLang="is-IS" spc="3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Flokkun svæðis: </a:t>
            </a:r>
            <a:endParaRPr lang="is-IS" altLang="is-IS" spc="300" dirty="0" smtClean="0">
              <a:solidFill>
                <a:schemeClr val="tx1">
                  <a:lumMod val="75000"/>
                  <a:lumOff val="2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r>
              <a:rPr lang="is-IS" altLang="is-IS" b="1" spc="3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ANDRÝMI</a:t>
            </a:r>
            <a:r>
              <a:rPr lang="is-IS" altLang="is-IS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</a:t>
            </a:r>
            <a:endParaRPr lang="is-IS" dirty="0"/>
          </a:p>
        </p:txBody>
      </p:sp>
    </p:spTree>
    <p:extLst>
      <p:ext uri="{BB962C8B-B14F-4D97-AF65-F5344CB8AC3E}">
        <p14:creationId xmlns:p14="http://schemas.microsoft.com/office/powerpoint/2010/main" val="35991405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3828" y="912197"/>
            <a:ext cx="2838694" cy="51090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s-IS" sz="2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NÆFURÁS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is-IS" b="1" spc="300" dirty="0" smtClean="0">
              <a:solidFill>
                <a:schemeClr val="tx1">
                  <a:lumMod val="75000"/>
                  <a:lumOff val="2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Flokkun svæðis: </a:t>
            </a:r>
            <a:r>
              <a:rPr lang="is-IS" altLang="is-IS" b="1" spc="300" dirty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HEFÐBUNDIÐ LEIKSVÆÐI </a:t>
            </a:r>
            <a:r>
              <a:rPr 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spc="300" dirty="0">
              <a:solidFill>
                <a:schemeClr val="tx1">
                  <a:lumMod val="75000"/>
                  <a:lumOff val="2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s-IS" spc="300" dirty="0" smtClean="0">
              <a:solidFill>
                <a:schemeClr val="tx1">
                  <a:lumMod val="75000"/>
                  <a:lumOff val="2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r>
              <a:rPr lang="is-IS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FORSÖGN</a:t>
            </a:r>
          </a:p>
          <a:p>
            <a:r>
              <a:rPr lang="is-IS" spc="300" dirty="0" smtClean="0"/>
              <a:t>Halda </a:t>
            </a:r>
            <a:r>
              <a:rPr lang="is-IS" spc="300" dirty="0"/>
              <a:t>allri umgjörð með grasbrekkum. Yfirfara en nýta núverandi gróður eftir því sem kostur er. Koma fyrir dvalarsvæði með bekkjum </a:t>
            </a:r>
            <a:r>
              <a:rPr lang="is-IS" spc="300" dirty="0" smtClean="0"/>
              <a:t>og </a:t>
            </a:r>
            <a:r>
              <a:rPr lang="is-IS" spc="300" dirty="0"/>
              <a:t>miða tillögu við yngri börn.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981" t="38365" r="41375" b="9214"/>
          <a:stretch/>
        </p:blipFill>
        <p:spPr bwMode="auto">
          <a:xfrm>
            <a:off x="87844" y="746740"/>
            <a:ext cx="6033594" cy="53645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4"/>
          <p:cNvGrpSpPr/>
          <p:nvPr/>
        </p:nvGrpSpPr>
        <p:grpSpPr>
          <a:xfrm>
            <a:off x="8467" y="16626"/>
            <a:ext cx="9113989" cy="417711"/>
            <a:chOff x="-1669" y="-12697"/>
            <a:chExt cx="9124126" cy="417711"/>
          </a:xfrm>
        </p:grpSpPr>
        <p:sp>
          <p:nvSpPr>
            <p:cNvPr id="15" name="Rétthyrningur 7"/>
            <p:cNvSpPr/>
            <p:nvPr/>
          </p:nvSpPr>
          <p:spPr>
            <a:xfrm>
              <a:off x="6626096" y="-12696"/>
              <a:ext cx="2496361" cy="417710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6" name="Rétthyrningur 9"/>
            <p:cNvSpPr/>
            <p:nvPr/>
          </p:nvSpPr>
          <p:spPr>
            <a:xfrm>
              <a:off x="4752024" y="-12697"/>
              <a:ext cx="1874071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7" name="Rétthyrningur 11"/>
            <p:cNvSpPr/>
            <p:nvPr/>
          </p:nvSpPr>
          <p:spPr>
            <a:xfrm>
              <a:off x="-1669" y="-12697"/>
              <a:ext cx="1927259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18" name="Picture 8" descr="Image result for reykjavík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838" y="0"/>
              <a:ext cx="261047" cy="40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Rétthyrningur 10"/>
            <p:cNvSpPr/>
            <p:nvPr/>
          </p:nvSpPr>
          <p:spPr>
            <a:xfrm>
              <a:off x="1917114" y="-12697"/>
              <a:ext cx="2834910" cy="417711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spc="300" dirty="0" smtClean="0">
                  <a:solidFill>
                    <a:schemeClr val="bg1"/>
                  </a:solidFill>
                </a:rPr>
                <a:t>OPIÐ LEIKSVÆÐI</a:t>
              </a:r>
              <a:endParaRPr lang="is-IS" spc="3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976529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ynd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9" t="41559" r="38968" b="19043"/>
          <a:stretch/>
        </p:blipFill>
        <p:spPr bwMode="auto">
          <a:xfrm>
            <a:off x="8467" y="1290487"/>
            <a:ext cx="6796856" cy="4277025"/>
          </a:xfrm>
          <a:prstGeom prst="rect">
            <a:avLst/>
          </a:prstGeom>
          <a:ln>
            <a:noFill/>
          </a:ln>
          <a:effectLst/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6804248" y="1272823"/>
            <a:ext cx="2318208" cy="15081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is-IS" altLang="is-IS" sz="2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RAUÐÁS</a:t>
            </a:r>
            <a:r>
              <a:rPr lang="is-IS" altLang="is-IS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lang="is-IS" altLang="is-IS" b="1" spc="300" dirty="0">
              <a:solidFill>
                <a:schemeClr val="tx1">
                  <a:lumMod val="75000"/>
                  <a:lumOff val="2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s-IS" altLang="is-IS" i="0" u="none" strike="noStrike" cap="none" spc="30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Flokkun</a:t>
            </a:r>
            <a:r>
              <a:rPr kumimoji="0" lang="is-IS" altLang="is-IS" b="0" i="0" u="none" strike="noStrike" cap="none" spc="30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svæðis:</a:t>
            </a:r>
            <a:r>
              <a:rPr lang="is-IS" alt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is-IS" altLang="is-IS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HEFÐBUNDIÐ LEIKSVÆÐI</a:t>
            </a:r>
            <a:r>
              <a:rPr kumimoji="0" lang="is-IS" altLang="is-IS" b="1" i="0" u="none" strike="noStrike" cap="none" spc="30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6805323" y="3003917"/>
            <a:ext cx="2554702" cy="2585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is-IS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FORSÖGN</a:t>
            </a:r>
          </a:p>
          <a:p>
            <a:r>
              <a:rPr lang="is-IS" spc="300" dirty="0" smtClean="0"/>
              <a:t>Nýta </a:t>
            </a:r>
            <a:r>
              <a:rPr lang="is-IS" spc="300" dirty="0"/>
              <a:t>núverandi gróður eftir því sem kostur er. Koma </a:t>
            </a:r>
            <a:r>
              <a:rPr lang="is-IS" spc="300" dirty="0" smtClean="0"/>
              <a:t>fyrir dvalarsvæði </a:t>
            </a:r>
            <a:r>
              <a:rPr lang="is-IS" spc="300" dirty="0"/>
              <a:t>með </a:t>
            </a:r>
            <a:r>
              <a:rPr lang="is-IS" spc="300" dirty="0" smtClean="0"/>
              <a:t>bekkjum. </a:t>
            </a:r>
          </a:p>
          <a:p>
            <a:r>
              <a:rPr lang="is-IS" spc="300" dirty="0" smtClean="0"/>
              <a:t>Tillaga miðar </a:t>
            </a:r>
            <a:r>
              <a:rPr lang="is-IS" spc="300" dirty="0"/>
              <a:t>við </a:t>
            </a:r>
            <a:endParaRPr lang="is-IS" spc="300" dirty="0" smtClean="0"/>
          </a:p>
          <a:p>
            <a:r>
              <a:rPr lang="is-IS" spc="300" smtClean="0"/>
              <a:t>ca 5-12 </a:t>
            </a:r>
            <a:r>
              <a:rPr lang="is-IS" spc="300" dirty="0"/>
              <a:t>ára </a:t>
            </a:r>
            <a:r>
              <a:rPr lang="is-IS" spc="300" dirty="0" smtClean="0"/>
              <a:t>börn. </a:t>
            </a:r>
            <a:endParaRPr lang="is-IS" altLang="is-IS" dirty="0"/>
          </a:p>
        </p:txBody>
      </p:sp>
      <p:grpSp>
        <p:nvGrpSpPr>
          <p:cNvPr id="18" name="Group 4"/>
          <p:cNvGrpSpPr/>
          <p:nvPr/>
        </p:nvGrpSpPr>
        <p:grpSpPr>
          <a:xfrm>
            <a:off x="8467" y="16626"/>
            <a:ext cx="9113989" cy="417711"/>
            <a:chOff x="-1669" y="-12697"/>
            <a:chExt cx="9124126" cy="417711"/>
          </a:xfrm>
        </p:grpSpPr>
        <p:sp>
          <p:nvSpPr>
            <p:cNvPr id="19" name="Rétthyrningur 7"/>
            <p:cNvSpPr/>
            <p:nvPr/>
          </p:nvSpPr>
          <p:spPr>
            <a:xfrm>
              <a:off x="6626096" y="-12696"/>
              <a:ext cx="2496361" cy="417710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0" name="Rétthyrningur 9"/>
            <p:cNvSpPr/>
            <p:nvPr/>
          </p:nvSpPr>
          <p:spPr>
            <a:xfrm>
              <a:off x="4752024" y="-12697"/>
              <a:ext cx="1874071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21" name="Rétthyrningur 11"/>
            <p:cNvSpPr/>
            <p:nvPr/>
          </p:nvSpPr>
          <p:spPr>
            <a:xfrm>
              <a:off x="-1669" y="-12697"/>
              <a:ext cx="1927259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22" name="Picture 8" descr="Image result for reykjavík logo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838" y="0"/>
              <a:ext cx="261047" cy="40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Rétthyrningur 10"/>
            <p:cNvSpPr/>
            <p:nvPr/>
          </p:nvSpPr>
          <p:spPr>
            <a:xfrm>
              <a:off x="1917114" y="-12697"/>
              <a:ext cx="2834910" cy="417711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spc="300" dirty="0" smtClean="0">
                  <a:solidFill>
                    <a:schemeClr val="bg1"/>
                  </a:solidFill>
                </a:rPr>
                <a:t>LEIKSVÆÐASTEFNA</a:t>
              </a:r>
              <a:endParaRPr lang="is-IS" spc="3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414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-10145" y="-12697"/>
            <a:ext cx="9132602" cy="417711"/>
            <a:chOff x="-10145" y="-12697"/>
            <a:chExt cx="9132602" cy="417711"/>
          </a:xfrm>
        </p:grpSpPr>
        <p:sp>
          <p:nvSpPr>
            <p:cNvPr id="10" name="Rétthyrningur 7"/>
            <p:cNvSpPr/>
            <p:nvPr/>
          </p:nvSpPr>
          <p:spPr>
            <a:xfrm>
              <a:off x="6626096" y="-12696"/>
              <a:ext cx="2496361" cy="417710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1" name="Rétthyrningur 9"/>
            <p:cNvSpPr/>
            <p:nvPr/>
          </p:nvSpPr>
          <p:spPr>
            <a:xfrm>
              <a:off x="4752024" y="-12697"/>
              <a:ext cx="1907322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2" name="Rétthyrningur 11"/>
            <p:cNvSpPr/>
            <p:nvPr/>
          </p:nvSpPr>
          <p:spPr>
            <a:xfrm>
              <a:off x="-10145" y="-12697"/>
              <a:ext cx="1927259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14" name="Picture 13" descr="Image result for reykjavík logo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838" y="0"/>
              <a:ext cx="261047" cy="40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étthyrningur 10"/>
            <p:cNvSpPr/>
            <p:nvPr/>
          </p:nvSpPr>
          <p:spPr>
            <a:xfrm>
              <a:off x="1917114" y="-12697"/>
              <a:ext cx="2834910" cy="417711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spc="300" dirty="0" smtClean="0">
                  <a:solidFill>
                    <a:schemeClr val="bg1"/>
                  </a:solidFill>
                </a:rPr>
                <a:t>OPIN LEIKSVÆÐI</a:t>
              </a:r>
              <a:endParaRPr lang="is-IS" spc="3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6" name="Mynd 14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294" t="27264" r="37115" b="17856"/>
          <a:stretch/>
        </p:blipFill>
        <p:spPr bwMode="auto">
          <a:xfrm>
            <a:off x="-10145" y="836712"/>
            <a:ext cx="6070426" cy="5276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6156176" y="811311"/>
            <a:ext cx="3024336" cy="5355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is-IS" altLang="is-IS" sz="2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REYKÁS</a:t>
            </a: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is-IS" altLang="is-IS" i="0" u="none" strike="noStrike" cap="none" spc="30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is-IS" altLang="is-IS" i="0" u="none" strike="noStrike" cap="none" spc="30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Flokkun</a:t>
            </a:r>
            <a:r>
              <a:rPr kumimoji="0" lang="is-IS" altLang="is-IS" b="0" i="0" u="none" strike="noStrike" cap="none" spc="30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svæðis:</a:t>
            </a:r>
            <a:r>
              <a:rPr lang="is-IS" alt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</a:t>
            </a:r>
            <a:r>
              <a:rPr lang="is-IS" altLang="is-IS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ANDRÝMI</a:t>
            </a:r>
            <a:r>
              <a:rPr kumimoji="0" lang="is-IS" altLang="is-IS" b="1" i="0" u="none" strike="noStrike" cap="none" spc="30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is-IS" altLang="is-IS" b="1" i="0" u="none" strike="noStrike" cap="none" spc="30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endParaRPr kumimoji="0" lang="is-IS" altLang="is-IS" b="1" i="0" u="none" strike="noStrike" cap="none" spc="30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  <a:p>
            <a:r>
              <a:rPr lang="is-IS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FORSÖGN</a:t>
            </a:r>
          </a:p>
          <a:p>
            <a:r>
              <a:rPr lang="is-IS" spc="300" dirty="0" smtClean="0"/>
              <a:t>Afmarka </a:t>
            </a:r>
            <a:r>
              <a:rPr lang="is-IS" spc="300" dirty="0"/>
              <a:t>svæðið frá bílastæðum með gróðri. Halda núverandi gróðri en skoða að koma fyrir undirgróðri eða gróðri við </a:t>
            </a:r>
            <a:r>
              <a:rPr lang="is-IS" spc="300" dirty="0" smtClean="0"/>
              <a:t>trjástofna og auka fjölbreytileikan. </a:t>
            </a:r>
            <a:r>
              <a:rPr lang="is-IS" spc="300" dirty="0"/>
              <a:t>K</a:t>
            </a:r>
            <a:r>
              <a:rPr lang="is-IS" spc="300" dirty="0" smtClean="0"/>
              <a:t>oma </a:t>
            </a:r>
            <a:r>
              <a:rPr lang="is-IS" spc="300" dirty="0"/>
              <a:t>fyrir dvalarsvæði með </a:t>
            </a:r>
            <a:r>
              <a:rPr lang="is-IS" spc="300" dirty="0" smtClean="0"/>
              <a:t>bekkjum. </a:t>
            </a:r>
            <a:endParaRPr lang="is-IS" altLang="is-IS" b="1" spc="3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414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ynd 14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97" t="10683" r="14745" b="23714"/>
          <a:stretch/>
        </p:blipFill>
        <p:spPr bwMode="auto">
          <a:xfrm>
            <a:off x="306594" y="450217"/>
            <a:ext cx="8540990" cy="47307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9" name="Group 8"/>
          <p:cNvGrpSpPr/>
          <p:nvPr/>
        </p:nvGrpSpPr>
        <p:grpSpPr>
          <a:xfrm>
            <a:off x="-10145" y="-12697"/>
            <a:ext cx="9132602" cy="417711"/>
            <a:chOff x="-10145" y="-12697"/>
            <a:chExt cx="9132602" cy="417711"/>
          </a:xfrm>
        </p:grpSpPr>
        <p:sp>
          <p:nvSpPr>
            <p:cNvPr id="10" name="Rétthyrningur 7"/>
            <p:cNvSpPr/>
            <p:nvPr/>
          </p:nvSpPr>
          <p:spPr>
            <a:xfrm>
              <a:off x="6626096" y="-12696"/>
              <a:ext cx="2496361" cy="417710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1" name="Rétthyrningur 9"/>
            <p:cNvSpPr/>
            <p:nvPr/>
          </p:nvSpPr>
          <p:spPr>
            <a:xfrm>
              <a:off x="4752024" y="-12697"/>
              <a:ext cx="1907322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sp>
          <p:nvSpPr>
            <p:cNvPr id="12" name="Rétthyrningur 11"/>
            <p:cNvSpPr/>
            <p:nvPr/>
          </p:nvSpPr>
          <p:spPr>
            <a:xfrm>
              <a:off x="-10145" y="-12697"/>
              <a:ext cx="1927259" cy="417711"/>
            </a:xfrm>
            <a:prstGeom prst="rect">
              <a:avLst/>
            </a:prstGeom>
            <a:solidFill>
              <a:schemeClr val="bg1">
                <a:lumMod val="75000"/>
                <a:alpha val="80000"/>
              </a:schemeClr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s-IS"/>
            </a:p>
          </p:txBody>
        </p:sp>
        <p:pic>
          <p:nvPicPr>
            <p:cNvPr id="14" name="Picture 13" descr="Image result for reykjavík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706838" y="0"/>
              <a:ext cx="261047" cy="4050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Rétthyrningur 10"/>
            <p:cNvSpPr/>
            <p:nvPr/>
          </p:nvSpPr>
          <p:spPr>
            <a:xfrm>
              <a:off x="1259632" y="-12697"/>
              <a:ext cx="3492392" cy="417711"/>
            </a:xfrm>
            <a:prstGeom prst="rect">
              <a:avLst/>
            </a:prstGeom>
            <a:solidFill>
              <a:srgbClr val="00B0F0"/>
            </a:solidFill>
            <a:ln w="57150">
              <a:solidFill>
                <a:srgbClr val="00B0F0"/>
              </a:solidFill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s-IS" spc="300" dirty="0" smtClean="0">
                  <a:solidFill>
                    <a:schemeClr val="bg1"/>
                  </a:solidFill>
                </a:rPr>
                <a:t>OPIÐ LEIKSVÆÐI</a:t>
              </a:r>
              <a:endParaRPr lang="is-IS" spc="300" dirty="0">
                <a:solidFill>
                  <a:schemeClr val="bg1"/>
                </a:solidFill>
              </a:endParaRPr>
            </a:p>
          </p:txBody>
        </p:sp>
      </p:grp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251520" y="5180999"/>
            <a:ext cx="90010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r>
              <a:rPr lang="is-IS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FORSÖGN</a:t>
            </a:r>
          </a:p>
          <a:p>
            <a:r>
              <a:rPr lang="is-IS" spc="300" dirty="0" err="1" smtClean="0"/>
              <a:t>Bæta</a:t>
            </a:r>
            <a:r>
              <a:rPr lang="is-IS" spc="300" dirty="0" smtClean="0"/>
              <a:t> </a:t>
            </a:r>
            <a:r>
              <a:rPr lang="is-IS" spc="300" dirty="0"/>
              <a:t>rýmismyndun með gróðri og mögulega annarri mótun. Koma fyrir dvalarsvæði með </a:t>
            </a:r>
            <a:r>
              <a:rPr lang="is-IS" spc="300" dirty="0" smtClean="0"/>
              <a:t>bekkjum. </a:t>
            </a:r>
            <a:r>
              <a:rPr lang="is-IS" spc="300" dirty="0"/>
              <a:t>Endurskoða malbikaða svæðið og/eða finna því hlutverk. </a:t>
            </a:r>
            <a:r>
              <a:rPr lang="is-IS" spc="300" dirty="0" smtClean="0"/>
              <a:t>Gera </a:t>
            </a:r>
            <a:r>
              <a:rPr lang="is-IS" spc="300" dirty="0"/>
              <a:t>tillögu að nýjum leiktækjum.</a:t>
            </a:r>
          </a:p>
        </p:txBody>
      </p:sp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255792" y="3789040"/>
            <a:ext cx="7128792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s-IS" altLang="is-IS" sz="2000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TRAÐARLAND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s-IS" altLang="is-IS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kumimoji="0" lang="is-IS" altLang="is-IS" i="0" u="none" strike="noStrike" cap="none" spc="30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Flokkun</a:t>
            </a:r>
            <a:r>
              <a:rPr kumimoji="0" lang="is-IS" altLang="is-IS" b="0" i="0" u="none" strike="noStrike" cap="none" spc="300" normalizeH="0" baseline="0" dirty="0" smtClean="0">
                <a:ln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ea typeface="Times New Roman" pitchFamily="18" charset="0"/>
                <a:cs typeface="Arial" pitchFamily="34" charset="0"/>
              </a:rPr>
              <a:t> svæðis:</a:t>
            </a:r>
            <a:r>
              <a:rPr lang="is-IS" altLang="is-IS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s-IS" altLang="is-IS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HEFÐBUNDIÐ LEIKSVÆÐI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is-IS" altLang="is-IS" b="1" spc="300" dirty="0" smtClean="0">
              <a:solidFill>
                <a:schemeClr val="tx1">
                  <a:lumMod val="75000"/>
                  <a:lumOff val="25000"/>
                </a:schemeClr>
              </a:solidFill>
              <a:ea typeface="Times New Roman" pitchFamily="18" charset="0"/>
              <a:cs typeface="Arial" pitchFamily="34" charset="0"/>
            </a:endParaRP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is-IS" altLang="is-IS" b="1" spc="300" dirty="0" smtClean="0">
                <a:solidFill>
                  <a:schemeClr val="tx1">
                    <a:lumMod val="75000"/>
                    <a:lumOff val="25000"/>
                  </a:schemeClr>
                </a:solidFill>
                <a:ea typeface="Times New Roman" pitchFamily="18" charset="0"/>
                <a:cs typeface="Arial" pitchFamily="34" charset="0"/>
              </a:rPr>
              <a:t> </a:t>
            </a:r>
            <a:endParaRPr kumimoji="0" lang="is-IS" altLang="is-IS" b="1" i="0" u="none" strike="noStrike" cap="none" spc="300" normalizeH="0" baseline="0" dirty="0" smtClean="0">
              <a:ln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ea typeface="Times New Roman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741471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723</Words>
  <Application>Microsoft Office PowerPoint</Application>
  <PresentationFormat>Sýnt á skjá (4:3)</PresentationFormat>
  <Paragraphs>148</Paragraphs>
  <Slides>17</Slides>
  <Notes>4</Notes>
  <HiddenSlides>0</HiddenSlides>
  <MMClips>0</MMClips>
  <ScaleCrop>false</ScaleCrop>
  <HeadingPairs>
    <vt:vector size="4" baseType="variant">
      <vt:variant>
        <vt:lpstr>Þema</vt:lpstr>
      </vt:variant>
      <vt:variant>
        <vt:i4>2</vt:i4>
      </vt:variant>
      <vt:variant>
        <vt:lpstr>Skyggnutitlar</vt:lpstr>
      </vt:variant>
      <vt:variant>
        <vt:i4>17</vt:i4>
      </vt:variant>
    </vt:vector>
  </HeadingPairs>
  <TitlesOfParts>
    <vt:vector size="19" baseType="lpstr">
      <vt:lpstr>Office Theme</vt:lpstr>
      <vt:lpstr>2_Office Theme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  <vt:lpstr>PowerPoint-kynning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2015-02-24T13:49:24Z</dcterms:created>
  <dcterms:modified xsi:type="dcterms:W3CDTF">2017-01-30T09:36:03Z</dcterms:modified>
</cp:coreProperties>
</file>