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2"/>
  </p:notesMasterIdLst>
  <p:sldIdLst>
    <p:sldId id="287" r:id="rId3"/>
    <p:sldId id="263" r:id="rId4"/>
    <p:sldId id="286" r:id="rId5"/>
    <p:sldId id="274" r:id="rId6"/>
    <p:sldId id="273" r:id="rId7"/>
    <p:sldId id="276" r:id="rId8"/>
    <p:sldId id="271" r:id="rId9"/>
    <p:sldId id="288" r:id="rId10"/>
    <p:sldId id="267" r:id="rId11"/>
    <p:sldId id="275" r:id="rId12"/>
    <p:sldId id="268" r:id="rId13"/>
    <p:sldId id="269" r:id="rId14"/>
    <p:sldId id="270" r:id="rId15"/>
    <p:sldId id="282" r:id="rId16"/>
    <p:sldId id="280" r:id="rId17"/>
    <p:sldId id="278" r:id="rId18"/>
    <p:sldId id="277" r:id="rId19"/>
    <p:sldId id="279" r:id="rId20"/>
    <p:sldId id="281" r:id="rId21"/>
  </p:sldIdLst>
  <p:sldSz cx="9144000" cy="6858000" type="screen4x3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60"/>
  </p:normalViewPr>
  <p:slideViewPr>
    <p:cSldViewPr>
      <p:cViewPr varScale="1">
        <p:scale>
          <a:sx n="39" d="100"/>
          <a:sy n="39" d="100"/>
        </p:scale>
        <p:origin x="-136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AA366-4546-4E2C-9F25-BE49666C9170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19E143-F813-40BA-A639-2CFB56334FF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051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10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6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8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9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46698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0769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490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64230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 rot="5400000">
            <a:off x="6652381" y="4493982"/>
            <a:ext cx="631958" cy="4176464"/>
          </a:xfrm>
          <a:prstGeom prst="rect">
            <a:avLst/>
          </a:prstGeom>
          <a:noFill/>
        </p:spPr>
        <p:txBody>
          <a:bodyPr vert="vert270" wrap="square" rtlCol="0" anchor="b" anchorCtr="0">
            <a:noAutofit/>
          </a:bodyPr>
          <a:lstStyle/>
          <a:p>
            <a:pPr algn="r"/>
            <a:r>
              <a:rPr lang="is-IS" sz="1600" b="0" i="1" dirty="0" smtClean="0">
                <a:solidFill>
                  <a:srgbClr val="565656"/>
                </a:solidFill>
              </a:rPr>
              <a:t>UMHVERFIS- OG SKIPULAGSSVIÐ</a:t>
            </a:r>
          </a:p>
          <a:p>
            <a:pPr algn="r"/>
            <a:r>
              <a:rPr lang="is-IS" sz="1600" b="1" i="1" dirty="0" smtClean="0">
                <a:solidFill>
                  <a:srgbClr val="565656"/>
                </a:solidFill>
              </a:rPr>
              <a:t>SKRIFSTOFA  FRAMKVÆMDA OG VIÐHALDS </a:t>
            </a:r>
            <a:endParaRPr lang="is-IS" sz="1600" b="1" i="1" dirty="0">
              <a:solidFill>
                <a:srgbClr val="56565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23" y="6323781"/>
            <a:ext cx="352863" cy="50969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" y="6266233"/>
            <a:ext cx="9143999" cy="0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38000">
                  <a:schemeClr val="bg1">
                    <a:lumMod val="65000"/>
                  </a:schemeClr>
                </a:gs>
                <a:gs pos="100000">
                  <a:srgbClr val="565656"/>
                </a:gs>
              </a:gsLst>
              <a:lin ang="16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 rot="5400000">
            <a:off x="6652381" y="4493982"/>
            <a:ext cx="631958" cy="4176464"/>
          </a:xfrm>
          <a:prstGeom prst="rect">
            <a:avLst/>
          </a:prstGeom>
          <a:noFill/>
        </p:spPr>
        <p:txBody>
          <a:bodyPr vert="vert270" wrap="square" rtlCol="0" anchor="b" anchorCtr="0">
            <a:noAutofit/>
          </a:bodyPr>
          <a:lstStyle/>
          <a:p>
            <a:pPr algn="r"/>
            <a:r>
              <a:rPr lang="is-IS" sz="1600" b="0" i="1" dirty="0" smtClean="0">
                <a:solidFill>
                  <a:srgbClr val="565656"/>
                </a:solidFill>
              </a:rPr>
              <a:t>UMHVERFIS- OG SKIPULAGSSVIÐ</a:t>
            </a:r>
          </a:p>
          <a:p>
            <a:pPr algn="r"/>
            <a:r>
              <a:rPr lang="is-IS" sz="1600" b="1" i="1" dirty="0" smtClean="0">
                <a:solidFill>
                  <a:srgbClr val="565656"/>
                </a:solidFill>
              </a:rPr>
              <a:t>SKRIFSTOFA  FRAMKVÆMDA OG VIÐHALDS </a:t>
            </a:r>
            <a:endParaRPr lang="is-IS" sz="1600" b="1" i="1" dirty="0">
              <a:solidFill>
                <a:srgbClr val="56565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23" y="6323781"/>
            <a:ext cx="352863" cy="50969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" y="6266233"/>
            <a:ext cx="9143999" cy="0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38000">
                  <a:schemeClr val="bg1">
                    <a:lumMod val="65000"/>
                  </a:schemeClr>
                </a:gs>
                <a:gs pos="100000">
                  <a:srgbClr val="565656"/>
                </a:gs>
              </a:gsLst>
              <a:lin ang="16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0769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07340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7661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89659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18379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4156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520734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62293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855059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1057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2490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64230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 rot="5400000">
            <a:off x="6652381" y="4493982"/>
            <a:ext cx="631958" cy="4176464"/>
          </a:xfrm>
          <a:prstGeom prst="rect">
            <a:avLst/>
          </a:prstGeom>
          <a:noFill/>
        </p:spPr>
        <p:txBody>
          <a:bodyPr vert="vert270" wrap="square" rtlCol="0" anchor="b" anchorCtr="0">
            <a:noAutofit/>
          </a:bodyPr>
          <a:lstStyle/>
          <a:p>
            <a:pPr algn="r"/>
            <a:r>
              <a:rPr lang="is-IS" sz="1600" b="0" i="1" dirty="0" smtClean="0">
                <a:solidFill>
                  <a:srgbClr val="565656"/>
                </a:solidFill>
              </a:rPr>
              <a:t>UMHVERFIS- OG SKIPULAGSSVIÐ</a:t>
            </a:r>
          </a:p>
          <a:p>
            <a:pPr algn="r"/>
            <a:r>
              <a:rPr lang="is-IS" sz="1600" b="1" i="1" dirty="0" smtClean="0">
                <a:solidFill>
                  <a:srgbClr val="565656"/>
                </a:solidFill>
              </a:rPr>
              <a:t>SKRIFSTOFA  FRAMKVÆMDA OG VIÐHALDS </a:t>
            </a:r>
            <a:endParaRPr lang="is-IS" sz="1600" b="1" i="1" dirty="0">
              <a:solidFill>
                <a:srgbClr val="56565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23" y="6323781"/>
            <a:ext cx="352863" cy="50969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" y="6266233"/>
            <a:ext cx="9143999" cy="0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38000">
                  <a:schemeClr val="bg1">
                    <a:lumMod val="65000"/>
                  </a:schemeClr>
                </a:gs>
                <a:gs pos="100000">
                  <a:srgbClr val="565656"/>
                </a:gs>
              </a:gsLst>
              <a:lin ang="16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 rot="5400000">
            <a:off x="6652381" y="4493982"/>
            <a:ext cx="631958" cy="4176464"/>
          </a:xfrm>
          <a:prstGeom prst="rect">
            <a:avLst/>
          </a:prstGeom>
          <a:noFill/>
        </p:spPr>
        <p:txBody>
          <a:bodyPr vert="vert270" wrap="square" rtlCol="0" anchor="b" anchorCtr="0">
            <a:noAutofit/>
          </a:bodyPr>
          <a:lstStyle/>
          <a:p>
            <a:pPr algn="r"/>
            <a:r>
              <a:rPr lang="is-IS" sz="1600" b="0" i="1" dirty="0" smtClean="0">
                <a:solidFill>
                  <a:srgbClr val="565656"/>
                </a:solidFill>
              </a:rPr>
              <a:t>UMHVERFIS- OG SKIPULAGSSVIÐ</a:t>
            </a:r>
          </a:p>
          <a:p>
            <a:pPr algn="r"/>
            <a:r>
              <a:rPr lang="is-IS" sz="1600" b="1" i="1" dirty="0" smtClean="0">
                <a:solidFill>
                  <a:srgbClr val="565656"/>
                </a:solidFill>
              </a:rPr>
              <a:t>SKRIFSTOFA  FRAMKVÆMDA OG VIÐHALDS </a:t>
            </a:r>
            <a:endParaRPr lang="is-IS" sz="1600" b="1" i="1" dirty="0">
              <a:solidFill>
                <a:srgbClr val="56565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023" y="6323781"/>
            <a:ext cx="352863" cy="50969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1" y="6266233"/>
            <a:ext cx="9143999" cy="0"/>
          </a:xfrm>
          <a:prstGeom prst="line">
            <a:avLst/>
          </a:prstGeom>
          <a:ln>
            <a:gradFill>
              <a:gsLst>
                <a:gs pos="0">
                  <a:schemeClr val="bg1">
                    <a:lumMod val="85000"/>
                  </a:schemeClr>
                </a:gs>
                <a:gs pos="38000">
                  <a:schemeClr val="bg1">
                    <a:lumMod val="65000"/>
                  </a:schemeClr>
                </a:gs>
                <a:gs pos="100000">
                  <a:srgbClr val="565656"/>
                </a:gs>
              </a:gsLst>
              <a:lin ang="16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03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7661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89659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1837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0441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6229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8550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9910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953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08583-0053-469F-831A-A281E3F10D62}" type="datetimeFigureOut">
              <a:rPr lang="is-IS" smtClean="0"/>
              <a:t>24.9.2014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19219-B626-4FA5-BED0-B3BA856AE3A2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953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2" y="5589240"/>
            <a:ext cx="9144001" cy="69961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0" b="13695"/>
          <a:stretch/>
        </p:blipFill>
        <p:spPr bwMode="auto">
          <a:xfrm>
            <a:off x="0" y="1"/>
            <a:ext cx="9147413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7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Samstarfsverk með veitum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2" b="8006"/>
          <a:stretch/>
        </p:blipFill>
        <p:spPr>
          <a:xfrm>
            <a:off x="1" y="620687"/>
            <a:ext cx="9144000" cy="562771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38766" y="1124744"/>
            <a:ext cx="3096343" cy="527500"/>
            <a:chOff x="3291511" y="3317502"/>
            <a:chExt cx="2185875" cy="527500"/>
          </a:xfrm>
        </p:grpSpPr>
        <p:sp>
          <p:nvSpPr>
            <p:cNvPr id="12" name="Rétthyrningur 12"/>
            <p:cNvSpPr/>
            <p:nvPr/>
          </p:nvSpPr>
          <p:spPr>
            <a:xfrm>
              <a:off x="3291511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3" name="Bein tengilína 16"/>
            <p:cNvCxnSpPr/>
            <p:nvPr/>
          </p:nvCxnSpPr>
          <p:spPr>
            <a:xfrm>
              <a:off x="3400804" y="3579112"/>
              <a:ext cx="60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arammi 23"/>
            <p:cNvSpPr txBox="1"/>
            <p:nvPr/>
          </p:nvSpPr>
          <p:spPr>
            <a:xfrm>
              <a:off x="4104860" y="3321782"/>
              <a:ext cx="137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 gönguleiða og veitukerfa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76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Samstarfsverk með veitum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 b="5163"/>
          <a:stretch/>
        </p:blipFill>
        <p:spPr>
          <a:xfrm>
            <a:off x="0" y="620687"/>
            <a:ext cx="9144000" cy="56166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724128" y="5013176"/>
            <a:ext cx="3096343" cy="527500"/>
            <a:chOff x="3291511" y="3317502"/>
            <a:chExt cx="2185875" cy="527500"/>
          </a:xfrm>
        </p:grpSpPr>
        <p:sp>
          <p:nvSpPr>
            <p:cNvPr id="10" name="Rétthyrningur 12"/>
            <p:cNvSpPr/>
            <p:nvPr/>
          </p:nvSpPr>
          <p:spPr>
            <a:xfrm>
              <a:off x="3291511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1" name="Bein tengilína 16"/>
            <p:cNvCxnSpPr/>
            <p:nvPr/>
          </p:nvCxnSpPr>
          <p:spPr>
            <a:xfrm>
              <a:off x="3400804" y="3579112"/>
              <a:ext cx="60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arammi 23"/>
            <p:cNvSpPr txBox="1"/>
            <p:nvPr/>
          </p:nvSpPr>
          <p:spPr>
            <a:xfrm>
              <a:off x="4104860" y="3321782"/>
              <a:ext cx="137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 gönguleiða og veitukerfa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5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Samstarfsverk með veitum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1" b="14872"/>
          <a:stretch/>
        </p:blipFill>
        <p:spPr>
          <a:xfrm>
            <a:off x="0" y="620688"/>
            <a:ext cx="9144000" cy="563676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24128" y="5013176"/>
            <a:ext cx="3096343" cy="527500"/>
            <a:chOff x="3291511" y="3317502"/>
            <a:chExt cx="2185875" cy="527500"/>
          </a:xfrm>
        </p:grpSpPr>
        <p:sp>
          <p:nvSpPr>
            <p:cNvPr id="13" name="Rétthyrningur 12"/>
            <p:cNvSpPr/>
            <p:nvPr/>
          </p:nvSpPr>
          <p:spPr>
            <a:xfrm>
              <a:off x="3291511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4" name="Bein tengilína 16"/>
            <p:cNvCxnSpPr/>
            <p:nvPr/>
          </p:nvCxnSpPr>
          <p:spPr>
            <a:xfrm>
              <a:off x="3400804" y="3579112"/>
              <a:ext cx="60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arammi 23"/>
            <p:cNvSpPr txBox="1"/>
            <p:nvPr/>
          </p:nvSpPr>
          <p:spPr>
            <a:xfrm>
              <a:off x="4104860" y="3321782"/>
              <a:ext cx="137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 gönguleiða og veitukerfa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76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Samstarfsverk með veitum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8"/>
          <a:stretch/>
        </p:blipFill>
        <p:spPr>
          <a:xfrm>
            <a:off x="0" y="620687"/>
            <a:ext cx="9144000" cy="563653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96136" y="5152912"/>
            <a:ext cx="3096343" cy="527500"/>
            <a:chOff x="3291511" y="3317502"/>
            <a:chExt cx="2185875" cy="527500"/>
          </a:xfrm>
        </p:grpSpPr>
        <p:sp>
          <p:nvSpPr>
            <p:cNvPr id="6" name="Rétthyrningur 12"/>
            <p:cNvSpPr/>
            <p:nvPr/>
          </p:nvSpPr>
          <p:spPr>
            <a:xfrm>
              <a:off x="3291511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Textarammi 23"/>
            <p:cNvSpPr txBox="1"/>
            <p:nvPr/>
          </p:nvSpPr>
          <p:spPr>
            <a:xfrm>
              <a:off x="4104860" y="3321782"/>
              <a:ext cx="137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 gönguleiða og veitukerfa</a:t>
              </a:r>
              <a:endParaRPr lang="en-US" sz="1400" dirty="0"/>
            </a:p>
          </p:txBody>
        </p:sp>
      </p:grpSp>
      <p:cxnSp>
        <p:nvCxnSpPr>
          <p:cNvPr id="12" name="Bein tengilína 16"/>
          <p:cNvCxnSpPr/>
          <p:nvPr/>
        </p:nvCxnSpPr>
        <p:spPr>
          <a:xfrm>
            <a:off x="6012160" y="5418061"/>
            <a:ext cx="853297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4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-8005"/>
            <a:ext cx="9144001" cy="6926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Önnur 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691"/>
            <a:ext cx="9144000" cy="5588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7944" y="4159544"/>
            <a:ext cx="4860684" cy="13542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88900" dist="12700" sx="104000" sy="104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s-IS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Laugardalur milli sundlaugar og tjaldsvæða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Reykjahlíð (</a:t>
            </a:r>
            <a:r>
              <a:rPr lang="is-IS" dirty="0" err="1" smtClean="0"/>
              <a:t>au</a:t>
            </a:r>
            <a:r>
              <a:rPr lang="is-IS" dirty="0" smtClean="0"/>
              <a:t>.) milli Flókagötu og Háteigsvegar</a:t>
            </a: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Sævarland (</a:t>
            </a:r>
            <a:r>
              <a:rPr lang="is-IS" dirty="0" err="1" smtClean="0"/>
              <a:t>su</a:t>
            </a:r>
            <a:r>
              <a:rPr lang="is-IS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Ystibær – Heiðabær; stígur milli lóða</a:t>
            </a: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500" dirty="0"/>
          </a:p>
        </p:txBody>
      </p:sp>
      <p:sp>
        <p:nvSpPr>
          <p:cNvPr id="6" name="TextBox 5"/>
          <p:cNvSpPr txBox="1"/>
          <p:nvPr/>
        </p:nvSpPr>
        <p:spPr>
          <a:xfrm>
            <a:off x="4067944" y="5651956"/>
            <a:ext cx="486068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88900" dist="12700" sx="104000" sy="104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>
            <a:defPPr>
              <a:defRPr lang="is-IS"/>
            </a:defPPr>
            <a:lvl1pPr marL="285750" indent="-285750">
              <a:buFont typeface="Arial" panose="020B0604020202020204" pitchFamily="34" charset="0"/>
              <a:buChar char="•"/>
              <a:defRPr sz="500"/>
            </a:lvl1pPr>
          </a:lstStyle>
          <a:p>
            <a:pPr marL="0" indent="0">
              <a:buNone/>
            </a:pPr>
            <a:r>
              <a:rPr lang="is-I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Áætlaður kostnaður 20 </a:t>
            </a:r>
            <a:r>
              <a:rPr lang="is-I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millj.kr</a:t>
            </a:r>
            <a:r>
              <a:rPr lang="is-I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73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Önnur 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0" b="5728"/>
          <a:stretch/>
        </p:blipFill>
        <p:spPr>
          <a:xfrm>
            <a:off x="-13030" y="620688"/>
            <a:ext cx="9144000" cy="5638510"/>
          </a:xfrm>
          <a:prstGeom prst="rect">
            <a:avLst/>
          </a:prstGeom>
        </p:spPr>
      </p:pic>
      <p:grpSp>
        <p:nvGrpSpPr>
          <p:cNvPr id="4" name="Group 8"/>
          <p:cNvGrpSpPr/>
          <p:nvPr/>
        </p:nvGrpSpPr>
        <p:grpSpPr>
          <a:xfrm>
            <a:off x="6808658" y="5157192"/>
            <a:ext cx="2185875" cy="523220"/>
            <a:chOff x="3400803" y="3317502"/>
            <a:chExt cx="2185875" cy="523220"/>
          </a:xfrm>
        </p:grpSpPr>
        <p:sp>
          <p:nvSpPr>
            <p:cNvPr id="5" name="Rétthyrningur 12"/>
            <p:cNvSpPr/>
            <p:nvPr/>
          </p:nvSpPr>
          <p:spPr>
            <a:xfrm>
              <a:off x="3400803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" name="Bein tengilína 16"/>
            <p:cNvCxnSpPr/>
            <p:nvPr/>
          </p:nvCxnSpPr>
          <p:spPr>
            <a:xfrm>
              <a:off x="3619391" y="3574832"/>
              <a:ext cx="80859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arammi 23"/>
            <p:cNvSpPr txBox="1"/>
            <p:nvPr/>
          </p:nvSpPr>
          <p:spPr>
            <a:xfrm>
              <a:off x="4493739" y="3317502"/>
              <a:ext cx="1092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67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Önnur 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3" b="3873"/>
          <a:stretch/>
        </p:blipFill>
        <p:spPr>
          <a:xfrm>
            <a:off x="-6292" y="620687"/>
            <a:ext cx="9150292" cy="561662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1520" y="5152912"/>
            <a:ext cx="2185875" cy="523220"/>
            <a:chOff x="3400803" y="3317502"/>
            <a:chExt cx="2185875" cy="523220"/>
          </a:xfrm>
        </p:grpSpPr>
        <p:sp>
          <p:nvSpPr>
            <p:cNvPr id="5" name="Rétthyrningur 12"/>
            <p:cNvSpPr/>
            <p:nvPr/>
          </p:nvSpPr>
          <p:spPr>
            <a:xfrm>
              <a:off x="3400803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" name="Bein tengilína 16"/>
            <p:cNvCxnSpPr/>
            <p:nvPr/>
          </p:nvCxnSpPr>
          <p:spPr>
            <a:xfrm>
              <a:off x="3619391" y="3574832"/>
              <a:ext cx="80859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arammi 23"/>
            <p:cNvSpPr txBox="1"/>
            <p:nvPr/>
          </p:nvSpPr>
          <p:spPr>
            <a:xfrm>
              <a:off x="4493739" y="3317502"/>
              <a:ext cx="1092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08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Önnur 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7" b="4001"/>
          <a:stretch/>
        </p:blipFill>
        <p:spPr>
          <a:xfrm>
            <a:off x="-5191" y="620687"/>
            <a:ext cx="9149191" cy="565074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808658" y="5157192"/>
            <a:ext cx="2185875" cy="523220"/>
            <a:chOff x="3400803" y="3317502"/>
            <a:chExt cx="2185875" cy="523220"/>
          </a:xfrm>
        </p:grpSpPr>
        <p:sp>
          <p:nvSpPr>
            <p:cNvPr id="5" name="Rétthyrningur 12"/>
            <p:cNvSpPr/>
            <p:nvPr/>
          </p:nvSpPr>
          <p:spPr>
            <a:xfrm>
              <a:off x="3400803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6" name="Bein tengilína 16"/>
            <p:cNvCxnSpPr/>
            <p:nvPr/>
          </p:nvCxnSpPr>
          <p:spPr>
            <a:xfrm>
              <a:off x="3619391" y="3574832"/>
              <a:ext cx="80859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arammi 23"/>
            <p:cNvSpPr txBox="1"/>
            <p:nvPr/>
          </p:nvSpPr>
          <p:spPr>
            <a:xfrm>
              <a:off x="4493739" y="3317502"/>
              <a:ext cx="1092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83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Önnur 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5" b="7301"/>
          <a:stretch/>
        </p:blipFill>
        <p:spPr>
          <a:xfrm>
            <a:off x="-1" y="620687"/>
            <a:ext cx="9144001" cy="56355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08658" y="5157192"/>
            <a:ext cx="2185875" cy="523220"/>
            <a:chOff x="3400803" y="3317502"/>
            <a:chExt cx="2185875" cy="523220"/>
          </a:xfrm>
        </p:grpSpPr>
        <p:sp>
          <p:nvSpPr>
            <p:cNvPr id="6" name="Rétthyrningur 12"/>
            <p:cNvSpPr/>
            <p:nvPr/>
          </p:nvSpPr>
          <p:spPr>
            <a:xfrm>
              <a:off x="3400803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" name="Bein tengilína 16"/>
            <p:cNvCxnSpPr/>
            <p:nvPr/>
          </p:nvCxnSpPr>
          <p:spPr>
            <a:xfrm>
              <a:off x="3619391" y="3574832"/>
              <a:ext cx="808593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arammi 23"/>
            <p:cNvSpPr txBox="1"/>
            <p:nvPr/>
          </p:nvSpPr>
          <p:spPr>
            <a:xfrm>
              <a:off x="4493739" y="3317502"/>
              <a:ext cx="1092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691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orðlingaholt"/>
          <p:cNvPicPr>
            <a:picLocks noChangeAspect="1" noChangeArrowheads="1"/>
          </p:cNvPicPr>
          <p:nvPr/>
        </p:nvPicPr>
        <p:blipFill rotWithShape="1">
          <a:blip r:embed="rId2" cstate="print"/>
          <a:srcRect l="5479" r="17860"/>
          <a:stretch/>
        </p:blipFill>
        <p:spPr bwMode="auto">
          <a:xfrm>
            <a:off x="7453423" y="635776"/>
            <a:ext cx="1690578" cy="146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35775"/>
            <a:ext cx="1649983" cy="1468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148370" y="636456"/>
            <a:ext cx="1343300" cy="1467866"/>
          </a:xfrm>
          <a:prstGeom prst="rect">
            <a:avLst/>
          </a:prstGeom>
        </p:spPr>
      </p:pic>
      <p:pic>
        <p:nvPicPr>
          <p:cNvPr id="2" name="Picture 2" descr="C:\Users\elinborgr4329\Desktop\ÁB\Kynningar\nýja bíó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49984" y="620688"/>
            <a:ext cx="1738865" cy="148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48" y="644380"/>
            <a:ext cx="980494" cy="1459943"/>
          </a:xfrm>
          <a:prstGeom prst="rect">
            <a:avLst/>
          </a:prstGeom>
        </p:spPr>
      </p:pic>
      <p:pic>
        <p:nvPicPr>
          <p:cNvPr id="3" name="Picture 3" descr="C:\Users\elinborgr4329\Desktop\ÁB\Kynningar\malbik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90" y="644380"/>
            <a:ext cx="1061691" cy="145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78" y="634764"/>
            <a:ext cx="777892" cy="146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-1" y="-2"/>
            <a:ext cx="9144001" cy="66392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74" tIns="52138" rIns="104274" bIns="521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endParaRPr lang="is-IS" sz="3200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image00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0" y="6329416"/>
            <a:ext cx="466208" cy="48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1"/>
          <p:cNvSpPr txBox="1">
            <a:spLocks/>
          </p:cNvSpPr>
          <p:nvPr/>
        </p:nvSpPr>
        <p:spPr>
          <a:xfrm>
            <a:off x="5389196" y="3356992"/>
            <a:ext cx="3754805" cy="18867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is-IS" sz="800" b="1" dirty="0" smtClean="0">
              <a:solidFill>
                <a:srgbClr val="565656"/>
              </a:solidFill>
              <a:ea typeface="ＭＳ Ｐゴシック" pitchFamily="60" charset="-128"/>
              <a:cs typeface="Arial" panose="020B0604020202020204" pitchFamily="34" charset="0"/>
            </a:endParaRPr>
          </a:p>
          <a:p>
            <a:pPr marL="534988" indent="-534988" algn="l"/>
            <a:endParaRPr lang="is-IS" sz="1200" dirty="0" smtClean="0">
              <a:solidFill>
                <a:srgbClr val="565656"/>
              </a:solidFill>
              <a:ea typeface="ＭＳ Ｐゴシック" pitchFamily="60" charset="-128"/>
              <a:cs typeface="Arial" panose="020B0604020202020204" pitchFamily="34" charset="0"/>
            </a:endParaRPr>
          </a:p>
          <a:p>
            <a:pPr algn="l"/>
            <a:endParaRPr lang="is-IS" sz="1100" dirty="0" smtClean="0">
              <a:solidFill>
                <a:srgbClr val="565656"/>
              </a:solidFill>
              <a:ea typeface="ＭＳ Ｐゴシック" pitchFamily="60" charset="-128"/>
              <a:cs typeface="Arial" panose="020B0604020202020204" pitchFamily="34" charset="0"/>
            </a:endParaRPr>
          </a:p>
          <a:p>
            <a:pPr algn="l"/>
            <a:r>
              <a:rPr lang="is-I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pitchFamily="60" charset="-128"/>
                <a:cs typeface="Arial" panose="020B0604020202020204" pitchFamily="34" charset="0"/>
              </a:rPr>
              <a:t>Gatnadeild SFV hefur umsjón með hönnun og framkvæmd verksins</a:t>
            </a:r>
            <a:endParaRPr lang="is-IS" sz="1100" dirty="0" smtClean="0">
              <a:solidFill>
                <a:srgbClr val="56565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60" charset="-128"/>
              <a:cs typeface="Arial" panose="020B0604020202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is-IS" sz="1200" i="1" dirty="0" smtClean="0">
                <a:solidFill>
                  <a:srgbClr val="565656"/>
                </a:solidFill>
                <a:ea typeface="ＭＳ Ｐゴシック" pitchFamily="60" charset="-128"/>
                <a:cs typeface="Arial" panose="020B0604020202020204" pitchFamily="34" charset="0"/>
              </a:rPr>
              <a:t>Verkefnisstjóri:  Theodór Guðfinnsson</a:t>
            </a:r>
          </a:p>
          <a:p>
            <a:pPr algn="l"/>
            <a:endParaRPr lang="is-IS" sz="1200" i="1" dirty="0">
              <a:solidFill>
                <a:srgbClr val="565656"/>
              </a:solidFill>
              <a:ea typeface="ＭＳ Ｐゴシック" pitchFamily="60" charset="-128"/>
              <a:cs typeface="Arial" panose="020B0604020202020204" pitchFamily="34" charset="0"/>
            </a:endParaRPr>
          </a:p>
          <a:p>
            <a:pPr algn="l"/>
            <a:endParaRPr lang="is-IS" sz="1200" i="1" dirty="0" smtClean="0">
              <a:solidFill>
                <a:srgbClr val="565656"/>
              </a:solidFill>
              <a:ea typeface="ＭＳ Ｐゴシック" pitchFamily="60" charset="-128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3202" y="3277019"/>
            <a:ext cx="3790798" cy="504056"/>
          </a:xfrm>
          <a:prstGeom prst="rect">
            <a:avLst/>
          </a:prstGeom>
          <a:gradFill>
            <a:gsLst>
              <a:gs pos="96000">
                <a:schemeClr val="bg1">
                  <a:lumMod val="50000"/>
                </a:schemeClr>
              </a:gs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75000">
                <a:schemeClr val="bg1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04274" tIns="52138" rIns="104274" bIns="52138" numCol="1" anchor="ctr" anchorCtr="0" compatLnSpc="1">
            <a:prstTxWarp prst="textNoShape">
              <a:avLst/>
            </a:prstTxWarp>
          </a:bodyPr>
          <a:lstStyle/>
          <a:p>
            <a:pPr marL="390525" indent="-390525" defTabSz="1042988">
              <a:spcBef>
                <a:spcPct val="20000"/>
              </a:spcBef>
            </a:pPr>
            <a:r>
              <a:rPr lang="is-IS" sz="3200" kern="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Takk fyrir!</a:t>
            </a:r>
            <a:endParaRPr lang="is-IS" sz="3200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6227" y="-2"/>
            <a:ext cx="9144001" cy="6926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91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12" y="0"/>
            <a:ext cx="9144001" cy="699613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Endurnýjun gönguleiða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5"/>
          <a:stretch/>
        </p:blipFill>
        <p:spPr>
          <a:xfrm>
            <a:off x="96170" y="830693"/>
            <a:ext cx="4392614" cy="258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3" b="5933"/>
          <a:stretch/>
        </p:blipFill>
        <p:spPr>
          <a:xfrm>
            <a:off x="4649305" y="825249"/>
            <a:ext cx="4392614" cy="2583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0" r="4952" b="12090"/>
          <a:stretch/>
        </p:blipFill>
        <p:spPr>
          <a:xfrm>
            <a:off x="104653" y="3679590"/>
            <a:ext cx="4351374" cy="2487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5" b="11678"/>
          <a:stretch/>
        </p:blipFill>
        <p:spPr>
          <a:xfrm>
            <a:off x="4665683" y="3669072"/>
            <a:ext cx="4359857" cy="2487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Up Arrow 6"/>
          <p:cNvSpPr/>
          <p:nvPr/>
        </p:nvSpPr>
        <p:spPr>
          <a:xfrm>
            <a:off x="1115616" y="2924944"/>
            <a:ext cx="792088" cy="93610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8" name="Up Arrow 7"/>
          <p:cNvSpPr/>
          <p:nvPr/>
        </p:nvSpPr>
        <p:spPr>
          <a:xfrm>
            <a:off x="7524328" y="2960948"/>
            <a:ext cx="792088" cy="936104"/>
          </a:xfrm>
          <a:prstGeom prst="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7249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-8005"/>
            <a:ext cx="9144001" cy="6926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Endurnýjun samhliða nýjum hjólastígum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1470843"/>
            <a:ext cx="4203800" cy="24622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is-IS" sz="5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Suðurgata og Einarsnes frá Starhaga að Bauganesi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Háaleitisbraut </a:t>
            </a:r>
            <a:r>
              <a:rPr lang="is-IS" dirty="0" smtClean="0"/>
              <a:t>(AU) </a:t>
            </a:r>
            <a:r>
              <a:rPr lang="is-IS" dirty="0"/>
              <a:t>frá Brekkugerði að Bústaðarvegi og tenging að Strætó biðstöð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Stjörnugróf frá Traðarlandi að Seljalandi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z="500" dirty="0"/>
          </a:p>
        </p:txBody>
      </p:sp>
      <p:sp>
        <p:nvSpPr>
          <p:cNvPr id="6" name="TextBox 5"/>
          <p:cNvSpPr txBox="1"/>
          <p:nvPr/>
        </p:nvSpPr>
        <p:spPr>
          <a:xfrm>
            <a:off x="4355975" y="4578873"/>
            <a:ext cx="4203801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/>
          <a:p>
            <a:r>
              <a:rPr lang="is-I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Áætlaður kostnaður 50 millj.kr.</a:t>
            </a:r>
            <a:endParaRPr lang="is-I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4691"/>
            <a:ext cx="3968600" cy="555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7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99392"/>
            <a:ext cx="9144000" cy="66392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74" tIns="52138" rIns="104274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marL="0" indent="0" algn="r">
              <a:spcBef>
                <a:spcPts val="0"/>
              </a:spcBef>
            </a:pPr>
            <a:r>
              <a:rPr lang="is-I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Suðurgata/Einarsnes - Starhagi að Bauganesi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533"/>
            <a:ext cx="9144000" cy="5694886"/>
          </a:xfrm>
          <a:prstGeom prst="rect">
            <a:avLst/>
          </a:prstGeom>
        </p:spPr>
      </p:pic>
      <p:grpSp>
        <p:nvGrpSpPr>
          <p:cNvPr id="6" name="Hópur 25"/>
          <p:cNvGrpSpPr/>
          <p:nvPr/>
        </p:nvGrpSpPr>
        <p:grpSpPr>
          <a:xfrm>
            <a:off x="6621088" y="1078896"/>
            <a:ext cx="2342395" cy="1020828"/>
            <a:chOff x="395536" y="3212977"/>
            <a:chExt cx="2314922" cy="1008112"/>
          </a:xfrm>
        </p:grpSpPr>
        <p:sp>
          <p:nvSpPr>
            <p:cNvPr id="7" name="Rétthyrningur 12"/>
            <p:cNvSpPr/>
            <p:nvPr/>
          </p:nvSpPr>
          <p:spPr>
            <a:xfrm>
              <a:off x="395536" y="3212977"/>
              <a:ext cx="2160239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Bein tengilína 14"/>
            <p:cNvCxnSpPr/>
            <p:nvPr/>
          </p:nvCxnSpPr>
          <p:spPr>
            <a:xfrm>
              <a:off x="611560" y="3490131"/>
              <a:ext cx="540060" cy="0"/>
            </a:xfrm>
            <a:prstGeom prst="line">
              <a:avLst/>
            </a:prstGeom>
            <a:ln w="38100">
              <a:solidFill>
                <a:srgbClr val="3211F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Bein tengilína 16"/>
            <p:cNvCxnSpPr/>
            <p:nvPr/>
          </p:nvCxnSpPr>
          <p:spPr>
            <a:xfrm>
              <a:off x="611560" y="3861048"/>
              <a:ext cx="54006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arammi 20"/>
            <p:cNvSpPr txBox="1"/>
            <p:nvPr/>
          </p:nvSpPr>
          <p:spPr>
            <a:xfrm>
              <a:off x="1284015" y="3337942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Nýr hjólastígur</a:t>
              </a:r>
              <a:endParaRPr lang="en-US" sz="1400" dirty="0"/>
            </a:p>
          </p:txBody>
        </p:sp>
        <p:sp>
          <p:nvSpPr>
            <p:cNvPr id="11" name="Textarammi 23"/>
            <p:cNvSpPr txBox="1"/>
            <p:nvPr/>
          </p:nvSpPr>
          <p:spPr>
            <a:xfrm>
              <a:off x="1270298" y="3606924"/>
              <a:ext cx="1440160" cy="51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8233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6392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74" tIns="52138" rIns="104274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marL="0" indent="0" algn="r">
              <a:spcBef>
                <a:spcPts val="0"/>
              </a:spcBef>
            </a:pPr>
            <a:r>
              <a:rPr lang="is-I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Háaleitisbraut frá Bústaðavegi að Brekkugerði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5099"/>
          <a:stretch/>
        </p:blipFill>
        <p:spPr>
          <a:xfrm>
            <a:off x="0" y="663925"/>
            <a:ext cx="9144000" cy="5601600"/>
          </a:xfrm>
          <a:prstGeom prst="rect">
            <a:avLst/>
          </a:prstGeom>
        </p:spPr>
      </p:pic>
      <p:grpSp>
        <p:nvGrpSpPr>
          <p:cNvPr id="6" name="Hópur 25"/>
          <p:cNvGrpSpPr/>
          <p:nvPr/>
        </p:nvGrpSpPr>
        <p:grpSpPr>
          <a:xfrm>
            <a:off x="467544" y="1340768"/>
            <a:ext cx="2342395" cy="1020828"/>
            <a:chOff x="395536" y="3212976"/>
            <a:chExt cx="2314922" cy="1008112"/>
          </a:xfrm>
        </p:grpSpPr>
        <p:sp>
          <p:nvSpPr>
            <p:cNvPr id="7" name="Rétthyrningur 12"/>
            <p:cNvSpPr/>
            <p:nvPr/>
          </p:nvSpPr>
          <p:spPr>
            <a:xfrm>
              <a:off x="395536" y="3212976"/>
              <a:ext cx="216024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Bein tengilína 14"/>
            <p:cNvCxnSpPr/>
            <p:nvPr/>
          </p:nvCxnSpPr>
          <p:spPr>
            <a:xfrm>
              <a:off x="611560" y="3490131"/>
              <a:ext cx="540060" cy="0"/>
            </a:xfrm>
            <a:prstGeom prst="line">
              <a:avLst/>
            </a:prstGeom>
            <a:ln w="38100">
              <a:solidFill>
                <a:srgbClr val="3211F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Bein tengilína 16"/>
            <p:cNvCxnSpPr/>
            <p:nvPr/>
          </p:nvCxnSpPr>
          <p:spPr>
            <a:xfrm>
              <a:off x="611560" y="3861048"/>
              <a:ext cx="54006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arammi 20"/>
            <p:cNvSpPr txBox="1"/>
            <p:nvPr/>
          </p:nvSpPr>
          <p:spPr>
            <a:xfrm>
              <a:off x="1284015" y="3337942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Nýr hjólastígur</a:t>
              </a:r>
              <a:endParaRPr lang="en-US" sz="1400" dirty="0"/>
            </a:p>
          </p:txBody>
        </p:sp>
        <p:sp>
          <p:nvSpPr>
            <p:cNvPr id="11" name="Textarammi 23"/>
            <p:cNvSpPr txBox="1"/>
            <p:nvPr/>
          </p:nvSpPr>
          <p:spPr>
            <a:xfrm>
              <a:off x="1270298" y="3606924"/>
              <a:ext cx="1440160" cy="51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55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63925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74" tIns="52138" rIns="104274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marL="0" indent="0" algn="r">
              <a:spcBef>
                <a:spcPts val="0"/>
              </a:spcBef>
            </a:pPr>
            <a:r>
              <a:rPr lang="is-I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Stjörnugróf – Traðarland að Seljalandi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 b="13457"/>
          <a:stretch/>
        </p:blipFill>
        <p:spPr>
          <a:xfrm>
            <a:off x="4611" y="663922"/>
            <a:ext cx="9136800" cy="5617361"/>
          </a:xfrm>
          <a:prstGeom prst="rect">
            <a:avLst/>
          </a:prstGeom>
        </p:spPr>
      </p:pic>
      <p:grpSp>
        <p:nvGrpSpPr>
          <p:cNvPr id="7" name="Hópur 25"/>
          <p:cNvGrpSpPr/>
          <p:nvPr/>
        </p:nvGrpSpPr>
        <p:grpSpPr>
          <a:xfrm>
            <a:off x="6685757" y="1091382"/>
            <a:ext cx="2342395" cy="1020828"/>
            <a:chOff x="395536" y="3212976"/>
            <a:chExt cx="2314922" cy="1008112"/>
          </a:xfrm>
        </p:grpSpPr>
        <p:sp>
          <p:nvSpPr>
            <p:cNvPr id="8" name="Rétthyrningur 12"/>
            <p:cNvSpPr/>
            <p:nvPr/>
          </p:nvSpPr>
          <p:spPr>
            <a:xfrm>
              <a:off x="395536" y="3212976"/>
              <a:ext cx="2160240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Bein tengilína 14"/>
            <p:cNvCxnSpPr/>
            <p:nvPr/>
          </p:nvCxnSpPr>
          <p:spPr>
            <a:xfrm>
              <a:off x="611560" y="3490131"/>
              <a:ext cx="540060" cy="0"/>
            </a:xfrm>
            <a:prstGeom prst="line">
              <a:avLst/>
            </a:prstGeom>
            <a:ln w="38100">
              <a:solidFill>
                <a:srgbClr val="3211F5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Bein tengilína 16"/>
            <p:cNvCxnSpPr/>
            <p:nvPr/>
          </p:nvCxnSpPr>
          <p:spPr>
            <a:xfrm>
              <a:off x="611560" y="3861048"/>
              <a:ext cx="540060" cy="0"/>
            </a:xfrm>
            <a:prstGeom prst="line">
              <a:avLst/>
            </a:prstGeom>
            <a:ln w="38100">
              <a:solidFill>
                <a:srgbClr val="FFFF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arammi 20"/>
            <p:cNvSpPr txBox="1"/>
            <p:nvPr/>
          </p:nvSpPr>
          <p:spPr>
            <a:xfrm>
              <a:off x="1284015" y="3337942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Nýr hjólastígur</a:t>
              </a:r>
              <a:endParaRPr lang="en-US" sz="1400" dirty="0"/>
            </a:p>
          </p:txBody>
        </p:sp>
        <p:sp>
          <p:nvSpPr>
            <p:cNvPr id="12" name="Textarammi 23"/>
            <p:cNvSpPr txBox="1"/>
            <p:nvPr/>
          </p:nvSpPr>
          <p:spPr>
            <a:xfrm>
              <a:off x="1270298" y="3606924"/>
              <a:ext cx="1440160" cy="516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s-IS" sz="1400" dirty="0" smtClean="0"/>
                <a:t>Endurnýjun gönguleiða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849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005"/>
            <a:ext cx="9144001" cy="6926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Samstarfsverk með veitum 2014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126"/>
            <a:ext cx="9144000" cy="56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51030"/>
          <a:stretch/>
        </p:blipFill>
        <p:spPr>
          <a:xfrm>
            <a:off x="4539768" y="684691"/>
            <a:ext cx="1512169" cy="5552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r="51030"/>
          <a:stretch/>
        </p:blipFill>
        <p:spPr>
          <a:xfrm flipH="1">
            <a:off x="3053668" y="685592"/>
            <a:ext cx="1512169" cy="5552620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8005"/>
            <a:ext cx="9144001" cy="692696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Samstarfsverk með veitum 2014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36"/>
          <a:stretch/>
        </p:blipFill>
        <p:spPr>
          <a:xfrm>
            <a:off x="6051937" y="684691"/>
            <a:ext cx="3092063" cy="55526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6"/>
          <a:stretch/>
        </p:blipFill>
        <p:spPr>
          <a:xfrm flipH="1">
            <a:off x="-1" y="684691"/>
            <a:ext cx="3059832" cy="55526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9287" y="2170997"/>
            <a:ext cx="4665425" cy="35855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/>
          <a:p>
            <a:r>
              <a:rPr lang="is-IS" dirty="0" smtClean="0"/>
              <a:t>Verkefnin eru eftirfarandi:</a:t>
            </a:r>
          </a:p>
          <a:p>
            <a:r>
              <a:rPr lang="is-IS" sz="5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Grenimelur </a:t>
            </a:r>
            <a:r>
              <a:rPr lang="is-IS" dirty="0"/>
              <a:t>beggja vegna </a:t>
            </a:r>
            <a:r>
              <a:rPr lang="is-IS" dirty="0" smtClean="0"/>
              <a:t>götunnar milli </a:t>
            </a:r>
            <a:r>
              <a:rPr lang="is-IS" dirty="0"/>
              <a:t>Espimels og Furumels </a:t>
            </a:r>
            <a:endParaRPr lang="is-I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Melhagi </a:t>
            </a:r>
            <a:r>
              <a:rPr lang="is-IS" dirty="0"/>
              <a:t>sunnan </a:t>
            </a:r>
            <a:r>
              <a:rPr lang="is-IS" dirty="0" smtClean="0"/>
              <a:t>götu</a:t>
            </a:r>
            <a:endParaRPr lang="is-I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/>
              <a:t>Furumelur vestan </a:t>
            </a:r>
            <a:r>
              <a:rPr lang="is-IS" dirty="0" smtClean="0"/>
              <a:t>götu milli </a:t>
            </a:r>
            <a:r>
              <a:rPr lang="is-IS" dirty="0"/>
              <a:t>Melhaga og Neshaga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Neshagi </a:t>
            </a:r>
            <a:r>
              <a:rPr lang="is-IS" dirty="0"/>
              <a:t>norðan </a:t>
            </a:r>
            <a:r>
              <a:rPr lang="is-IS" dirty="0" smtClean="0"/>
              <a:t>götu milli </a:t>
            </a:r>
            <a:r>
              <a:rPr lang="is-IS" dirty="0"/>
              <a:t>Furumels og Hofsvallagötu </a:t>
            </a:r>
            <a:endParaRPr lang="is-I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Hagamelur </a:t>
            </a:r>
            <a:r>
              <a:rPr lang="is-IS" dirty="0"/>
              <a:t>norðan </a:t>
            </a:r>
            <a:r>
              <a:rPr lang="is-IS" dirty="0" smtClean="0"/>
              <a:t>götu milli </a:t>
            </a:r>
            <a:r>
              <a:rPr lang="is-IS" dirty="0"/>
              <a:t>Reynimels og Kaplaskjólsvegs </a:t>
            </a:r>
            <a:endParaRPr lang="is-I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dirty="0" smtClean="0"/>
              <a:t>Grandavegur </a:t>
            </a:r>
            <a:r>
              <a:rPr lang="is-IS" dirty="0"/>
              <a:t>norðan götu </a:t>
            </a:r>
            <a:r>
              <a:rPr lang="is-IS" dirty="0" smtClean="0"/>
              <a:t>milli </a:t>
            </a:r>
            <a:r>
              <a:rPr lang="is-IS" dirty="0"/>
              <a:t>Framnesvegar og </a:t>
            </a:r>
            <a:r>
              <a:rPr lang="is-IS" dirty="0" smtClean="0"/>
              <a:t>Meistaravalla</a:t>
            </a:r>
            <a:r>
              <a:rPr lang="is-I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is-IS" sz="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39287" y="755079"/>
            <a:ext cx="4665424" cy="13542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/>
          <a:p>
            <a:pPr algn="just"/>
            <a:endParaRPr lang="is-IS" sz="500" dirty="0" smtClean="0"/>
          </a:p>
          <a:p>
            <a:pPr algn="just"/>
            <a:r>
              <a:rPr lang="is-IS" dirty="0" smtClean="0"/>
              <a:t>Um er að ræða samstarfverkefni USK, OR, GR og Mílu um endurnýjun veitukerfa og </a:t>
            </a:r>
            <a:r>
              <a:rPr lang="is-IS" dirty="0"/>
              <a:t>gönguleiða ásamt lagningu fjarskiptalagna . </a:t>
            </a:r>
            <a:r>
              <a:rPr lang="is-IS" dirty="0" smtClean="0"/>
              <a:t>Verkefnið er á forræði OR.</a:t>
            </a:r>
            <a:r>
              <a:rPr lang="is-IS" sz="500" dirty="0" smtClean="0"/>
              <a:t>.</a:t>
            </a:r>
          </a:p>
          <a:p>
            <a:pPr algn="just"/>
            <a:endParaRPr lang="is-IS" sz="5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239287" y="5816472"/>
            <a:ext cx="4665424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88900" dist="12700" sx="104000" sy="104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/>
        </p:spPr>
        <p:txBody>
          <a:bodyPr wrap="square" rtlCol="0" anchor="t">
            <a:spAutoFit/>
          </a:bodyPr>
          <a:lstStyle>
            <a:defPPr>
              <a:defRPr lang="is-IS"/>
            </a:defPPr>
            <a:lvl1pPr marL="285750" indent="-285750">
              <a:buFont typeface="Arial" panose="020B0604020202020204" pitchFamily="34" charset="0"/>
              <a:buChar char="•"/>
              <a:defRPr sz="500"/>
            </a:lvl1pPr>
          </a:lstStyle>
          <a:p>
            <a:pPr marL="0" indent="0">
              <a:buNone/>
            </a:pPr>
            <a:r>
              <a:rPr lang="is-I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Áætlaður kostnaður </a:t>
            </a:r>
            <a:r>
              <a:rPr lang="is-I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USK er 30 millj.kr</a:t>
            </a:r>
            <a:r>
              <a:rPr lang="is-I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380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0"/>
            <a:ext cx="9144001" cy="620687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5900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90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104262" tIns="52132" rIns="104262" bIns="52132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390525" marR="0" lvl="0" indent="-390525" algn="ctr" defTabSz="1042988" eaLnBrk="1" latinLnBrk="0" hangingPunct="1">
              <a:lnSpc>
                <a:spcPct val="100000"/>
              </a:lnSpc>
              <a:spcBef>
                <a:spcPct val="20000"/>
              </a:spcBef>
              <a:buClrTx/>
              <a:buSzTx/>
              <a:tabLst/>
              <a:defRPr kumimoji="0" sz="3600" b="0" i="0" u="none" strike="noStrike" kern="0" cap="none" spc="0" normalizeH="0" baseline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+mn-lt"/>
                <a:ea typeface="+mn-ea"/>
              </a:defRPr>
            </a:lvl1pPr>
          </a:lstStyle>
          <a:p>
            <a:pPr algn="r"/>
            <a:r>
              <a:rPr lang="is-IS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Samstarfsverk með veitum 2014</a:t>
            </a:r>
            <a:endParaRPr lang="is-I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8" b="7182"/>
          <a:stretch/>
        </p:blipFill>
        <p:spPr>
          <a:xfrm>
            <a:off x="0" y="620687"/>
            <a:ext cx="9144000" cy="561662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1520" y="5373216"/>
            <a:ext cx="3096343" cy="527500"/>
            <a:chOff x="3291511" y="3317502"/>
            <a:chExt cx="2185875" cy="527500"/>
          </a:xfrm>
        </p:grpSpPr>
        <p:sp>
          <p:nvSpPr>
            <p:cNvPr id="10" name="Rétthyrningur 12"/>
            <p:cNvSpPr/>
            <p:nvPr/>
          </p:nvSpPr>
          <p:spPr>
            <a:xfrm>
              <a:off x="3291511" y="3317502"/>
              <a:ext cx="2185875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101600" dir="21000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1" name="Bein tengilína 16"/>
            <p:cNvCxnSpPr/>
            <p:nvPr/>
          </p:nvCxnSpPr>
          <p:spPr>
            <a:xfrm>
              <a:off x="3400804" y="3579112"/>
              <a:ext cx="60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arammi 23"/>
            <p:cNvSpPr txBox="1"/>
            <p:nvPr/>
          </p:nvSpPr>
          <p:spPr>
            <a:xfrm>
              <a:off x="4104860" y="3321782"/>
              <a:ext cx="13725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s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s-IS" sz="1400" dirty="0" smtClean="0"/>
                <a:t>Endurnýjun  gönguleiða og veitukerfa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1108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</TotalTime>
  <Words>288</Words>
  <Application>Microsoft Office PowerPoint</Application>
  <PresentationFormat>Sýnt á skjá (4:3)</PresentationFormat>
  <Paragraphs>81</Paragraphs>
  <Slides>19</Slides>
  <Notes>18</Notes>
  <HiddenSlides>0</HiddenSlides>
  <MMClips>0</MMClips>
  <ScaleCrop>false</ScaleCrop>
  <HeadingPairs>
    <vt:vector size="4" baseType="variant">
      <vt:variant>
        <vt:lpstr>Þema</vt:lpstr>
      </vt:variant>
      <vt:variant>
        <vt:i4>2</vt:i4>
      </vt:variant>
      <vt:variant>
        <vt:lpstr>Skyggnutitlar</vt:lpstr>
      </vt:variant>
      <vt:variant>
        <vt:i4>19</vt:i4>
      </vt:variant>
    </vt:vector>
  </HeadingPairs>
  <TitlesOfParts>
    <vt:vector size="21" baseType="lpstr">
      <vt:lpstr>Office Theme</vt:lpstr>
      <vt:lpstr>1_Office Theme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Company>UTM - Reykjavík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53</cp:revision>
  <dcterms:created xsi:type="dcterms:W3CDTF">2014-01-29T09:12:13Z</dcterms:created>
  <dcterms:modified xsi:type="dcterms:W3CDTF">2014-09-24T14:46:28Z</dcterms:modified>
</cp:coreProperties>
</file>