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68" r:id="rId4"/>
    <p:sldId id="265" r:id="rId5"/>
    <p:sldId id="269" r:id="rId6"/>
    <p:sldId id="270" r:id="rId7"/>
    <p:sldId id="271" r:id="rId8"/>
    <p:sldId id="272" r:id="rId9"/>
    <p:sldId id="266" r:id="rId10"/>
    <p:sldId id="273" r:id="rId11"/>
    <p:sldId id="274" r:id="rId12"/>
    <p:sldId id="257" r:id="rId13"/>
    <p:sldId id="267" r:id="rId14"/>
    <p:sldId id="275" r:id="rId15"/>
    <p:sldId id="276" r:id="rId16"/>
    <p:sldId id="277" r:id="rId17"/>
    <p:sldId id="263" r:id="rId18"/>
    <p:sldId id="278" r:id="rId19"/>
    <p:sldId id="279" r:id="rId20"/>
    <p:sldId id="280" r:id="rId21"/>
    <p:sldId id="281" r:id="rId22"/>
    <p:sldId id="282" r:id="rId23"/>
    <p:sldId id="283" r:id="rId24"/>
    <p:sldId id="259" r:id="rId25"/>
  </p:sldIdLst>
  <p:sldSz cx="12192000" cy="6858000"/>
  <p:notesSz cx="6858000" cy="9144000"/>
  <p:embeddedFontLs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xygen" panose="020B0604020202020204" charset="0"/>
      <p:regular r:id="rId36"/>
      <p:bold r:id="rId37"/>
    </p:embeddedFont>
    <p:embeddedFont>
      <p:font typeface="MS PGothic" panose="020B0600070205080204" pitchFamily="34" charset="-128"/>
      <p:regular r:id="rId38"/>
    </p:embeddedFont>
  </p:embeddedFontLst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26F"/>
    <a:srgbClr val="011936"/>
    <a:srgbClr val="3AAED8"/>
    <a:srgbClr val="D6CFCB"/>
    <a:srgbClr val="377E44"/>
    <a:srgbClr val="D0CFCF"/>
    <a:srgbClr val="05668D"/>
    <a:srgbClr val="70163C"/>
    <a:srgbClr val="FF4A1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s.ru.is\staff\margretlilja\R&amp;G2019\8-10%20bekkur\tren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gretlilja\Desktop\rafrettu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gretlilja\Desktop\af%20desktop\L&#253;&#240;heilsuv&#237;sar_rv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599112088386929E-2"/>
          <c:y val="2.167309458538617E-2"/>
          <c:w val="0.89311513874795012"/>
          <c:h val="0.88103486056905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Hafa orðið drukkin sl. 30 daga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4"/>
              <c:layout>
                <c:manualLayout>
                  <c:x val="-2.1021690760736046E-2"/>
                  <c:y val="1.09282605929951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05-4390-90F4-F50664696C01}"/>
                </c:ext>
              </c:extLst>
            </c:dLbl>
            <c:dLbl>
              <c:idx val="17"/>
              <c:layout>
                <c:manualLayout>
                  <c:x val="-1.438326209945098E-2"/>
                  <c:y val="8.161612341604042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05-4390-90F4-F50664696C01}"/>
                </c:ext>
              </c:extLst>
            </c:dLbl>
            <c:dLbl>
              <c:idx val="18"/>
              <c:layout>
                <c:manualLayout>
                  <c:x val="-1.9915285983855203E-2"/>
                  <c:y val="1.6461557095777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05-4390-90F4-F50664696C01}"/>
                </c:ext>
              </c:extLst>
            </c:dLbl>
            <c:dLbl>
              <c:idx val="19"/>
              <c:layout>
                <c:manualLayout>
                  <c:x val="-1.2170452545689291E-2"/>
                  <c:y val="2.4761501849950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05-4390-90F4-F50664696C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Times New Roman" pitchFamily="18" charset="0"/>
                    <a:ea typeface="Georgia"/>
                    <a:cs typeface="Times New Roman" pitchFamily="18" charset="0"/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Sheet1!$A$4:$A$24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 formatCode="0">
                  <c:v>2019</c:v>
                </c:pt>
              </c:numCache>
            </c:numRef>
          </c:cat>
          <c:val>
            <c:numRef>
              <c:f>Sheet1!$B$4:$B$24</c:f>
              <c:numCache>
                <c:formatCode>General</c:formatCode>
                <c:ptCount val="21"/>
                <c:pt idx="0">
                  <c:v>42</c:v>
                </c:pt>
                <c:pt idx="1">
                  <c:v>35</c:v>
                </c:pt>
                <c:pt idx="2">
                  <c:v>32</c:v>
                </c:pt>
                <c:pt idx="3">
                  <c:v>33</c:v>
                </c:pt>
                <c:pt idx="4">
                  <c:v>26</c:v>
                </c:pt>
                <c:pt idx="5">
                  <c:v>26</c:v>
                </c:pt>
                <c:pt idx="6">
                  <c:v>22</c:v>
                </c:pt>
                <c:pt idx="7">
                  <c:v>25</c:v>
                </c:pt>
                <c:pt idx="8">
                  <c:v>20</c:v>
                </c:pt>
                <c:pt idx="9">
                  <c:v>18</c:v>
                </c:pt>
                <c:pt idx="10">
                  <c:v>19</c:v>
                </c:pt>
                <c:pt idx="11">
                  <c:v>14</c:v>
                </c:pt>
                <c:pt idx="12">
                  <c:v>9</c:v>
                </c:pt>
                <c:pt idx="13">
                  <c:v>7</c:v>
                </c:pt>
                <c:pt idx="14">
                  <c:v>5</c:v>
                </c:pt>
                <c:pt idx="15">
                  <c:v>6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6</c:v>
                </c:pt>
                <c:pt idx="20" formatCode="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305-4390-90F4-F50664696C01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Reykja daglega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3.3192143306425338E-3"/>
                  <c:y val="4.7033020273649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05-4390-90F4-F50664696C01}"/>
                </c:ext>
              </c:extLst>
            </c:dLbl>
            <c:dLbl>
              <c:idx val="12"/>
              <c:layout>
                <c:manualLayout>
                  <c:x val="-7.744833438165912E-3"/>
                  <c:y val="3.8733075519476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05-4390-90F4-F50664696C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Georgia"/>
                    <a:cs typeface="Times New Roman" pitchFamily="18" charset="0"/>
                  </a:defRPr>
                </a:pPr>
                <a:endParaRPr lang="is-I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Sheet1!$A$4:$A$24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 formatCode="0">
                  <c:v>2019</c:v>
                </c:pt>
              </c:numCache>
            </c:numRef>
          </c:cat>
          <c:val>
            <c:numRef>
              <c:f>Sheet1!$C$4:$C$24</c:f>
              <c:numCache>
                <c:formatCode>General</c:formatCode>
                <c:ptCount val="21"/>
                <c:pt idx="0">
                  <c:v>23</c:v>
                </c:pt>
                <c:pt idx="1">
                  <c:v>19</c:v>
                </c:pt>
                <c:pt idx="2">
                  <c:v>16</c:v>
                </c:pt>
                <c:pt idx="3">
                  <c:v>15</c:v>
                </c:pt>
                <c:pt idx="4">
                  <c:v>14</c:v>
                </c:pt>
                <c:pt idx="5">
                  <c:v>12</c:v>
                </c:pt>
                <c:pt idx="6">
                  <c:v>11</c:v>
                </c:pt>
                <c:pt idx="7">
                  <c:v>12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7</c:v>
                </c:pt>
                <c:pt idx="12">
                  <c:v>5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 formatCode="0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305-4390-90F4-F50664696C01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Hafa notað marijúana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1.8808881206974357E-2"/>
                  <c:y val="3.87330755194763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05-4390-90F4-F50664696C01}"/>
                </c:ext>
              </c:extLst>
            </c:dLbl>
            <c:dLbl>
              <c:idx val="11"/>
              <c:layout>
                <c:manualLayout>
                  <c:x val="-1.1064047768808446E-2"/>
                  <c:y val="-3.0433130765302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05-4390-90F4-F50664696C01}"/>
                </c:ext>
              </c:extLst>
            </c:dLbl>
            <c:dLbl>
              <c:idx val="12"/>
              <c:layout>
                <c:manualLayout>
                  <c:x val="-1.6596071653212668E-2"/>
                  <c:y val="1.6599889508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05-4390-90F4-F50664696C01}"/>
                </c:ext>
              </c:extLst>
            </c:dLbl>
            <c:dLbl>
              <c:idx val="13"/>
              <c:layout>
                <c:manualLayout>
                  <c:x val="-1.8808881206974357E-2"/>
                  <c:y val="2.7666482513911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05-4390-90F4-F50664696C01}"/>
                </c:ext>
              </c:extLst>
            </c:dLbl>
            <c:dLbl>
              <c:idx val="14"/>
              <c:layout>
                <c:manualLayout>
                  <c:x val="-5.5320238844043853E-3"/>
                  <c:y val="-3.3199779016693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305-4390-90F4-F50664696C01}"/>
                </c:ext>
              </c:extLst>
            </c:dLbl>
            <c:dLbl>
              <c:idx val="15"/>
              <c:layout>
                <c:manualLayout>
                  <c:x val="-1.5489666876331824E-2"/>
                  <c:y val="1.9366537759738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05-4390-90F4-F50664696C01}"/>
                </c:ext>
              </c:extLst>
            </c:dLbl>
            <c:dLbl>
              <c:idx val="17"/>
              <c:layout>
                <c:manualLayout>
                  <c:x val="-2.2128095537616893E-3"/>
                  <c:y val="-4.7033020273649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05-4390-90F4-F50664696C01}"/>
                </c:ext>
              </c:extLst>
            </c:dLbl>
            <c:dLbl>
              <c:idx val="18"/>
              <c:layout>
                <c:manualLayout>
                  <c:x val="-6.6384286612850675E-3"/>
                  <c:y val="-3.5966427268085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05-4390-90F4-F50664696C01}"/>
                </c:ext>
              </c:extLst>
            </c:dLbl>
            <c:dLbl>
              <c:idx val="19"/>
              <c:layout>
                <c:manualLayout>
                  <c:x val="-1.1064047768808446E-2"/>
                  <c:y val="-4.9799668525041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305-4390-90F4-F50664696C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Georgia"/>
                    <a:cs typeface="Times New Roman" pitchFamily="18" charset="0"/>
                  </a:defRPr>
                </a:pPr>
                <a:endParaRPr lang="is-I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Sheet1!$A$4:$A$24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 formatCode="0">
                  <c:v>2019</c:v>
                </c:pt>
              </c:numCache>
            </c:numRef>
          </c:cat>
          <c:val>
            <c:numRef>
              <c:f>Sheet1!$E$4:$E$24</c:f>
              <c:numCache>
                <c:formatCode>General</c:formatCode>
                <c:ptCount val="21"/>
                <c:pt idx="10">
                  <c:v>8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6</c:v>
                </c:pt>
                <c:pt idx="19">
                  <c:v>7</c:v>
                </c:pt>
                <c:pt idx="20" formatCode="0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305-4390-90F4-F50664696C01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65908448"/>
        <c:axId val="-26592476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Hafa notað hass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5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B050"/>
                          </a:solidFill>
                          <a:latin typeface="Times New Roman" pitchFamily="18" charset="0"/>
                          <a:ea typeface="Georgia"/>
                          <a:cs typeface="Times New Roman" pitchFamily="18" charset="0"/>
                        </a:defRPr>
                      </a:pPr>
                      <a:endParaRPr lang="is-IS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635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Sheet1!$A$4:$A$24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  <c:pt idx="19">
                        <c:v>2018</c:v>
                      </c:pt>
                      <c:pt idx="20" formatCode="0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Sheet1!$D$4:$D$24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17</c:v>
                      </c:pt>
                      <c:pt idx="1">
                        <c:v>15</c:v>
                      </c:pt>
                      <c:pt idx="2">
                        <c:v>12</c:v>
                      </c:pt>
                      <c:pt idx="3">
                        <c:v>11</c:v>
                      </c:pt>
                      <c:pt idx="4">
                        <c:v>12</c:v>
                      </c:pt>
                      <c:pt idx="5">
                        <c:v>9</c:v>
                      </c:pt>
                      <c:pt idx="6">
                        <c:v>9</c:v>
                      </c:pt>
                      <c:pt idx="7">
                        <c:v>9</c:v>
                      </c:pt>
                      <c:pt idx="8">
                        <c:v>7</c:v>
                      </c:pt>
                      <c:pt idx="9">
                        <c:v>7</c:v>
                      </c:pt>
                      <c:pt idx="10">
                        <c:v>6</c:v>
                      </c:pt>
                      <c:pt idx="11">
                        <c:v>6</c:v>
                      </c:pt>
                      <c:pt idx="12">
                        <c:v>3</c:v>
                      </c:pt>
                      <c:pt idx="13">
                        <c:v>3</c:v>
                      </c:pt>
                      <c:pt idx="14">
                        <c:v>3</c:v>
                      </c:pt>
                      <c:pt idx="15">
                        <c:v>2</c:v>
                      </c:pt>
                      <c:pt idx="16">
                        <c:v>3</c:v>
                      </c:pt>
                      <c:pt idx="17">
                        <c:v>3</c:v>
                      </c:pt>
                      <c:pt idx="18">
                        <c:v>2</c:v>
                      </c:pt>
                      <c:pt idx="19">
                        <c:v>2</c:v>
                      </c:pt>
                      <c:pt idx="20" formatCode="0">
                        <c:v>3.1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2-A305-4390-90F4-F50664696C01}"/>
                  </c:ext>
                </c:extLst>
              </c15:ser>
            </c15:filteredLineSeries>
          </c:ext>
        </c:extLst>
      </c:lineChart>
      <c:catAx>
        <c:axId val="-26590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3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Georgia"/>
                <a:cs typeface="Times New Roman" pitchFamily="18" charset="0"/>
              </a:defRPr>
            </a:pPr>
            <a:endParaRPr lang="is-IS"/>
          </a:p>
        </c:txPr>
        <c:crossAx val="-265924768"/>
        <c:crosses val="autoZero"/>
        <c:auto val="1"/>
        <c:lblAlgn val="ctr"/>
        <c:lblOffset val="100"/>
        <c:noMultiLvlLbl val="0"/>
      </c:catAx>
      <c:valAx>
        <c:axId val="-265924768"/>
        <c:scaling>
          <c:orientation val="minMax"/>
          <c:max val="5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Georgia"/>
                    <a:cs typeface="Times New Roman" pitchFamily="18" charset="0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0"/>
              <c:y val="0.43092079984847254"/>
            </c:manualLayout>
          </c:layout>
          <c:overlay val="0"/>
          <c:spPr>
            <a:noFill/>
            <a:ln w="25385"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Times New Roman" pitchFamily="18" charset="0"/>
                  <a:ea typeface="Georgia"/>
                  <a:cs typeface="Times New Roman" pitchFamily="18" charset="0"/>
                </a:defRPr>
              </a:pPr>
              <a:endParaRPr lang="is-I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3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Georgia"/>
                <a:cs typeface="Times New Roman" pitchFamily="18" charset="0"/>
              </a:defRPr>
            </a:pPr>
            <a:endParaRPr lang="is-IS"/>
          </a:p>
        </c:txPr>
        <c:crossAx val="-265908448"/>
        <c:crosses val="autoZero"/>
        <c:crossBetween val="between"/>
      </c:valAx>
      <c:spPr>
        <a:noFill/>
        <a:ln w="25385">
          <a:noFill/>
        </a:ln>
        <a:effectLst/>
      </c:spPr>
    </c:plotArea>
    <c:legend>
      <c:legendPos val="r"/>
      <c:layout>
        <c:manualLayout>
          <c:xMode val="edge"/>
          <c:yMode val="edge"/>
          <c:x val="0.46376506932017958"/>
          <c:y val="2.7798481296708141E-2"/>
          <c:w val="0.51439267089597873"/>
          <c:h val="0.19897451023790561"/>
        </c:manualLayout>
      </c:layout>
      <c:overlay val="0"/>
      <c:spPr>
        <a:noFill/>
        <a:ln w="2538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Times New Roman" pitchFamily="18" charset="0"/>
              <a:ea typeface="Georgia"/>
              <a:cs typeface="Times New Roman" pitchFamily="18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 pitchFamily="18" charset="0"/>
          <a:ea typeface="Georgia"/>
          <a:cs typeface="Times New Roman" pitchFamily="18" charset="0"/>
        </a:defRPr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966923558574788E-2"/>
          <c:y val="3.6184312711485811E-2"/>
          <c:w val="0.89311513874795012"/>
          <c:h val="0.88103486056905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Sheet1!$B$54</c:f>
              <c:strCache>
                <c:ptCount val="1"/>
                <c:pt idx="0">
                  <c:v>Hafa ekki orðið drukkin sl. 30 daga</c:v>
                </c:pt>
              </c:strCache>
            </c:strRef>
          </c:tx>
          <c:spPr>
            <a:ln w="12692">
              <a:solidFill>
                <a:srgbClr val="00B050"/>
              </a:solidFill>
              <a:prstDash val="solid"/>
            </a:ln>
          </c:spPr>
          <c:marker>
            <c:symbol val="none"/>
          </c:marker>
          <c:dLbls>
            <c:dLbl>
              <c:idx val="13"/>
              <c:numFmt formatCode="#,##0" sourceLinked="0"/>
              <c:spPr>
                <a:noFill/>
                <a:ln w="25385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B050"/>
                      </a:solidFill>
                    </a:defRPr>
                  </a:pPr>
                  <a:endParaRPr lang="is-I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25E-4BC1-9B11-92ACA3616382}"/>
                </c:ext>
              </c:extLst>
            </c:dLbl>
            <c:dLbl>
              <c:idx val="14"/>
              <c:numFmt formatCode="#,##0" sourceLinked="0"/>
              <c:spPr>
                <a:noFill/>
                <a:ln w="25385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B050"/>
                      </a:solidFill>
                    </a:defRPr>
                  </a:pPr>
                  <a:endParaRPr lang="is-I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25E-4BC1-9B11-92ACA3616382}"/>
                </c:ext>
              </c:extLst>
            </c:dLbl>
            <c:spPr>
              <a:noFill/>
              <a:ln w="25385"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rgbClr val="00B050"/>
                    </a:solidFill>
                  </a:defRPr>
                </a:pPr>
                <a:endParaRPr lang="is-I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Sheet1!$A$55:$A$74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Sheet1!$B$55:$B$74</c:f>
              <c:numCache>
                <c:formatCode>General</c:formatCode>
                <c:ptCount val="20"/>
                <c:pt idx="0">
                  <c:v>58</c:v>
                </c:pt>
                <c:pt idx="1">
                  <c:v>65</c:v>
                </c:pt>
                <c:pt idx="2">
                  <c:v>68</c:v>
                </c:pt>
                <c:pt idx="3">
                  <c:v>67</c:v>
                </c:pt>
                <c:pt idx="4">
                  <c:v>74</c:v>
                </c:pt>
                <c:pt idx="5">
                  <c:v>74</c:v>
                </c:pt>
                <c:pt idx="6">
                  <c:v>78</c:v>
                </c:pt>
                <c:pt idx="7">
                  <c:v>75</c:v>
                </c:pt>
                <c:pt idx="8">
                  <c:v>80</c:v>
                </c:pt>
                <c:pt idx="9">
                  <c:v>82</c:v>
                </c:pt>
                <c:pt idx="10">
                  <c:v>81</c:v>
                </c:pt>
                <c:pt idx="11">
                  <c:v>86</c:v>
                </c:pt>
                <c:pt idx="12">
                  <c:v>91</c:v>
                </c:pt>
                <c:pt idx="13">
                  <c:v>93</c:v>
                </c:pt>
                <c:pt idx="14">
                  <c:v>95</c:v>
                </c:pt>
                <c:pt idx="15">
                  <c:v>94</c:v>
                </c:pt>
                <c:pt idx="16">
                  <c:v>95</c:v>
                </c:pt>
                <c:pt idx="17">
                  <c:v>95</c:v>
                </c:pt>
                <c:pt idx="18">
                  <c:v>95</c:v>
                </c:pt>
                <c:pt idx="19">
                  <c:v>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5E-4BC1-9B11-92ACA3616382}"/>
            </c:ext>
          </c:extLst>
        </c:ser>
        <c:ser>
          <c:idx val="1"/>
          <c:order val="1"/>
          <c:tx>
            <c:strRef>
              <c:f>Sheet1!$C$54</c:f>
              <c:strCache>
                <c:ptCount val="1"/>
                <c:pt idx="0">
                  <c:v>Reykja ekki</c:v>
                </c:pt>
              </c:strCache>
            </c:strRef>
          </c:tx>
          <c:spPr>
            <a:ln w="12692">
              <a:solidFill>
                <a:schemeClr val="tx2"/>
              </a:solidFill>
              <a:prstDash val="solid"/>
            </a:ln>
          </c:spPr>
          <c:marker>
            <c:symbol val="none"/>
          </c:marker>
          <c:dLbls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5E-4BC1-9B11-92ACA3616382}"/>
                </c:ext>
              </c:extLst>
            </c:dLbl>
            <c:numFmt formatCode="0" sourceLinked="0"/>
            <c:spPr>
              <a:noFill/>
              <a:ln w="25385"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is-I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Sheet1!$A$55:$A$74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Sheet1!$C$55:$C$74</c:f>
              <c:numCache>
                <c:formatCode>General</c:formatCode>
                <c:ptCount val="20"/>
                <c:pt idx="0">
                  <c:v>77</c:v>
                </c:pt>
                <c:pt idx="1">
                  <c:v>81</c:v>
                </c:pt>
                <c:pt idx="2">
                  <c:v>84</c:v>
                </c:pt>
                <c:pt idx="3">
                  <c:v>85</c:v>
                </c:pt>
                <c:pt idx="4">
                  <c:v>86</c:v>
                </c:pt>
                <c:pt idx="5">
                  <c:v>88</c:v>
                </c:pt>
                <c:pt idx="6">
                  <c:v>89</c:v>
                </c:pt>
                <c:pt idx="7">
                  <c:v>88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93</c:v>
                </c:pt>
                <c:pt idx="12">
                  <c:v>95</c:v>
                </c:pt>
                <c:pt idx="13">
                  <c:v>97</c:v>
                </c:pt>
                <c:pt idx="14">
                  <c:v>97</c:v>
                </c:pt>
                <c:pt idx="15">
                  <c:v>98</c:v>
                </c:pt>
                <c:pt idx="16">
                  <c:v>97</c:v>
                </c:pt>
                <c:pt idx="17">
                  <c:v>97</c:v>
                </c:pt>
                <c:pt idx="18">
                  <c:v>98</c:v>
                </c:pt>
                <c:pt idx="19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5E-4BC1-9B11-92ACA3616382}"/>
            </c:ext>
          </c:extLst>
        </c:ser>
        <c:ser>
          <c:idx val="2"/>
          <c:order val="2"/>
          <c:tx>
            <c:strRef>
              <c:f>Sheet1!$D$54</c:f>
              <c:strCache>
                <c:ptCount val="1"/>
                <c:pt idx="0">
                  <c:v>Hafa aldrei notað hass</c:v>
                </c:pt>
              </c:strCache>
            </c:strRef>
          </c:tx>
          <c:spPr>
            <a:ln w="12692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5E-4BC1-9B11-92ACA36163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5E-4BC1-9B11-92ACA3616382}"/>
                </c:ext>
              </c:extLst>
            </c:dLbl>
            <c:spPr>
              <a:noFill/>
              <a:ln w="25385"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Sheet1!$A$55:$A$74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Sheet1!$D$55:$D$74</c:f>
              <c:numCache>
                <c:formatCode>General</c:formatCode>
                <c:ptCount val="20"/>
                <c:pt idx="0">
                  <c:v>83</c:v>
                </c:pt>
                <c:pt idx="1">
                  <c:v>85</c:v>
                </c:pt>
                <c:pt idx="2">
                  <c:v>88</c:v>
                </c:pt>
                <c:pt idx="3">
                  <c:v>89</c:v>
                </c:pt>
                <c:pt idx="4">
                  <c:v>88</c:v>
                </c:pt>
                <c:pt idx="5">
                  <c:v>91</c:v>
                </c:pt>
                <c:pt idx="6">
                  <c:v>91</c:v>
                </c:pt>
                <c:pt idx="7">
                  <c:v>91</c:v>
                </c:pt>
                <c:pt idx="8">
                  <c:v>93</c:v>
                </c:pt>
                <c:pt idx="9">
                  <c:v>93</c:v>
                </c:pt>
                <c:pt idx="10">
                  <c:v>94</c:v>
                </c:pt>
                <c:pt idx="11">
                  <c:v>94</c:v>
                </c:pt>
                <c:pt idx="12">
                  <c:v>97</c:v>
                </c:pt>
                <c:pt idx="13">
                  <c:v>97</c:v>
                </c:pt>
                <c:pt idx="14">
                  <c:v>97</c:v>
                </c:pt>
                <c:pt idx="15">
                  <c:v>98</c:v>
                </c:pt>
                <c:pt idx="16">
                  <c:v>97</c:v>
                </c:pt>
                <c:pt idx="17">
                  <c:v>97</c:v>
                </c:pt>
                <c:pt idx="18">
                  <c:v>98</c:v>
                </c:pt>
                <c:pt idx="19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25E-4BC1-9B11-92ACA3616382}"/>
            </c:ext>
          </c:extLst>
        </c:ser>
        <c:ser>
          <c:idx val="3"/>
          <c:order val="3"/>
          <c:tx>
            <c:strRef>
              <c:f>Sheet1!$E$54</c:f>
              <c:strCache>
                <c:ptCount val="1"/>
                <c:pt idx="0">
                  <c:v>Hafa aldrei notað marijúana</c:v>
                </c:pt>
              </c:strCache>
            </c:strRef>
          </c:tx>
          <c:spPr>
            <a:ln w="13357">
              <a:solidFill>
                <a:srgbClr val="3366FF"/>
              </a:solidFill>
              <a:prstDash val="solid"/>
            </a:ln>
          </c:spPr>
          <c:marker>
            <c:symbol val="none"/>
          </c:marker>
          <c:dLbls>
            <c:dLbl>
              <c:idx val="16"/>
              <c:spPr>
                <a:noFill/>
                <a:ln w="25385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7030A0"/>
                      </a:solidFill>
                    </a:defRPr>
                  </a:pPr>
                  <a:endParaRPr lang="is-I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E25E-4BC1-9B11-92ACA3616382}"/>
                </c:ext>
              </c:extLst>
            </c:dLbl>
            <c:dLbl>
              <c:idx val="17"/>
              <c:spPr>
                <a:noFill/>
                <a:ln w="25385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7030A0"/>
                      </a:solidFill>
                    </a:defRPr>
                  </a:pPr>
                  <a:endParaRPr lang="is-I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E25E-4BC1-9B11-92ACA3616382}"/>
                </c:ext>
              </c:extLst>
            </c:dLbl>
            <c:spPr>
              <a:noFill/>
              <a:ln w="25385"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rgbClr val="7030A0"/>
                    </a:solidFill>
                  </a:defRPr>
                </a:pPr>
                <a:endParaRPr lang="is-I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Sheet1!$A$55:$A$74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Sheet1!$E$55:$E$74</c:f>
              <c:numCache>
                <c:formatCode>General</c:formatCode>
                <c:ptCount val="20"/>
                <c:pt idx="10">
                  <c:v>92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93</c:v>
                </c:pt>
                <c:pt idx="15">
                  <c:v>95</c:v>
                </c:pt>
                <c:pt idx="16">
                  <c:v>94</c:v>
                </c:pt>
                <c:pt idx="17">
                  <c:v>93</c:v>
                </c:pt>
                <c:pt idx="18">
                  <c:v>94</c:v>
                </c:pt>
                <c:pt idx="19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25E-4BC1-9B11-92ACA3616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65908448"/>
        <c:axId val="-265924768"/>
      </c:lineChart>
      <c:catAx>
        <c:axId val="-26590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is-IS"/>
          </a:p>
        </c:txPr>
        <c:crossAx val="-265924768"/>
        <c:crosses val="autoZero"/>
        <c:auto val="1"/>
        <c:lblAlgn val="ctr"/>
        <c:lblOffset val="100"/>
        <c:noMultiLvlLbl val="0"/>
      </c:catAx>
      <c:valAx>
        <c:axId val="-265924768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0"/>
              <c:y val="0.43092079984847254"/>
            </c:manualLayout>
          </c:layout>
          <c:overlay val="0"/>
          <c:spPr>
            <a:noFill/>
            <a:ln w="2538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is-IS"/>
          </a:p>
        </c:txPr>
        <c:crossAx val="-265908448"/>
        <c:crosses val="autoZero"/>
        <c:crossBetween val="between"/>
      </c:valAx>
      <c:spPr>
        <a:noFill/>
        <a:ln w="25385">
          <a:noFill/>
        </a:ln>
      </c:spPr>
    </c:plotArea>
    <c:legend>
      <c:legendPos val="r"/>
      <c:layout>
        <c:manualLayout>
          <c:xMode val="edge"/>
          <c:yMode val="edge"/>
          <c:x val="0.50964077304879374"/>
          <c:y val="0.48532435701944604"/>
          <c:w val="0.42346288362239032"/>
          <c:h val="0.30441498327086114"/>
        </c:manualLayout>
      </c:layout>
      <c:overlay val="0"/>
      <c:spPr>
        <a:noFill/>
        <a:ln w="25385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 pitchFamily="18" charset="0"/>
          <a:ea typeface="Georgia"/>
          <a:cs typeface="Times New Roman" pitchFamily="18" charset="0"/>
        </a:defRPr>
      </a:pPr>
      <a:endParaRPr lang="is-I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Algjörlega / mjög mótfallin</c:v>
                </c:pt>
              </c:strCache>
            </c:strRef>
          </c:tx>
          <c:spPr>
            <a:solidFill>
              <a:srgbClr val="EA52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Sheet2!$A$4:$A$7</c:f>
              <c:strCache>
                <c:ptCount val="4"/>
                <c:pt idx="0">
                  <c:v>Nota kannabis</c:v>
                </c:pt>
                <c:pt idx="1">
                  <c:v>Ölvun</c:v>
                </c:pt>
                <c:pt idx="2">
                  <c:v>Nota rafrettur</c:v>
                </c:pt>
                <c:pt idx="3">
                  <c:v>Reykja sígarettur</c:v>
                </c:pt>
              </c:strCache>
            </c:strRef>
          </c:cat>
          <c:val>
            <c:numRef>
              <c:f>Sheet2!$B$4:$B$7</c:f>
              <c:numCache>
                <c:formatCode>0</c:formatCode>
                <c:ptCount val="4"/>
                <c:pt idx="0">
                  <c:v>95.6</c:v>
                </c:pt>
                <c:pt idx="1">
                  <c:v>88</c:v>
                </c:pt>
                <c:pt idx="2">
                  <c:v>79</c:v>
                </c:pt>
                <c:pt idx="3">
                  <c:v>97.9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0-4885-B437-D950B81039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45236448"/>
        <c:axId val="445238744"/>
      </c:barChart>
      <c:catAx>
        <c:axId val="44523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45238744"/>
        <c:crosses val="autoZero"/>
        <c:auto val="1"/>
        <c:lblAlgn val="ctr"/>
        <c:lblOffset val="100"/>
        <c:noMultiLvlLbl val="0"/>
      </c:catAx>
      <c:valAx>
        <c:axId val="445238744"/>
        <c:scaling>
          <c:orientation val="minMax"/>
          <c:max val="100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4523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86844645915155"/>
          <c:y val="4.8751825374615192E-2"/>
          <c:w val="0.59899835362595966"/>
          <c:h val="0.836292975805836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EA52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Sheet3!$A$3:$A$5</c:f>
              <c:strCache>
                <c:ptCount val="3"/>
                <c:pt idx="0">
                  <c:v>Sem sofa 7 klst á nóttu eða minna</c:v>
                </c:pt>
                <c:pt idx="1">
                  <c:v>Sem drekka orkudrykki daglega. 2016 og 2018</c:v>
                </c:pt>
                <c:pt idx="2">
                  <c:v>Sem hafa reykt rafrettur 1x eða oftar síðustu 30 daga</c:v>
                </c:pt>
              </c:strCache>
            </c:strRef>
          </c:cat>
          <c:val>
            <c:numRef>
              <c:f>Sheet3!$B$3:$B$5</c:f>
              <c:numCache>
                <c:formatCode>0</c:formatCode>
                <c:ptCount val="3"/>
                <c:pt idx="0">
                  <c:v>73</c:v>
                </c:pt>
                <c:pt idx="1">
                  <c:v>20</c:v>
                </c:pt>
                <c:pt idx="2">
                  <c:v>28.499999999999996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1-4FB4-9AC4-647ECC4CB976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3AAE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Sheet3!$A$3:$A$5</c:f>
              <c:strCache>
                <c:ptCount val="3"/>
                <c:pt idx="0">
                  <c:v>Sem sofa 7 klst á nóttu eða minna</c:v>
                </c:pt>
                <c:pt idx="1">
                  <c:v>Sem drekka orkudrykki daglega. 2016 og 2018</c:v>
                </c:pt>
                <c:pt idx="2">
                  <c:v>Sem hafa reykt rafrettur 1x eða oftar síðustu 30 daga</c:v>
                </c:pt>
              </c:strCache>
            </c:strRef>
          </c:cat>
          <c:val>
            <c:numRef>
              <c:f>Sheet3!$C$3:$C$5</c:f>
              <c:numCache>
                <c:formatCode>0</c:formatCode>
                <c:ptCount val="3"/>
                <c:pt idx="0">
                  <c:v>74</c:v>
                </c:pt>
                <c:pt idx="1">
                  <c:v>52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11-4FB4-9AC4-647ECC4CB9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45903480"/>
        <c:axId val="448647560"/>
      </c:barChart>
      <c:catAx>
        <c:axId val="445903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48647560"/>
        <c:crosses val="autoZero"/>
        <c:auto val="1"/>
        <c:lblAlgn val="ctr"/>
        <c:lblOffset val="100"/>
        <c:noMultiLvlLbl val="0"/>
      </c:catAx>
      <c:valAx>
        <c:axId val="448647560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s-IS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4590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828889618834759"/>
          <c:y val="2.4730455135217625E-3"/>
          <c:w val="9.458236778719209E-2"/>
          <c:h val="0.24733060269163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3703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08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1866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a /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2000" y="-22717"/>
            <a:ext cx="66821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306" y="5243386"/>
            <a:ext cx="1197961" cy="12203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/>
          <a:stretch/>
        </p:blipFill>
        <p:spPr>
          <a:xfrm>
            <a:off x="0" y="0"/>
            <a:ext cx="12966700" cy="8055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000" y="1906894"/>
            <a:ext cx="6427808" cy="2387600"/>
          </a:xfrm>
        </p:spPr>
        <p:txBody>
          <a:bodyPr lIns="0" rIns="0" anchor="b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000" y="4691312"/>
            <a:ext cx="6427808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966700" cy="80550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a 2 / 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52001" y="0"/>
            <a:ext cx="7380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2001" y="0"/>
            <a:ext cx="7380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000" y="1906894"/>
            <a:ext cx="6427808" cy="2387600"/>
          </a:xfrm>
        </p:spPr>
        <p:txBody>
          <a:bodyPr lIns="0" rIns="0" anchor="b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000" y="4691312"/>
            <a:ext cx="6427808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490" y="4663604"/>
            <a:ext cx="2429510" cy="2194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786" y="5253546"/>
            <a:ext cx="1197961" cy="12203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2490" y="4663604"/>
            <a:ext cx="2429510" cy="2194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0786" y="5253546"/>
            <a:ext cx="1197961" cy="1220353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7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a hvit / 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52001" y="0"/>
            <a:ext cx="7380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2001" y="0"/>
            <a:ext cx="7380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000" y="1906894"/>
            <a:ext cx="6427808" cy="2387600"/>
          </a:xfrm>
        </p:spPr>
        <p:txBody>
          <a:bodyPr lIns="0" rIns="0" anchor="b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000" y="4691312"/>
            <a:ext cx="6427808" cy="165576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490" y="4663604"/>
            <a:ext cx="2429510" cy="2194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786" y="5253546"/>
            <a:ext cx="1197961" cy="12203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2490" y="4663604"/>
            <a:ext cx="2429510" cy="2194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0786" y="5253546"/>
            <a:ext cx="1197961" cy="122035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900000" y="4464433"/>
            <a:ext cx="504000" cy="0"/>
          </a:xfrm>
          <a:prstGeom prst="line">
            <a:avLst/>
          </a:prstGeom>
          <a:ln w="57150" cap="sq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50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meginmal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539509" cy="1247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spcBef>
                <a:spcPts val="800"/>
              </a:spcBef>
              <a:defRPr sz="2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00000" y="1610396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900000" y="1610396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169030" y="6402693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is-IS" altLang="is-IS" sz="1400" dirty="0" smtClean="0">
                <a:solidFill>
                  <a:schemeClr val="tx1"/>
                </a:solidFill>
              </a:rPr>
              <a:t>Rannsóknir &amp; greining 2019</a:t>
            </a:r>
          </a:p>
        </p:txBody>
      </p:sp>
    </p:spTree>
    <p:extLst>
      <p:ext uri="{BB962C8B-B14F-4D97-AF65-F5344CB8AC3E}">
        <p14:creationId xmlns:p14="http://schemas.microsoft.com/office/powerpoint/2010/main" val="165321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ynd til hlidar / Image to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55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49" y="2362839"/>
            <a:ext cx="5559791" cy="415988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669549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52000" y="143824"/>
            <a:ext cx="5048870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69549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169030" y="6402693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is-IS" altLang="is-IS" sz="1400" dirty="0" smtClean="0">
                <a:solidFill>
                  <a:schemeClr val="tx1"/>
                </a:solidFill>
              </a:rPr>
              <a:t>Rannsóknir &amp; greining 2019</a:t>
            </a:r>
          </a:p>
        </p:txBody>
      </p:sp>
    </p:spTree>
    <p:extLst>
      <p:ext uri="{BB962C8B-B14F-4D97-AF65-F5344CB8AC3E}">
        <p14:creationId xmlns:p14="http://schemas.microsoft.com/office/powerpoint/2010/main" val="3992634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ynd til hlidar 2 / Image to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362839"/>
            <a:ext cx="5559791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00000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77920" y="143824"/>
            <a:ext cx="5048870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0000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51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illikafli m. mynd / Section w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8493" y="287666"/>
            <a:ext cx="709755" cy="733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38" y="0"/>
            <a:ext cx="1675962" cy="15068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6038" y="0"/>
            <a:ext cx="1675962" cy="150682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751118"/>
            <a:ext cx="12198350" cy="30973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751118"/>
            <a:ext cx="12198350" cy="30973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2083811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096"/>
            <a:ext cx="12192000" cy="68519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4963536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8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illikafli m. mynd 2 / Section w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"/>
          <a:stretch/>
        </p:blipFill>
        <p:spPr>
          <a:xfrm>
            <a:off x="157445" y="148600"/>
            <a:ext cx="11877110" cy="65608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3751118"/>
            <a:ext cx="12198350" cy="30973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751118"/>
            <a:ext cx="12198350" cy="30973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2083811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4963536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493" y="287666"/>
            <a:ext cx="709755" cy="7334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4921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illikafli hvitur / 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458946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764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eir dalkar /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996709" cy="12475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25625"/>
            <a:ext cx="4904509" cy="4351338"/>
          </a:xfrm>
        </p:spPr>
        <p:txBody>
          <a:bodyPr/>
          <a:lstStyle>
            <a:lvl1pPr marL="0" indent="0">
              <a:buFont typeface="Arial" charset="0"/>
              <a:buNone/>
              <a:tabLst/>
              <a:defRPr/>
            </a:lvl1pPr>
            <a:lvl2pPr>
              <a:spcBef>
                <a:spcPts val="500"/>
              </a:spcBef>
              <a:spcAft>
                <a:spcPts val="300"/>
              </a:spcAft>
              <a:defRPr sz="2000"/>
            </a:lvl2pPr>
            <a:lvl3pPr>
              <a:spcBef>
                <a:spcPts val="300"/>
              </a:spcBef>
              <a:spcAft>
                <a:spcPts val="200"/>
              </a:spcAft>
              <a:defRPr/>
            </a:lvl3pPr>
            <a:lvl4pPr>
              <a:spcBef>
                <a:spcPts val="300"/>
              </a:spcBef>
              <a:spcAft>
                <a:spcPts val="200"/>
              </a:spcAft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0" y="1825625"/>
            <a:ext cx="4904509" cy="4351338"/>
          </a:xfrm>
        </p:spPr>
        <p:txBody>
          <a:bodyPr/>
          <a:lstStyle>
            <a:lvl2pPr>
              <a:spcBef>
                <a:spcPts val="500"/>
              </a:spcBef>
              <a:spcAft>
                <a:spcPts val="300"/>
              </a:spcAft>
              <a:defRPr sz="2000"/>
            </a:lvl2pPr>
            <a:lvl3pPr>
              <a:spcBef>
                <a:spcPts val="300"/>
              </a:spcBef>
              <a:spcAft>
                <a:spcPts val="200"/>
              </a:spcAft>
              <a:defRPr/>
            </a:lvl3pPr>
            <a:lvl4pPr>
              <a:spcBef>
                <a:spcPts val="300"/>
              </a:spcBef>
              <a:spcAft>
                <a:spcPts val="200"/>
              </a:spcAft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00000" y="1610396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00000" y="1610396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08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anburdur /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996709" cy="12475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90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12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12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263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ill /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 mynd /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52000" y="143824"/>
            <a:ext cx="11780974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6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025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ksida /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0681" y="180000"/>
            <a:ext cx="11830638" cy="635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55" y="2519809"/>
            <a:ext cx="1078491" cy="1099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6955" y="6576061"/>
            <a:ext cx="9338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Háskólinn í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Menntavegur 1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101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Sími: 599 6200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www.hr.is</a:t>
            </a:r>
            <a:endParaRPr lang="en-US" sz="999" b="0" i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80681" y="180000"/>
            <a:ext cx="11830638" cy="635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755" y="2519809"/>
            <a:ext cx="1078491" cy="109922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426955" y="6576061"/>
            <a:ext cx="9338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Háskólinn í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Menntavegur 1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101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Sími: 599 6200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www.hr.is</a:t>
            </a:r>
            <a:endParaRPr lang="en-US" sz="999" b="0" i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38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ynd til hlidar / Image to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55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49" y="2362839"/>
            <a:ext cx="5559791" cy="415988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69549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52000" y="143824"/>
            <a:ext cx="5048870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83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ynd til hlidar 2 / Image to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66876"/>
            <a:ext cx="5559790" cy="12475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2362839"/>
            <a:ext cx="5559791" cy="412940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00000" y="2147610"/>
            <a:ext cx="468000" cy="0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77920" y="143824"/>
            <a:ext cx="5048870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91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anburdur /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996709" cy="12475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90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120000" y="2075009"/>
            <a:ext cx="4904509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120000" y="1370749"/>
            <a:ext cx="4904509" cy="639762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200" b="1" u="none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10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12305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ill /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2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or mynd /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52000" y="143824"/>
            <a:ext cx="11780974" cy="65703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62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ksida /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0681" y="180000"/>
            <a:ext cx="11830638" cy="635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755" y="2519809"/>
            <a:ext cx="1078491" cy="10992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426955" y="6576061"/>
            <a:ext cx="9338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Háskólinn í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Menntavegur 1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101 Reykjavík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Sími: 599 6200  </a:t>
            </a:r>
            <a:r>
              <a:rPr lang="en-US" sz="999" b="0" i="0" kern="120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999" b="0" i="0" kern="1200"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rPr>
              <a:t>  www.hr.is</a:t>
            </a:r>
            <a:endParaRPr lang="en-US" sz="999" b="0" i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84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6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219200" y="2362200"/>
            <a:ext cx="10668000" cy="3733800"/>
          </a:xfrm>
        </p:spPr>
        <p:txBody>
          <a:bodyPr/>
          <a:lstStyle/>
          <a:p>
            <a:pPr lvl="0"/>
            <a:endParaRPr lang="is-I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917951" y="6605588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88288" y="617464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803D-BE12-4385-B273-0C2372257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839" y="6332538"/>
            <a:ext cx="12295757" cy="501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6600"/>
              </a:solidFill>
              <a:latin typeface="Gotham HTF Medium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078692" y="6422510"/>
            <a:ext cx="508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400" dirty="0" smtClean="0">
                <a:solidFill>
                  <a:schemeClr val="bg1"/>
                </a:solidFill>
              </a:rPr>
              <a:t>Rannsóknir &amp;</a:t>
            </a:r>
            <a:r>
              <a:rPr lang="is-IS" sz="1400" baseline="0" dirty="0" smtClean="0">
                <a:solidFill>
                  <a:schemeClr val="bg1"/>
                </a:solidFill>
              </a:rPr>
              <a:t> greining 2019</a:t>
            </a:r>
            <a:endParaRPr lang="is-I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7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912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2401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8884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6813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0535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7747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5AA0A-E38B-4061-9704-C09661384C64}" type="datetimeFigureOut">
              <a:rPr lang="is-IS" smtClean="0"/>
              <a:t>7.6.2019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542A-714D-4D3D-8398-EF28224DC7B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8160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129662"/>
            <a:ext cx="9539509" cy="12475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000" y="1825625"/>
            <a:ext cx="1025856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198493" y="287666"/>
            <a:ext cx="709755" cy="7334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25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169030" y="6402693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is-IS" altLang="is-IS" sz="1400" dirty="0" smtClean="0">
                <a:solidFill>
                  <a:schemeClr val="tx1"/>
                </a:solidFill>
              </a:rPr>
              <a:t>Rannsóknir &amp; greining 2019</a:t>
            </a:r>
          </a:p>
        </p:txBody>
      </p:sp>
      <p:pic>
        <p:nvPicPr>
          <p:cNvPr id="14" name="Picture 8"/>
          <p:cNvPicPr preferRelativeResize="0">
            <a:picLocks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560" y="129662"/>
            <a:ext cx="887740" cy="7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96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fontAlgn="t" latinLnBrk="0" hangingPunct="1">
        <a:lnSpc>
          <a:spcPct val="110000"/>
        </a:lnSpc>
        <a:spcBef>
          <a:spcPts val="800"/>
        </a:spcBef>
        <a:spcAft>
          <a:spcPts val="600"/>
        </a:spcAft>
        <a:buClr>
          <a:schemeClr val="accent1"/>
        </a:buClr>
        <a:buSzPct val="90000"/>
        <a:buFont typeface="Arial" charset="0"/>
        <a:buNone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accent1"/>
        </a:buClr>
        <a:buSzPct val="90000"/>
        <a:buFont typeface="Arial"/>
        <a:buChar char="•"/>
        <a:tabLst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450850" indent="-184150" algn="l" defTabSz="914400" rtl="0" eaLnBrk="1" latinLnBrk="0" hangingPunct="1">
        <a:lnSpc>
          <a:spcPct val="90000"/>
        </a:lnSpc>
        <a:spcBef>
          <a:spcPts val="300"/>
        </a:spcBef>
        <a:spcAft>
          <a:spcPts val="200"/>
        </a:spcAft>
        <a:buFont typeface=".AppleSystemUIFont" charset="-120"/>
        <a:buChar char="-"/>
        <a:tabLst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717550" indent="-184150" algn="l" defTabSz="914400" rtl="0" eaLnBrk="1" latinLnBrk="0" hangingPunct="1">
        <a:lnSpc>
          <a:spcPct val="90000"/>
        </a:lnSpc>
        <a:spcBef>
          <a:spcPts val="300"/>
        </a:spcBef>
        <a:spcAft>
          <a:spcPts val="200"/>
        </a:spcAft>
        <a:buSzPct val="80000"/>
        <a:buFont typeface="Arial"/>
        <a:buChar char="•"/>
        <a:tabLst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1500"/>
        </a:spcBef>
        <a:spcAft>
          <a:spcPts val="300"/>
        </a:spcAft>
        <a:buFont typeface="Arial"/>
        <a:buNone/>
        <a:tabLst/>
        <a:defRPr sz="2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1406" y="1484178"/>
            <a:ext cx="12071695" cy="2840832"/>
          </a:xfrm>
        </p:spPr>
        <p:txBody>
          <a:bodyPr/>
          <a:lstStyle/>
          <a:p>
            <a:r>
              <a:rPr lang="is-IS" dirty="0" smtClean="0"/>
              <a:t>Það eru engir töfrar</a:t>
            </a:r>
            <a:br>
              <a:rPr lang="is-IS" dirty="0" smtClean="0"/>
            </a:br>
            <a:r>
              <a:rPr lang="is-IS" sz="2400" dirty="0" smtClean="0"/>
              <a:t>íslenska forvarnarmódelið</a:t>
            </a:r>
            <a:br>
              <a:rPr lang="is-IS" sz="2400" dirty="0" smtClean="0"/>
            </a:br>
            <a:r>
              <a:rPr lang="is-IS" sz="2400" dirty="0"/>
              <a:t/>
            </a:r>
            <a:br>
              <a:rPr lang="is-IS" sz="2400" dirty="0"/>
            </a:br>
            <a:r>
              <a:rPr lang="is-IS" sz="2400" dirty="0"/>
              <a:t>Lýðheilsuvísar Reykjavíkurborgar 2019</a:t>
            </a:r>
            <a:r>
              <a:rPr lang="is-IS" sz="2400" dirty="0" smtClean="0"/>
              <a:t/>
            </a:r>
            <a:br>
              <a:rPr lang="is-IS" sz="2400" dirty="0" smtClean="0"/>
            </a:b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21406" y="5202238"/>
            <a:ext cx="57802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Margrét Lilja Guðmundsdóttir, </a:t>
            </a:r>
          </a:p>
          <a:p>
            <a:r>
              <a:rPr lang="is-IS" sz="1800" dirty="0" smtClean="0"/>
              <a:t>Rannsóknir &amp; greining </a:t>
            </a:r>
          </a:p>
          <a:p>
            <a:r>
              <a:rPr lang="is-IS" sz="1800" dirty="0" smtClean="0"/>
              <a:t>Háskólinn í Reykjavík</a:t>
            </a:r>
            <a:r>
              <a:rPr lang="is-IS" dirty="0"/>
              <a:t/>
            </a:r>
            <a:br>
              <a:rPr lang="is-I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veip bÃºÃ°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8"/>
            <a:ext cx="7943034" cy="232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008"/>
            <a:ext cx="7943034" cy="2877698"/>
          </a:xfrm>
          <a:prstGeom prst="rect">
            <a:avLst/>
          </a:prstGeom>
        </p:spPr>
      </p:pic>
      <p:pic>
        <p:nvPicPr>
          <p:cNvPr id="8" name="Picture 7" descr="Image result for veip bÃºÃ°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091" y="0"/>
            <a:ext cx="3199260" cy="24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" y="3819984"/>
            <a:ext cx="7963587" cy="31368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50" y="2504008"/>
            <a:ext cx="7959154" cy="3112233"/>
          </a:xfrm>
        </p:spPr>
      </p:pic>
    </p:spTree>
    <p:extLst>
      <p:ext uri="{BB962C8B-B14F-4D97-AF65-F5344CB8AC3E}">
        <p14:creationId xmlns:p14="http://schemas.microsoft.com/office/powerpoint/2010/main" val="4116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9324" y="-4787643"/>
            <a:ext cx="10515600" cy="1325563"/>
          </a:xfrm>
        </p:spPr>
        <p:txBody>
          <a:bodyPr/>
          <a:lstStyle/>
          <a:p>
            <a:r>
              <a:rPr lang="is-IS" sz="3200" dirty="0" smtClean="0">
                <a:latin typeface="Oxygen" panose="02000503000000000000" pitchFamily="2" charset="0"/>
              </a:rPr>
              <a:t>Þróun síðustu ára</a:t>
            </a:r>
            <a:endParaRPr lang="is-IS" sz="3200" dirty="0">
              <a:latin typeface="Oxygen" panose="020005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9807" r="5769" b="7710"/>
          <a:stretch/>
        </p:blipFill>
        <p:spPr>
          <a:xfrm rot="5400000">
            <a:off x="82666" y="1278565"/>
            <a:ext cx="5329189" cy="365264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7240" r="1474" b="4872"/>
          <a:stretch/>
        </p:blipFill>
        <p:spPr>
          <a:xfrm rot="5400000">
            <a:off x="5783926" y="1678418"/>
            <a:ext cx="5486492" cy="3714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7953" r="1393" b="5295"/>
          <a:stretch/>
        </p:blipFill>
        <p:spPr>
          <a:xfrm rot="6331830">
            <a:off x="2857271" y="2065536"/>
            <a:ext cx="5050398" cy="34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88" y="365125"/>
            <a:ext cx="10515600" cy="1325563"/>
          </a:xfrm>
        </p:spPr>
        <p:txBody>
          <a:bodyPr>
            <a:normAutofit/>
          </a:bodyPr>
          <a:lstStyle/>
          <a:p>
            <a:r>
              <a:rPr lang="is-IS" altLang="is-IS" sz="3400" b="1" dirty="0" smtClean="0">
                <a:solidFill>
                  <a:srgbClr val="011936"/>
                </a:solidFill>
                <a:latin typeface="Oxygen" panose="02000503000000000000" pitchFamily="2" charset="0"/>
              </a:rPr>
              <a:t>Forvarnanálgun á Íslandi undanfarin 20 ár</a:t>
            </a:r>
            <a:endParaRPr lang="is-IS" sz="3400" dirty="0">
              <a:solidFill>
                <a:srgbClr val="011936"/>
              </a:solidFill>
              <a:latin typeface="Oxygen" panose="02000503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2" name="_s5140"/>
          <p:cNvSpPr>
            <a:spLocks noChangeArrowheads="1" noTextEdit="1"/>
          </p:cNvSpPr>
          <p:nvPr/>
        </p:nvSpPr>
        <p:spPr bwMode="auto">
          <a:xfrm>
            <a:off x="3540231" y="1820144"/>
            <a:ext cx="2556514" cy="2387949"/>
          </a:xfrm>
          <a:prstGeom prst="ellipse">
            <a:avLst/>
          </a:prstGeom>
          <a:solidFill>
            <a:srgbClr val="3AAED8">
              <a:alpha val="27058"/>
            </a:srgbClr>
          </a:solidFill>
          <a:ln w="4699">
            <a:noFill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3" name="_s5141"/>
          <p:cNvSpPr>
            <a:spLocks noChangeArrowheads="1"/>
          </p:cNvSpPr>
          <p:nvPr/>
        </p:nvSpPr>
        <p:spPr bwMode="auto">
          <a:xfrm>
            <a:off x="3272083" y="1983069"/>
            <a:ext cx="3288062" cy="5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238" tIns="28619" rIns="57238" bIns="2861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s-IS" altLang="is-IS" b="1" dirty="0">
                <a:latin typeface="Oxygen" panose="02000503000000000000" pitchFamily="2" charset="0"/>
                <a:cs typeface="Arial" panose="020B0604020202020204" pitchFamily="34" charset="0"/>
              </a:rPr>
              <a:t>Samband við foreldra</a:t>
            </a:r>
          </a:p>
          <a:p>
            <a:pPr algn="ctr" eaLnBrk="1" hangingPunct="1"/>
            <a:endParaRPr lang="is-IS" altLang="is-IS" b="1" dirty="0">
              <a:cs typeface="Arial" panose="020B0604020202020204" pitchFamily="34" charset="0"/>
            </a:endParaRPr>
          </a:p>
        </p:txBody>
      </p:sp>
      <p:sp>
        <p:nvSpPr>
          <p:cNvPr id="14" name="_s5142"/>
          <p:cNvSpPr>
            <a:spLocks noChangeArrowheads="1" noTextEdit="1"/>
          </p:cNvSpPr>
          <p:nvPr/>
        </p:nvSpPr>
        <p:spPr bwMode="auto">
          <a:xfrm>
            <a:off x="4513893" y="2729607"/>
            <a:ext cx="2556514" cy="2387949"/>
          </a:xfrm>
          <a:prstGeom prst="ellipse">
            <a:avLst/>
          </a:prstGeom>
          <a:solidFill>
            <a:srgbClr val="EA526F">
              <a:alpha val="27058"/>
            </a:srgbClr>
          </a:solidFill>
          <a:ln w="4699">
            <a:noFill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5" name="_s5143"/>
          <p:cNvSpPr>
            <a:spLocks noChangeArrowheads="1"/>
          </p:cNvSpPr>
          <p:nvPr/>
        </p:nvSpPr>
        <p:spPr bwMode="auto">
          <a:xfrm>
            <a:off x="5792149" y="3536938"/>
            <a:ext cx="1658350" cy="5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238" tIns="28619" rIns="57238" bIns="2861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s-IS" altLang="is-IS" b="1" dirty="0">
                <a:cs typeface="Arial" panose="020B0604020202020204" pitchFamily="34" charset="0"/>
              </a:rPr>
              <a:t>    </a:t>
            </a:r>
            <a:r>
              <a:rPr lang="is-IS" altLang="is-IS" b="1" dirty="0">
                <a:latin typeface="Oxygen" panose="02000503000000000000" pitchFamily="2" charset="0"/>
                <a:cs typeface="Arial" panose="020B0604020202020204" pitchFamily="34" charset="0"/>
              </a:rPr>
              <a:t>Jafningja-</a:t>
            </a:r>
          </a:p>
          <a:p>
            <a:pPr algn="ctr" eaLnBrk="1" hangingPunct="1"/>
            <a:r>
              <a:rPr lang="is-IS" altLang="is-IS" b="1" dirty="0">
                <a:latin typeface="Oxygen" panose="02000503000000000000" pitchFamily="2" charset="0"/>
                <a:cs typeface="Arial" panose="020B0604020202020204" pitchFamily="34" charset="0"/>
              </a:rPr>
              <a:t>áhrifin</a:t>
            </a:r>
          </a:p>
        </p:txBody>
      </p:sp>
      <p:sp>
        <p:nvSpPr>
          <p:cNvPr id="16" name="_s5144"/>
          <p:cNvSpPr>
            <a:spLocks noChangeArrowheads="1" noTextEdit="1"/>
          </p:cNvSpPr>
          <p:nvPr/>
        </p:nvSpPr>
        <p:spPr bwMode="auto">
          <a:xfrm>
            <a:off x="3540231" y="3639070"/>
            <a:ext cx="2556514" cy="2387949"/>
          </a:xfrm>
          <a:prstGeom prst="ellipse">
            <a:avLst/>
          </a:prstGeom>
          <a:solidFill>
            <a:srgbClr val="011936">
              <a:alpha val="27058"/>
            </a:srgbClr>
          </a:solidFill>
          <a:ln w="4699">
            <a:noFill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7" name="_s5145"/>
          <p:cNvSpPr>
            <a:spLocks noChangeArrowheads="1"/>
          </p:cNvSpPr>
          <p:nvPr/>
        </p:nvSpPr>
        <p:spPr bwMode="auto">
          <a:xfrm>
            <a:off x="4532116" y="5117556"/>
            <a:ext cx="679481" cy="5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238" tIns="28619" rIns="57238" bIns="2861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s-IS" altLang="is-IS" b="1">
              <a:cs typeface="Arial" panose="020B0604020202020204" pitchFamily="34" charset="0"/>
            </a:endParaRPr>
          </a:p>
        </p:txBody>
      </p:sp>
      <p:sp>
        <p:nvSpPr>
          <p:cNvPr id="18" name="_s5146"/>
          <p:cNvSpPr>
            <a:spLocks noChangeArrowheads="1" noTextEdit="1"/>
          </p:cNvSpPr>
          <p:nvPr/>
        </p:nvSpPr>
        <p:spPr bwMode="auto">
          <a:xfrm>
            <a:off x="2566569" y="2729607"/>
            <a:ext cx="2556514" cy="2387949"/>
          </a:xfrm>
          <a:prstGeom prst="ellipse">
            <a:avLst/>
          </a:prstGeom>
          <a:solidFill>
            <a:srgbClr val="377E44">
              <a:alpha val="21960"/>
            </a:srgbClr>
          </a:solidFill>
          <a:ln w="4699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9" name="_s5147"/>
          <p:cNvSpPr>
            <a:spLocks noChangeArrowheads="1"/>
          </p:cNvSpPr>
          <p:nvPr/>
        </p:nvSpPr>
        <p:spPr bwMode="auto">
          <a:xfrm>
            <a:off x="2194286" y="3536938"/>
            <a:ext cx="1254826" cy="5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238" tIns="28619" rIns="57238" bIns="2861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s-IS" altLang="is-IS" b="1" dirty="0">
                <a:latin typeface="Oxygen" panose="02000503000000000000" pitchFamily="2" charset="0"/>
                <a:cs typeface="Arial" panose="020B0604020202020204" pitchFamily="34" charset="0"/>
              </a:rPr>
              <a:t>Frítími</a:t>
            </a:r>
          </a:p>
        </p:txBody>
      </p:sp>
      <p:sp>
        <p:nvSpPr>
          <p:cNvPr id="20" name="Oval 19"/>
          <p:cNvSpPr/>
          <p:nvPr/>
        </p:nvSpPr>
        <p:spPr>
          <a:xfrm>
            <a:off x="2183050" y="1474864"/>
            <a:ext cx="5446712" cy="4897437"/>
          </a:xfrm>
          <a:prstGeom prst="ellipse">
            <a:avLst/>
          </a:prstGeom>
          <a:noFill/>
          <a:ln>
            <a:solidFill>
              <a:srgbClr val="EA52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s-I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957280" y="1673050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s-IS" altLang="is-IS" b="1" dirty="0">
                <a:latin typeface="Oxygen" panose="02000503000000000000" pitchFamily="2" charset="0"/>
              </a:rPr>
              <a:t>Nærsamfélagið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884873" y="3645411"/>
            <a:ext cx="194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s-IS" altLang="is-IS" sz="2000" b="1" dirty="0">
                <a:solidFill>
                  <a:srgbClr val="011936"/>
                </a:solidFill>
                <a:latin typeface="Oxygen" panose="02000503000000000000" pitchFamily="2" charset="0"/>
              </a:rPr>
              <a:t>Einstaklingur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665039" y="4892627"/>
            <a:ext cx="4502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s-IS" altLang="is-IS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/>
            <a:r>
              <a:rPr lang="is-IS" altLang="is-IS" b="1" dirty="0">
                <a:solidFill>
                  <a:srgbClr val="000000"/>
                </a:solidFill>
                <a:latin typeface="Oxygen" panose="02000503000000000000" pitchFamily="2" charset="0"/>
                <a:cs typeface="Arial" panose="020B0604020202020204" pitchFamily="34" charset="0"/>
              </a:rPr>
              <a:t>Skólinn og umhverfi hans</a:t>
            </a:r>
          </a:p>
        </p:txBody>
      </p:sp>
    </p:spTree>
    <p:extLst>
      <p:ext uri="{BB962C8B-B14F-4D97-AF65-F5344CB8AC3E}">
        <p14:creationId xmlns:p14="http://schemas.microsoft.com/office/powerpoint/2010/main" val="25432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kern="0" dirty="0">
                <a:solidFill>
                  <a:srgbClr val="000000"/>
                </a:solidFill>
                <a:latin typeface="Oxygen" panose="02000503000000000000" pitchFamily="2" charset="0"/>
              </a:rPr>
              <a:t>Íslenska módelið</a:t>
            </a:r>
            <a:endParaRPr lang="is-IS" b="1" dirty="0">
              <a:latin typeface="Oxygen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347524"/>
            <a:ext cx="5157787" cy="823912"/>
          </a:xfrm>
        </p:spPr>
        <p:txBody>
          <a:bodyPr/>
          <a:lstStyle/>
          <a:p>
            <a:r>
              <a:rPr lang="is-IS" altLang="is-IS" dirty="0">
                <a:solidFill>
                  <a:srgbClr val="080808"/>
                </a:solidFill>
                <a:latin typeface="Oxygen" panose="02000503000000000000" pitchFamily="2" charset="0"/>
                <a:ea typeface="MS PGothic" panose="020B0600070205080204" pitchFamily="34" charset="-128"/>
              </a:rPr>
              <a:t>Áhættuþættir</a:t>
            </a:r>
            <a:endParaRPr lang="is-IS" dirty="0">
              <a:latin typeface="Oxygen" panose="02000503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8" y="2665715"/>
            <a:ext cx="5157787" cy="3684588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b="1" dirty="0">
                <a:solidFill>
                  <a:srgbClr val="3AAED8"/>
                </a:solidFill>
              </a:rPr>
              <a:t>Jafningjahópurinn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dirty="0">
                <a:solidFill>
                  <a:srgbClr val="3AAED8"/>
                </a:solidFill>
              </a:rPr>
              <a:t>Eiga vini sem eru í neyslu, reykingar,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dirty="0">
                <a:solidFill>
                  <a:srgbClr val="3AAED8"/>
                </a:solidFill>
              </a:rPr>
              <a:t>tóbak, áfengi, ólögleg vímuefni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is-IS" sz="2000" dirty="0" smtClean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is-IS" sz="20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b="1" dirty="0"/>
              <a:t>Óskipulagðar athafnir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dirty="0"/>
              <a:t>„Hangs“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is-IS" sz="2000" dirty="0"/>
              <a:t>Foreldralaus partý</a:t>
            </a:r>
          </a:p>
          <a:p>
            <a:endParaRPr lang="is-I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347524"/>
            <a:ext cx="5183188" cy="823912"/>
          </a:xfrm>
        </p:spPr>
        <p:txBody>
          <a:bodyPr/>
          <a:lstStyle/>
          <a:p>
            <a:r>
              <a:rPr lang="is-IS" altLang="is-IS" dirty="0">
                <a:solidFill>
                  <a:srgbClr val="080808"/>
                </a:solidFill>
                <a:latin typeface="Oxygen" panose="02000503000000000000" pitchFamily="2" charset="0"/>
                <a:ea typeface="MS PGothic" panose="020B0600070205080204" pitchFamily="34" charset="-128"/>
              </a:rPr>
              <a:t>Verndandi </a:t>
            </a:r>
            <a:r>
              <a:rPr lang="is-IS" altLang="is-IS" dirty="0" smtClean="0">
                <a:solidFill>
                  <a:srgbClr val="080808"/>
                </a:solidFill>
                <a:latin typeface="Oxygen" panose="02000503000000000000" pitchFamily="2" charset="0"/>
                <a:ea typeface="MS PGothic" panose="020B0600070205080204" pitchFamily="34" charset="-128"/>
              </a:rPr>
              <a:t>þættir</a:t>
            </a:r>
            <a:endParaRPr lang="is-IS" altLang="is-IS" dirty="0">
              <a:solidFill>
                <a:srgbClr val="080808"/>
              </a:solidFill>
              <a:latin typeface="Oxygen" panose="02000503000000000000" pitchFamily="2" charset="0"/>
              <a:ea typeface="MS PGothic" panose="020B0600070205080204" pitchFamily="34" charset="-12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0" y="2665715"/>
            <a:ext cx="5183188" cy="3684588"/>
          </a:xfrm>
        </p:spPr>
        <p:txBody>
          <a:bodyPr>
            <a:normAutofit fontScale="700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b="1" dirty="0"/>
              <a:t>Skipulagt íþrótta- og tómstundastarf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/>
              <a:t>Stunda íþróttir með íþróttafélagi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/>
              <a:t>Þátttaka í starfi félagsmiðstöðva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/>
              <a:t>Tómstundastarf í skólum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/>
              <a:t>Tónlistarnám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is-IS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b="1" dirty="0">
                <a:solidFill>
                  <a:srgbClr val="EA526F"/>
                </a:solidFill>
              </a:rPr>
              <a:t>Foreldrar / forráðamenn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>
                <a:solidFill>
                  <a:srgbClr val="EA526F"/>
                </a:solidFill>
              </a:rPr>
              <a:t>Stuðningur: umhyggja og hlýja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>
                <a:solidFill>
                  <a:srgbClr val="EA526F"/>
                </a:solidFill>
              </a:rPr>
              <a:t>Eftirlit: vita með hverjum og hvar ungmenni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>
                <a:solidFill>
                  <a:srgbClr val="EA526F"/>
                </a:solidFill>
              </a:rPr>
              <a:t>eru á kvöldin og um helgar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s-IS" dirty="0">
                <a:solidFill>
                  <a:srgbClr val="EA526F"/>
                </a:solidFill>
              </a:rPr>
              <a:t>Tíma varið með foreldrum / forráðamönnum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5843" y="253915"/>
            <a:ext cx="10515600" cy="1325563"/>
          </a:xfrm>
        </p:spPr>
        <p:txBody>
          <a:bodyPr>
            <a:normAutofit/>
          </a:bodyPr>
          <a:lstStyle/>
          <a:p>
            <a:r>
              <a:rPr lang="is-IS" sz="3600" b="1" kern="0" dirty="0">
                <a:solidFill>
                  <a:srgbClr val="000000"/>
                </a:solidFill>
                <a:latin typeface="Oxygen" panose="02000503000000000000" pitchFamily="2" charset="0"/>
              </a:rPr>
              <a:t>Þróun vímuefnaneyslu meðal 10. </a:t>
            </a:r>
            <a:r>
              <a:rPr lang="is-IS" sz="3600" b="1" kern="0" dirty="0" smtClean="0">
                <a:solidFill>
                  <a:srgbClr val="000000"/>
                </a:solidFill>
                <a:latin typeface="Oxygen" panose="02000503000000000000" pitchFamily="2" charset="0"/>
              </a:rPr>
              <a:t/>
            </a:r>
            <a:br>
              <a:rPr lang="is-IS" sz="3600" b="1" kern="0" dirty="0" smtClean="0">
                <a:solidFill>
                  <a:srgbClr val="000000"/>
                </a:solidFill>
                <a:latin typeface="Oxygen" panose="02000503000000000000" pitchFamily="2" charset="0"/>
              </a:rPr>
            </a:br>
            <a:r>
              <a:rPr lang="is-IS" sz="3600" b="1" kern="0" dirty="0" smtClean="0">
                <a:solidFill>
                  <a:srgbClr val="000000"/>
                </a:solidFill>
                <a:latin typeface="Oxygen" panose="02000503000000000000" pitchFamily="2" charset="0"/>
              </a:rPr>
              <a:t>bekkinga </a:t>
            </a:r>
            <a:r>
              <a:rPr lang="is-IS" sz="3600" b="1" kern="0" dirty="0">
                <a:solidFill>
                  <a:srgbClr val="000000"/>
                </a:solidFill>
                <a:latin typeface="Oxygen" panose="02000503000000000000" pitchFamily="2" charset="0"/>
              </a:rPr>
              <a:t>á Íslandi árin 1997-2019</a:t>
            </a:r>
            <a:endParaRPr lang="is-IS" sz="3600" b="1" dirty="0">
              <a:latin typeface="Oxygen" panose="02000503000000000000" pitchFamily="2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333931"/>
              </p:ext>
            </p:extLst>
          </p:nvPr>
        </p:nvGraphicFramePr>
        <p:xfrm>
          <a:off x="456706" y="1743635"/>
          <a:ext cx="11478620" cy="459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5843" y="253915"/>
            <a:ext cx="10515600" cy="1325563"/>
          </a:xfrm>
        </p:spPr>
        <p:txBody>
          <a:bodyPr>
            <a:normAutofit/>
          </a:bodyPr>
          <a:lstStyle/>
          <a:p>
            <a:r>
              <a:rPr lang="is-IS" sz="3600" b="1" kern="0" dirty="0" smtClean="0">
                <a:solidFill>
                  <a:srgbClr val="000000"/>
                </a:solidFill>
                <a:latin typeface="Oxygen" panose="02000503000000000000" pitchFamily="2" charset="0"/>
              </a:rPr>
              <a:t>Yfirgnæfandi meirihluti hefur ekki ...</a:t>
            </a:r>
            <a:endParaRPr lang="is-IS" sz="3600" b="1" dirty="0"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548020"/>
              </p:ext>
            </p:extLst>
          </p:nvPr>
        </p:nvGraphicFramePr>
        <p:xfrm>
          <a:off x="487515" y="1803019"/>
          <a:ext cx="11192256" cy="447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24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83" y="2225194"/>
            <a:ext cx="10515600" cy="1325563"/>
          </a:xfrm>
        </p:spPr>
        <p:txBody>
          <a:bodyPr>
            <a:normAutofit/>
          </a:bodyPr>
          <a:lstStyle/>
          <a:p>
            <a:r>
              <a:rPr lang="is-IS" altLang="is-IS" b="1" dirty="0" smtClean="0">
                <a:latin typeface="Oxygen" panose="02000503000000000000" pitchFamily="2" charset="0"/>
              </a:rPr>
              <a:t>Heilsa og líðan</a:t>
            </a:r>
            <a:endParaRPr lang="is-IS" b="1" dirty="0">
              <a:latin typeface="Oxygen" panose="02000503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60" y="202479"/>
            <a:ext cx="1663035" cy="397885"/>
          </a:xfrm>
          <a:prstGeom prst="rect">
            <a:avLst/>
          </a:prstGeom>
        </p:spPr>
      </p:pic>
      <p:pic>
        <p:nvPicPr>
          <p:cNvPr id="12" name="Picture Placeholder 7" descr="4943268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" b="10194"/>
          <a:stretch/>
        </p:blipFill>
        <p:spPr>
          <a:xfrm>
            <a:off x="6465557" y="-24714"/>
            <a:ext cx="5557994" cy="6622918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485" y="6742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Hve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oft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hefur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þú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notað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raf-sígarettur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um </a:t>
            </a:r>
            <a:r>
              <a:rPr lang="en-US" altLang="is-IS" sz="3600" b="1" dirty="0" smtClean="0">
                <a:solidFill>
                  <a:srgbClr val="000000"/>
                </a:solidFill>
                <a:latin typeface="Oxygen" panose="02000503000000000000" pitchFamily="2" charset="0"/>
              </a:rPr>
              <a:t/>
            </a:r>
            <a:br>
              <a:rPr lang="en-US" altLang="is-IS" sz="3600" b="1" dirty="0" smtClean="0">
                <a:solidFill>
                  <a:srgbClr val="000000"/>
                </a:solidFill>
                <a:latin typeface="Oxygen" panose="02000503000000000000" pitchFamily="2" charset="0"/>
              </a:rPr>
            </a:br>
            <a:r>
              <a:rPr lang="en-US" altLang="is-IS" sz="3600" b="1" dirty="0" err="1" smtClean="0">
                <a:solidFill>
                  <a:srgbClr val="000000"/>
                </a:solidFill>
                <a:latin typeface="Oxygen" panose="02000503000000000000" pitchFamily="2" charset="0"/>
              </a:rPr>
              <a:t>ævina</a:t>
            </a:r>
            <a:r>
              <a:rPr lang="en-US" altLang="is-IS" sz="3600" b="1" dirty="0" smtClean="0">
                <a:solidFill>
                  <a:srgbClr val="000000"/>
                </a:solidFill>
                <a:latin typeface="Oxygen" panose="02000503000000000000" pitchFamily="2" charset="0"/>
              </a:rPr>
              <a:t>? </a:t>
            </a:r>
            <a:r>
              <a:rPr lang="en-US" altLang="is-IS" sz="3600" b="1" dirty="0" err="1" smtClean="0">
                <a:solidFill>
                  <a:srgbClr val="000000"/>
                </a:solidFill>
                <a:latin typeface="Oxygen" panose="02000503000000000000" pitchFamily="2" charset="0"/>
              </a:rPr>
              <a:t>Hlutfall</a:t>
            </a:r>
            <a:r>
              <a:rPr lang="en-US" altLang="is-IS" sz="3600" b="1" dirty="0" smtClean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nemenda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í Reykjavík </a:t>
            </a:r>
            <a:r>
              <a:rPr lang="en-US" altLang="is-IS" sz="3600" b="1" dirty="0" err="1">
                <a:solidFill>
                  <a:srgbClr val="000000"/>
                </a:solidFill>
                <a:latin typeface="Oxygen" panose="02000503000000000000" pitchFamily="2" charset="0"/>
              </a:rPr>
              <a:t>árið</a:t>
            </a:r>
            <a:r>
              <a:rPr lang="en-US" altLang="is-IS" sz="3600" b="1" dirty="0">
                <a:solidFill>
                  <a:srgbClr val="000000"/>
                </a:solidFill>
                <a:latin typeface="Oxygen" panose="02000503000000000000" pitchFamily="2" charset="0"/>
              </a:rPr>
              <a:t> 2019</a:t>
            </a:r>
            <a:r>
              <a:rPr lang="en-US" altLang="is-IS" sz="3600" dirty="0">
                <a:solidFill>
                  <a:srgbClr val="000000"/>
                </a:solidFill>
              </a:rPr>
              <a:t/>
            </a:r>
            <a:br>
              <a:rPr lang="en-US" altLang="is-IS" sz="3600" dirty="0">
                <a:solidFill>
                  <a:srgbClr val="000000"/>
                </a:solidFill>
              </a:rPr>
            </a:br>
            <a:r>
              <a:rPr lang="en-US" altLang="is-IS" sz="3600" dirty="0">
                <a:solidFill>
                  <a:srgbClr val="000000"/>
                </a:solidFill>
              </a:rPr>
              <a:t/>
            </a:r>
            <a:br>
              <a:rPr lang="en-US" altLang="is-IS" sz="3600" dirty="0">
                <a:solidFill>
                  <a:srgbClr val="000000"/>
                </a:solidFill>
              </a:rPr>
            </a:br>
            <a:endParaRPr lang="is-IS" sz="3600" b="1" dirty="0"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117611"/>
              </p:ext>
            </p:extLst>
          </p:nvPr>
        </p:nvGraphicFramePr>
        <p:xfrm>
          <a:off x="900000" y="2666097"/>
          <a:ext cx="10652644" cy="276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161">
                  <a:extLst>
                    <a:ext uri="{9D8B030D-6E8A-4147-A177-3AD203B41FA5}">
                      <a16:colId xmlns:a16="http://schemas.microsoft.com/office/drawing/2014/main" val="2385992314"/>
                    </a:ext>
                  </a:extLst>
                </a:gridCol>
                <a:gridCol w="2663161">
                  <a:extLst>
                    <a:ext uri="{9D8B030D-6E8A-4147-A177-3AD203B41FA5}">
                      <a16:colId xmlns:a16="http://schemas.microsoft.com/office/drawing/2014/main" val="3121076325"/>
                    </a:ext>
                  </a:extLst>
                </a:gridCol>
                <a:gridCol w="2663161">
                  <a:extLst>
                    <a:ext uri="{9D8B030D-6E8A-4147-A177-3AD203B41FA5}">
                      <a16:colId xmlns:a16="http://schemas.microsoft.com/office/drawing/2014/main" val="177673087"/>
                    </a:ext>
                  </a:extLst>
                </a:gridCol>
                <a:gridCol w="2663161">
                  <a:extLst>
                    <a:ext uri="{9D8B030D-6E8A-4147-A177-3AD203B41FA5}">
                      <a16:colId xmlns:a16="http://schemas.microsoft.com/office/drawing/2014/main" val="1965244987"/>
                    </a:ext>
                  </a:extLst>
                </a:gridCol>
              </a:tblGrid>
              <a:tr h="5534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A52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EA52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9. </a:t>
                      </a:r>
                      <a:r>
                        <a:rPr lang="en-GB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EA52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 </a:t>
                      </a:r>
                      <a:r>
                        <a:rPr lang="en-GB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EA5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58479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Aldrei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78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71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58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708321"/>
                  </a:ext>
                </a:extLst>
              </a:tr>
              <a:tr h="553402">
                <a:tc>
                  <a:txBody>
                    <a:bodyPr/>
                    <a:lstStyle/>
                    <a:p>
                      <a:r>
                        <a:rPr lang="en-GB" dirty="0" smtClean="0"/>
                        <a:t>1-5 </a:t>
                      </a:r>
                      <a:r>
                        <a:rPr lang="en-GB" dirty="0" err="1" smtClean="0"/>
                        <a:t>sinnum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007218"/>
                  </a:ext>
                </a:extLst>
              </a:tr>
              <a:tr h="553402">
                <a:tc>
                  <a:txBody>
                    <a:bodyPr/>
                    <a:lstStyle/>
                    <a:p>
                      <a:r>
                        <a:rPr lang="en-GB" dirty="0" smtClean="0"/>
                        <a:t>6-19 </a:t>
                      </a:r>
                      <a:r>
                        <a:rPr lang="en-GB" dirty="0" err="1" smtClean="0"/>
                        <a:t>sinnum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411300"/>
                  </a:ext>
                </a:extLst>
              </a:tr>
              <a:tr h="561785">
                <a:tc>
                  <a:txBody>
                    <a:bodyPr/>
                    <a:lstStyle/>
                    <a:p>
                      <a:r>
                        <a:rPr lang="en-GB" dirty="0" smtClean="0"/>
                        <a:t>20 </a:t>
                      </a:r>
                      <a:r>
                        <a:rPr lang="en-GB" dirty="0" err="1" smtClean="0"/>
                        <a:t>sinnum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eða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oftar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21</a:t>
                      </a:r>
                      <a:endParaRPr lang="en-GB" dirty="0"/>
                    </a:p>
                  </a:txBody>
                  <a:tcPr>
                    <a:solidFill>
                      <a:srgbClr val="EA526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32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1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485" y="67425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Hve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oft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notar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þú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raf-sígarettur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á dag?</a:t>
            </a:r>
            <a:b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</a:b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Hlutfall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nemenda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í Reykjavík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árið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smtClean="0">
                <a:solidFill>
                  <a:srgbClr val="000000"/>
                </a:solidFill>
                <a:latin typeface="Oxygen" panose="02000503000000000000" pitchFamily="2" charset="0"/>
              </a:rPr>
              <a:t>2019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/>
            </a:r>
            <a:b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</a:br>
            <a:endParaRPr lang="is-IS" sz="3200" b="1" dirty="0">
              <a:solidFill>
                <a:srgbClr val="000000"/>
              </a:solidFill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720572"/>
              </p:ext>
            </p:extLst>
          </p:nvPr>
        </p:nvGraphicFramePr>
        <p:xfrm>
          <a:off x="751718" y="2275641"/>
          <a:ext cx="10854776" cy="315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694">
                  <a:extLst>
                    <a:ext uri="{9D8B030D-6E8A-4147-A177-3AD203B41FA5}">
                      <a16:colId xmlns:a16="http://schemas.microsoft.com/office/drawing/2014/main" val="2385992314"/>
                    </a:ext>
                  </a:extLst>
                </a:gridCol>
                <a:gridCol w="2713694">
                  <a:extLst>
                    <a:ext uri="{9D8B030D-6E8A-4147-A177-3AD203B41FA5}">
                      <a16:colId xmlns:a16="http://schemas.microsoft.com/office/drawing/2014/main" val="3121076325"/>
                    </a:ext>
                  </a:extLst>
                </a:gridCol>
                <a:gridCol w="2713694">
                  <a:extLst>
                    <a:ext uri="{9D8B030D-6E8A-4147-A177-3AD203B41FA5}">
                      <a16:colId xmlns:a16="http://schemas.microsoft.com/office/drawing/2014/main" val="177673087"/>
                    </a:ext>
                  </a:extLst>
                </a:gridCol>
                <a:gridCol w="2713694">
                  <a:extLst>
                    <a:ext uri="{9D8B030D-6E8A-4147-A177-3AD203B41FA5}">
                      <a16:colId xmlns:a16="http://schemas.microsoft.com/office/drawing/2014/main" val="1965244987"/>
                    </a:ext>
                  </a:extLst>
                </a:gridCol>
              </a:tblGrid>
              <a:tr h="8008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AAE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3AAE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9. </a:t>
                      </a:r>
                      <a:r>
                        <a:rPr lang="en-GB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3AAE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 </a:t>
                      </a:r>
                      <a:r>
                        <a:rPr lang="en-GB" dirty="0" err="1" smtClean="0"/>
                        <a:t>bekkur</a:t>
                      </a:r>
                      <a:endParaRPr lang="en-GB" dirty="0"/>
                    </a:p>
                  </a:txBody>
                  <a:tcPr>
                    <a:solidFill>
                      <a:srgbClr val="3AA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58479"/>
                  </a:ext>
                </a:extLst>
              </a:tr>
              <a:tr h="748874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Aldrei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92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86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78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708321"/>
                  </a:ext>
                </a:extLst>
              </a:tr>
              <a:tr h="841408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Sjaldnar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en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einu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sinni</a:t>
                      </a:r>
                      <a:r>
                        <a:rPr lang="en-GB" dirty="0" smtClean="0"/>
                        <a:t> á dag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007218"/>
                  </a:ext>
                </a:extLst>
              </a:tr>
              <a:tr h="759275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Dagleg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neysla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>
                    <a:solidFill>
                      <a:srgbClr val="3AAED8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411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485" y="67425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Hlutfall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reykvískra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nemenda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í 10.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bekk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sem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telja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foreldra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sína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algerlega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eða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mjög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mótfallna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vímuefnaneyslu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</a:t>
            </a:r>
            <a:r>
              <a:rPr lang="en-US" altLang="is-I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árið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2019</a:t>
            </a:r>
            <a:b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</a:br>
            <a:endParaRPr lang="is-IS" sz="3200" b="1" dirty="0">
              <a:solidFill>
                <a:srgbClr val="000000"/>
              </a:solidFill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325503"/>
              </p:ext>
            </p:extLst>
          </p:nvPr>
        </p:nvGraphicFramePr>
        <p:xfrm>
          <a:off x="789553" y="1999817"/>
          <a:ext cx="1060608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59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/>
          <a:stretch/>
        </p:blipFill>
        <p:spPr>
          <a:xfrm>
            <a:off x="0" y="-49427"/>
            <a:ext cx="12192000" cy="6907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4925" y="4409792"/>
            <a:ext cx="40559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800" b="1" dirty="0">
                <a:solidFill>
                  <a:schemeClr val="bg1"/>
                </a:solidFill>
                <a:latin typeface="Oxygen" panose="02000503000000000000" pitchFamily="2" charset="0"/>
              </a:rPr>
              <a:t>Ungt fólk </a:t>
            </a:r>
            <a:r>
              <a:rPr lang="is-IS" sz="4800" dirty="0" smtClean="0">
                <a:solidFill>
                  <a:schemeClr val="bg1"/>
                </a:solidFill>
                <a:latin typeface="Oxygen" panose="02000503000000000000" pitchFamily="2" charset="0"/>
              </a:rPr>
              <a:t>– </a:t>
            </a:r>
          </a:p>
          <a:p>
            <a:r>
              <a:rPr lang="is-IS" sz="4800" dirty="0" smtClean="0">
                <a:solidFill>
                  <a:schemeClr val="bg1"/>
                </a:solidFill>
                <a:latin typeface="Oxygen" panose="02000503000000000000" pitchFamily="2" charset="0"/>
              </a:rPr>
              <a:t>rannsóknirnar</a:t>
            </a:r>
            <a:endParaRPr lang="is-IS" sz="4800" dirty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6" y="205056"/>
            <a:ext cx="1886330" cy="4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485" y="674254"/>
            <a:ext cx="10515600" cy="1325563"/>
          </a:xfrm>
        </p:spPr>
        <p:txBody>
          <a:bodyPr>
            <a:noAutofit/>
          </a:bodyPr>
          <a:lstStyle/>
          <a:p>
            <a:r>
              <a:rPr lang="is-I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Hvað sefur þú að jafnaði margar klukkustundir á nóttu. Hlutfall  nemenda í 8., 9. og 10. bekk, árið 2018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/>
            </a:r>
            <a:b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</a:br>
            <a:endParaRPr lang="is-IS" sz="3200" b="1" dirty="0">
              <a:solidFill>
                <a:srgbClr val="000000"/>
              </a:solidFill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176317"/>
              </p:ext>
            </p:extLst>
          </p:nvPr>
        </p:nvGraphicFramePr>
        <p:xfrm>
          <a:off x="756474" y="1999817"/>
          <a:ext cx="10787172" cy="3991923"/>
        </p:xfrm>
        <a:graphic>
          <a:graphicData uri="http://schemas.openxmlformats.org/drawingml/2006/table">
            <a:tbl>
              <a:tblPr firstRow="1" firstCol="1" bandRow="1"/>
              <a:tblGrid>
                <a:gridCol w="4648701">
                  <a:extLst>
                    <a:ext uri="{9D8B030D-6E8A-4147-A177-3AD203B41FA5}">
                      <a16:colId xmlns:a16="http://schemas.microsoft.com/office/drawing/2014/main" val="1820263783"/>
                    </a:ext>
                  </a:extLst>
                </a:gridCol>
                <a:gridCol w="277345">
                  <a:extLst>
                    <a:ext uri="{9D8B030D-6E8A-4147-A177-3AD203B41FA5}">
                      <a16:colId xmlns:a16="http://schemas.microsoft.com/office/drawing/2014/main" val="4056574842"/>
                    </a:ext>
                  </a:extLst>
                </a:gridCol>
                <a:gridCol w="993605">
                  <a:extLst>
                    <a:ext uri="{9D8B030D-6E8A-4147-A177-3AD203B41FA5}">
                      <a16:colId xmlns:a16="http://schemas.microsoft.com/office/drawing/2014/main" val="285762500"/>
                    </a:ext>
                  </a:extLst>
                </a:gridCol>
                <a:gridCol w="881650">
                  <a:extLst>
                    <a:ext uri="{9D8B030D-6E8A-4147-A177-3AD203B41FA5}">
                      <a16:colId xmlns:a16="http://schemas.microsoft.com/office/drawing/2014/main" val="3998262556"/>
                    </a:ext>
                  </a:extLst>
                </a:gridCol>
                <a:gridCol w="1174261">
                  <a:extLst>
                    <a:ext uri="{9D8B030D-6E8A-4147-A177-3AD203B41FA5}">
                      <a16:colId xmlns:a16="http://schemas.microsoft.com/office/drawing/2014/main" val="349195079"/>
                    </a:ext>
                  </a:extLst>
                </a:gridCol>
                <a:gridCol w="847300">
                  <a:extLst>
                    <a:ext uri="{9D8B030D-6E8A-4147-A177-3AD203B41FA5}">
                      <a16:colId xmlns:a16="http://schemas.microsoft.com/office/drawing/2014/main" val="2361313640"/>
                    </a:ext>
                  </a:extLst>
                </a:gridCol>
                <a:gridCol w="776055">
                  <a:extLst>
                    <a:ext uri="{9D8B030D-6E8A-4147-A177-3AD203B41FA5}">
                      <a16:colId xmlns:a16="http://schemas.microsoft.com/office/drawing/2014/main" val="1745847460"/>
                    </a:ext>
                  </a:extLst>
                </a:gridCol>
                <a:gridCol w="1188255">
                  <a:extLst>
                    <a:ext uri="{9D8B030D-6E8A-4147-A177-3AD203B41FA5}">
                      <a16:colId xmlns:a16="http://schemas.microsoft.com/office/drawing/2014/main" val="851620074"/>
                    </a:ext>
                  </a:extLst>
                </a:gridCol>
              </a:tblGrid>
              <a:tr h="11915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Hvað sefur þú að jafnaði </a:t>
                      </a:r>
                      <a:endParaRPr lang="is-I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margar klukkustundir á nóttu</a:t>
                      </a:r>
                      <a:endParaRPr lang="is-I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s-I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Reykjavík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Utan Reykjavíkur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698772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endParaRPr lang="is-I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10.b. 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15822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6851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meira en 9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9780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6851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 9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326340"/>
                  </a:ext>
                </a:extLst>
              </a:tr>
              <a:tr h="417193">
                <a:tc>
                  <a:txBody>
                    <a:bodyPr/>
                    <a:lstStyle/>
                    <a:p>
                      <a:pPr marL="6851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 8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38,4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35,9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33,7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84178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6851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 7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310255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6851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 6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24971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minna en 6 klst: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EA526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is-IS" sz="1600" b="1" dirty="0">
                        <a:solidFill>
                          <a:srgbClr val="EA526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is-I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s-I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is-I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39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485" y="674254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Nemendur</a:t>
            </a:r>
            <a:r>
              <a:rPr lang="en-U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í </a:t>
            </a:r>
            <a:r>
              <a:rPr lang="en-US" sz="3200" b="1" dirty="0" err="1">
                <a:solidFill>
                  <a:srgbClr val="000000"/>
                </a:solidFill>
                <a:latin typeface="Oxygen" panose="02000503000000000000" pitchFamily="2" charset="0"/>
              </a:rPr>
              <a:t>framhaldsskólum</a:t>
            </a:r>
            <a:r>
              <a:rPr lang="en-US" sz="3200" b="1" dirty="0">
                <a:solidFill>
                  <a:srgbClr val="000000"/>
                </a:solidFill>
                <a:latin typeface="Oxygen" panose="02000503000000000000" pitchFamily="2" charset="0"/>
              </a:rPr>
              <a:t> í Reykjavík</a:t>
            </a:r>
            <a: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  <a:t/>
            </a:r>
            <a:br>
              <a:rPr lang="en-US" altLang="is-IS" sz="3200" b="1" dirty="0">
                <a:solidFill>
                  <a:srgbClr val="000000"/>
                </a:solidFill>
                <a:latin typeface="Oxygen" panose="02000503000000000000" pitchFamily="2" charset="0"/>
              </a:rPr>
            </a:br>
            <a:endParaRPr lang="is-IS" sz="3200" b="1" dirty="0">
              <a:solidFill>
                <a:srgbClr val="000000"/>
              </a:solidFill>
              <a:latin typeface="Oxygen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192689"/>
              </p:ext>
            </p:extLst>
          </p:nvPr>
        </p:nvGraphicFramePr>
        <p:xfrm>
          <a:off x="727119" y="1587776"/>
          <a:ext cx="11011471" cy="491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26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man in White Cap-sleeved Shirt Blowing D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0" b="6503"/>
          <a:stretch/>
        </p:blipFill>
        <p:spPr bwMode="auto">
          <a:xfrm>
            <a:off x="0" y="-111212"/>
            <a:ext cx="12192000" cy="69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60" y="202479"/>
            <a:ext cx="1663035" cy="397885"/>
          </a:xfrm>
          <a:prstGeom prst="rect">
            <a:avLst/>
          </a:prstGeom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2726962" y="20019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ÞAÐ ERU ENGIR TÖFRAR</a:t>
            </a:r>
            <a:endParaRPr lang="is-IS" b="1" dirty="0">
              <a:solidFill>
                <a:schemeClr val="bg1">
                  <a:lumMod val="50000"/>
                </a:schemeClr>
              </a:solidFill>
              <a:latin typeface="Oxygen" panose="02000503000000000000" pitchFamily="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4200" y="1991679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xygen" panose="02000503000000000000" pitchFamily="2" charset="0"/>
              </a:rPr>
              <a:t>ÞAÐ ERU ENGIR TÖFRAR</a:t>
            </a:r>
            <a:endParaRPr lang="is-IS" b="1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2275" y="3343284"/>
            <a:ext cx="8744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600" dirty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Við einfaldlega gerum það sem við </a:t>
            </a:r>
            <a:r>
              <a:rPr lang="is-IS" sz="3600" dirty="0" smtClean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vitum </a:t>
            </a:r>
            <a:br>
              <a:rPr lang="is-IS" sz="3600" dirty="0" smtClean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</a:br>
            <a:r>
              <a:rPr lang="is-IS" sz="3600" dirty="0" smtClean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að </a:t>
            </a:r>
            <a:r>
              <a:rPr lang="is-IS" sz="3600" dirty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virkar og þurfum að halda því áfram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4216" y="3333738"/>
            <a:ext cx="8744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600" dirty="0">
                <a:solidFill>
                  <a:schemeClr val="bg1"/>
                </a:solidFill>
                <a:latin typeface="Oxygen" panose="02000503000000000000" pitchFamily="2" charset="0"/>
              </a:rPr>
              <a:t>Við einfaldlega gerum það sem við </a:t>
            </a:r>
            <a:r>
              <a:rPr lang="is-I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vitum </a:t>
            </a:r>
            <a:br>
              <a:rPr lang="is-IS" sz="3600" dirty="0" smtClean="0">
                <a:solidFill>
                  <a:schemeClr val="bg1"/>
                </a:solidFill>
                <a:latin typeface="Oxygen" panose="02000503000000000000" pitchFamily="2" charset="0"/>
              </a:rPr>
            </a:br>
            <a:r>
              <a:rPr lang="is-I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að </a:t>
            </a:r>
            <a:r>
              <a:rPr lang="is-IS" sz="3600" dirty="0">
                <a:solidFill>
                  <a:schemeClr val="bg1"/>
                </a:solidFill>
                <a:latin typeface="Oxygen" panose="02000503000000000000" pitchFamily="2" charset="0"/>
              </a:rPr>
              <a:t>virkar og þurfum að halda því áfram </a:t>
            </a:r>
          </a:p>
        </p:txBody>
      </p:sp>
    </p:spTree>
    <p:extLst>
      <p:ext uri="{BB962C8B-B14F-4D97-AF65-F5344CB8AC3E}">
        <p14:creationId xmlns:p14="http://schemas.microsoft.com/office/powerpoint/2010/main" val="1205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4466" y="-4224323"/>
            <a:ext cx="1757082" cy="968188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Rectangle 4"/>
          <p:cNvSpPr/>
          <p:nvPr/>
        </p:nvSpPr>
        <p:spPr>
          <a:xfrm>
            <a:off x="3133596" y="-4224323"/>
            <a:ext cx="1757082" cy="968188"/>
          </a:xfrm>
          <a:prstGeom prst="rect">
            <a:avLst/>
          </a:prstGeom>
          <a:solidFill>
            <a:srgbClr val="EA5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Rectangle 5"/>
          <p:cNvSpPr/>
          <p:nvPr/>
        </p:nvSpPr>
        <p:spPr>
          <a:xfrm>
            <a:off x="5132726" y="-4224323"/>
            <a:ext cx="1757082" cy="968188"/>
          </a:xfrm>
          <a:prstGeom prst="rect">
            <a:avLst/>
          </a:prstGeom>
          <a:solidFill>
            <a:srgbClr val="3A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ectangle 6"/>
          <p:cNvSpPr/>
          <p:nvPr/>
        </p:nvSpPr>
        <p:spPr>
          <a:xfrm>
            <a:off x="7131856" y="-4224323"/>
            <a:ext cx="1757082" cy="968188"/>
          </a:xfrm>
          <a:prstGeom prst="rect">
            <a:avLst/>
          </a:prstGeom>
          <a:solidFill>
            <a:srgbClr val="011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/>
          <p:cNvSpPr/>
          <p:nvPr/>
        </p:nvSpPr>
        <p:spPr>
          <a:xfrm>
            <a:off x="9130986" y="-4224323"/>
            <a:ext cx="1757082" cy="968188"/>
          </a:xfrm>
          <a:prstGeom prst="rect">
            <a:avLst/>
          </a:prstGeom>
          <a:solidFill>
            <a:srgbClr val="D6CFCB"/>
          </a:solidFill>
          <a:ln>
            <a:solidFill>
              <a:srgbClr val="D6C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sp>
        <p:nvSpPr>
          <p:cNvPr id="10" name="Title 6"/>
          <p:cNvSpPr txBox="1">
            <a:spLocks/>
          </p:cNvSpPr>
          <p:nvPr/>
        </p:nvSpPr>
        <p:spPr>
          <a:xfrm>
            <a:off x="8493637" y="47900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Oxygen" panose="02000503000000000000" pitchFamily="2" charset="0"/>
              </a:rPr>
              <a:t>TAKK FYRIR</a:t>
            </a:r>
            <a:endParaRPr lang="is-IS" b="1" dirty="0">
              <a:solidFill>
                <a:schemeClr val="bg1">
                  <a:lumMod val="50000"/>
                </a:schemeClr>
              </a:solidFill>
              <a:latin typeface="Oxygen" panose="02000503000000000000" pitchFamily="2" charset="0"/>
            </a:endParaRP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8479121" y="4775510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TAKK FYRIR</a:t>
            </a:r>
            <a:endParaRPr lang="is-IS" b="1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60" y="202479"/>
            <a:ext cx="1663035" cy="3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43" y="462992"/>
            <a:ext cx="10515600" cy="1325563"/>
          </a:xfrm>
        </p:spPr>
        <p:txBody>
          <a:bodyPr>
            <a:normAutofit/>
          </a:bodyPr>
          <a:lstStyle/>
          <a:p>
            <a:r>
              <a:rPr lang="is-IS" altLang="is-IS" sz="3600" b="1" dirty="0">
                <a:latin typeface="Oxygen" panose="02000503000000000000" pitchFamily="2" charset="0"/>
              </a:rPr>
              <a:t>Ungmennarannsóknir Rannsókna &amp; greiningar</a:t>
            </a:r>
            <a:endParaRPr lang="is-IS" sz="3400" b="1" dirty="0">
              <a:latin typeface="Oxygen" panose="02000503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243" y="1788555"/>
            <a:ext cx="10515600" cy="4351338"/>
          </a:xfrm>
        </p:spPr>
        <p:txBody>
          <a:bodyPr>
            <a:normAutofit/>
          </a:bodyPr>
          <a:lstStyle/>
          <a:p>
            <a:pPr marL="681038" lvl="1" indent="-457200">
              <a:spcAft>
                <a:spcPts val="600"/>
              </a:spcAft>
              <a:buClr>
                <a:srgbClr val="FF0000"/>
              </a:buClr>
              <a:buSzPct val="75000"/>
              <a:defRPr/>
            </a:pPr>
            <a:r>
              <a:rPr lang="is-IS" sz="2900" b="1" dirty="0">
                <a:solidFill>
                  <a:srgbClr val="EA526F"/>
                </a:solidFill>
              </a:rPr>
              <a:t>Ungt fólk </a:t>
            </a:r>
            <a:r>
              <a:rPr lang="is-IS" sz="2900" dirty="0"/>
              <a:t>- rannsóknirnar</a:t>
            </a:r>
          </a:p>
          <a:p>
            <a:pPr marL="804863" lvl="1" indent="-352425">
              <a:spcAft>
                <a:spcPts val="600"/>
              </a:spcAft>
              <a:buClr>
                <a:srgbClr val="EA526F"/>
              </a:buClr>
              <a:buSzPct val="75000"/>
              <a:buFont typeface="Wingdings" panose="05000000000000000000" pitchFamily="2" charset="2"/>
              <a:buChar char="ü"/>
              <a:defRPr/>
            </a:pPr>
            <a:r>
              <a:rPr lang="is-IS" sz="2900" dirty="0"/>
              <a:t>Sérhæfing í rannsóknum á ungu fólki 10 – 20 ára</a:t>
            </a:r>
          </a:p>
          <a:p>
            <a:pPr marL="804863" lvl="1" indent="-352425"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ü"/>
              <a:defRPr/>
            </a:pPr>
            <a:r>
              <a:rPr lang="is-IS" sz="2900" dirty="0"/>
              <a:t> Gögn frá 1992 til 2019</a:t>
            </a:r>
          </a:p>
          <a:p>
            <a:pPr marL="1795463" lvl="2" indent="-352425"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ü"/>
              <a:defRPr/>
            </a:pPr>
            <a:r>
              <a:rPr lang="is-IS" sz="2400" dirty="0"/>
              <a:t>5. – 7. bekk </a:t>
            </a:r>
          </a:p>
          <a:p>
            <a:pPr marL="1795463" lvl="2" indent="-352425"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ü"/>
              <a:defRPr/>
            </a:pPr>
            <a:r>
              <a:rPr lang="is-IS" sz="2400" dirty="0"/>
              <a:t>8. – 10. bekk</a:t>
            </a:r>
          </a:p>
          <a:p>
            <a:pPr marL="1795463" lvl="2" indent="-352425"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ü"/>
              <a:defRPr/>
            </a:pPr>
            <a:r>
              <a:rPr lang="is-IS" sz="2400" dirty="0"/>
              <a:t>Framhaldsskóli og utan skóla </a:t>
            </a:r>
          </a:p>
          <a:p>
            <a:pPr marL="1795463" lvl="1" indent="-352425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s-IS" dirty="0"/>
              <a:t>Þýðisrannsóknir – allir nemendur</a:t>
            </a:r>
          </a:p>
          <a:p>
            <a:pPr marL="804863" lvl="1" indent="-352425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s-IS" sz="2900" dirty="0"/>
              <a:t> Leiðarvísir í starfi meðal ungs  fólks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-1" r="48" b="2075"/>
          <a:stretch/>
        </p:blipFill>
        <p:spPr bwMode="auto">
          <a:xfrm>
            <a:off x="0" y="-852616"/>
            <a:ext cx="12192000" cy="8080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6" y="205056"/>
            <a:ext cx="1886330" cy="4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498"/>
            <a:ext cx="12192000" cy="717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6" y="205056"/>
            <a:ext cx="1886330" cy="4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lanmÃ³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21452" r="11978" b="5503"/>
          <a:stretch/>
        </p:blipFill>
        <p:spPr bwMode="auto">
          <a:xfrm>
            <a:off x="0" y="4001294"/>
            <a:ext cx="4666606" cy="28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0" b="29672"/>
          <a:stretch/>
        </p:blipFill>
        <p:spPr>
          <a:xfrm>
            <a:off x="0" y="20253"/>
            <a:ext cx="12192000" cy="3981041"/>
          </a:xfrm>
          <a:prstGeom prst="rect">
            <a:avLst/>
          </a:prstGeom>
        </p:spPr>
      </p:pic>
      <p:pic>
        <p:nvPicPr>
          <p:cNvPr id="5" name="Picture 2" descr="Image result for Ã­slensk ungmen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3" y="3999044"/>
            <a:ext cx="4327805" cy="2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57" y="3999044"/>
            <a:ext cx="3814943" cy="28612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99044"/>
            <a:ext cx="12192000" cy="13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2826157" y="5424322"/>
            <a:ext cx="2765463" cy="17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6967083" y="5427061"/>
            <a:ext cx="2765463" cy="17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6" y="205056"/>
            <a:ext cx="1886330" cy="4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402">
            <a:off x="1711365" y="2059916"/>
            <a:ext cx="4621567" cy="3466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007">
            <a:off x="6620932" y="1826094"/>
            <a:ext cx="2836353" cy="4254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6742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400" b="1" dirty="0" err="1" smtClean="0">
                <a:latin typeface="Oxygen" panose="02000503000000000000" pitchFamily="2" charset="0"/>
              </a:rPr>
              <a:t>Það</a:t>
            </a:r>
            <a:r>
              <a:rPr lang="en-GB" sz="3400" b="1" dirty="0" smtClean="0">
                <a:latin typeface="Oxygen" panose="02000503000000000000" pitchFamily="2" charset="0"/>
              </a:rPr>
              <a:t> </a:t>
            </a:r>
            <a:r>
              <a:rPr lang="en-GB" sz="3400" b="1" dirty="0" err="1">
                <a:latin typeface="Oxygen" panose="02000503000000000000" pitchFamily="2" charset="0"/>
              </a:rPr>
              <a:t>fylgja</a:t>
            </a:r>
            <a:r>
              <a:rPr lang="en-GB" sz="3400" b="1" dirty="0">
                <a:latin typeface="Oxygen" panose="02000503000000000000" pitchFamily="2" charset="0"/>
              </a:rPr>
              <a:t> </a:t>
            </a:r>
            <a:r>
              <a:rPr lang="en-GB" sz="3400" b="1" dirty="0" err="1">
                <a:latin typeface="Oxygen" panose="02000503000000000000" pitchFamily="2" charset="0"/>
              </a:rPr>
              <a:t>engar</a:t>
            </a:r>
            <a:r>
              <a:rPr lang="en-GB" sz="3400" b="1" dirty="0">
                <a:latin typeface="Oxygen" panose="02000503000000000000" pitchFamily="2" charset="0"/>
              </a:rPr>
              <a:t> </a:t>
            </a:r>
            <a:r>
              <a:rPr lang="en-GB" sz="3400" b="1" dirty="0" err="1">
                <a:latin typeface="Oxygen" panose="02000503000000000000" pitchFamily="2" charset="0"/>
              </a:rPr>
              <a:t>leiðbeiningar</a:t>
            </a:r>
            <a:r>
              <a:rPr lang="is-IS" sz="3400" b="1" dirty="0">
                <a:latin typeface="Oxygen" panose="02000503000000000000" pitchFamily="2" charset="0"/>
              </a:rPr>
              <a:t/>
            </a:r>
            <a:br>
              <a:rPr lang="is-IS" sz="3400" b="1" dirty="0">
                <a:latin typeface="Oxygen" panose="02000503000000000000" pitchFamily="2" charset="0"/>
              </a:rPr>
            </a:br>
            <a:endParaRPr lang="is-IS" sz="3400" b="1" dirty="0">
              <a:latin typeface="Oxygen" panose="02000503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/>
          <a:stretch/>
        </p:blipFill>
        <p:spPr>
          <a:xfrm>
            <a:off x="7509577" y="0"/>
            <a:ext cx="4493741" cy="6518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400" b="1" dirty="0" smtClean="0">
                <a:latin typeface="Oxygen" panose="02000503000000000000" pitchFamily="2" charset="0"/>
              </a:rPr>
              <a:t>Hvers vegna rannsóknir?</a:t>
            </a:r>
            <a:endParaRPr lang="is-IS" sz="3400" b="1" dirty="0">
              <a:latin typeface="Oxygen" panose="02000503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4426" y="1982082"/>
            <a:ext cx="185050" cy="3725720"/>
            <a:chOff x="653150" y="1631659"/>
            <a:chExt cx="185050" cy="3725720"/>
          </a:xfrm>
        </p:grpSpPr>
        <p:sp>
          <p:nvSpPr>
            <p:cNvPr id="4" name="Rectangle 3"/>
            <p:cNvSpPr/>
            <p:nvPr/>
          </p:nvSpPr>
          <p:spPr>
            <a:xfrm>
              <a:off x="653150" y="1631659"/>
              <a:ext cx="185050" cy="931430"/>
            </a:xfrm>
            <a:prstGeom prst="rect">
              <a:avLst/>
            </a:prstGeom>
            <a:solidFill>
              <a:srgbClr val="EA52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3150" y="2563089"/>
              <a:ext cx="185050" cy="931430"/>
            </a:xfrm>
            <a:prstGeom prst="rect">
              <a:avLst/>
            </a:prstGeom>
            <a:solidFill>
              <a:srgbClr val="3AA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3150" y="3494519"/>
              <a:ext cx="185050" cy="931430"/>
            </a:xfrm>
            <a:prstGeom prst="rect">
              <a:avLst/>
            </a:prstGeom>
            <a:solidFill>
              <a:srgbClr val="011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150" y="4425949"/>
              <a:ext cx="185050" cy="931430"/>
            </a:xfrm>
            <a:prstGeom prst="rect">
              <a:avLst/>
            </a:prstGeom>
            <a:solidFill>
              <a:srgbClr val="377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82082"/>
            <a:ext cx="10515600" cy="4351338"/>
          </a:xfrm>
        </p:spPr>
        <p:txBody>
          <a:bodyPr/>
          <a:lstStyle/>
          <a:p>
            <a:r>
              <a:rPr lang="is-IS" sz="2400" dirty="0">
                <a:latin typeface="Oxygen" panose="02000503000000000000" pitchFamily="2" charset="0"/>
              </a:rPr>
              <a:t>Læknavísindi</a:t>
            </a:r>
          </a:p>
          <a:p>
            <a:r>
              <a:rPr lang="is-IS" sz="2400" dirty="0">
                <a:latin typeface="Oxygen" panose="02000503000000000000" pitchFamily="2" charset="0"/>
              </a:rPr>
              <a:t>Byggingariðnaður </a:t>
            </a:r>
          </a:p>
          <a:p>
            <a:r>
              <a:rPr lang="is-IS" sz="2400" dirty="0">
                <a:latin typeface="Oxygen" panose="02000503000000000000" pitchFamily="2" charset="0"/>
              </a:rPr>
              <a:t>Ferðaþjónusta</a:t>
            </a:r>
          </a:p>
          <a:p>
            <a:r>
              <a:rPr lang="is-IS" sz="2400" dirty="0">
                <a:latin typeface="Oxygen" panose="02000503000000000000" pitchFamily="2" charset="0"/>
              </a:rPr>
              <a:t>Fiskiðnaður</a:t>
            </a:r>
          </a:p>
          <a:p>
            <a:r>
              <a:rPr lang="is-IS" sz="2400" dirty="0">
                <a:latin typeface="Oxygen" panose="02000503000000000000" pitchFamily="2" charset="0"/>
              </a:rPr>
              <a:t>Lyfjafyrirtæki </a:t>
            </a:r>
          </a:p>
          <a:p>
            <a:endParaRPr lang="is-IS" sz="2400" dirty="0">
              <a:latin typeface="Oxygen" panose="02000503000000000000" pitchFamily="2" charset="0"/>
            </a:endParaRPr>
          </a:p>
          <a:p>
            <a:r>
              <a:rPr lang="is-IS" sz="2400" b="1" dirty="0">
                <a:latin typeface="Oxygen" panose="02000503000000000000" pitchFamily="2" charset="0"/>
              </a:rPr>
              <a:t>Líf barnanna okkar – </a:t>
            </a:r>
            <a:r>
              <a:rPr lang="is-IS" sz="2400" b="1" dirty="0" smtClean="0">
                <a:latin typeface="Oxygen" panose="02000503000000000000" pitchFamily="2" charset="0"/>
              </a:rPr>
              <a:t/>
            </a:r>
            <a:br>
              <a:rPr lang="is-IS" sz="2400" b="1" dirty="0" smtClean="0">
                <a:latin typeface="Oxygen" panose="02000503000000000000" pitchFamily="2" charset="0"/>
              </a:rPr>
            </a:br>
            <a:r>
              <a:rPr lang="is-IS" sz="2400" b="1" dirty="0" smtClean="0">
                <a:latin typeface="Oxygen" panose="02000503000000000000" pitchFamily="2" charset="0"/>
              </a:rPr>
              <a:t>heilsa</a:t>
            </a:r>
            <a:r>
              <a:rPr lang="is-IS" sz="2400" b="1" dirty="0">
                <a:latin typeface="Oxygen" panose="02000503000000000000" pitchFamily="2" charset="0"/>
              </a:rPr>
              <a:t>, </a:t>
            </a:r>
            <a:r>
              <a:rPr lang="is-IS" sz="2400" b="1" dirty="0" smtClean="0">
                <a:latin typeface="Oxygen" panose="02000503000000000000" pitchFamily="2" charset="0"/>
              </a:rPr>
              <a:t>líðan </a:t>
            </a:r>
            <a:r>
              <a:rPr lang="is-IS" sz="2400" b="1" dirty="0">
                <a:latin typeface="Oxygen" panose="02000503000000000000" pitchFamily="2" charset="0"/>
              </a:rPr>
              <a:t>og menntun</a:t>
            </a:r>
          </a:p>
          <a:p>
            <a:pPr marL="0" indent="0">
              <a:buNone/>
            </a:pPr>
            <a:endParaRPr lang="is-IS" dirty="0">
              <a:latin typeface="Oxygen" panose="02000503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001" y="6501151"/>
            <a:ext cx="11837193" cy="110821"/>
          </a:xfrm>
          <a:prstGeom prst="rect">
            <a:avLst/>
          </a:prstGeom>
          <a:solidFill>
            <a:srgbClr val="377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9411" y="349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 err="1">
                <a:latin typeface="Oxygen" panose="02000503000000000000" pitchFamily="2" charset="0"/>
              </a:rPr>
              <a:t>Skyndilausnir</a:t>
            </a:r>
            <a:r>
              <a:rPr lang="en-GB" sz="3400" b="1" dirty="0">
                <a:latin typeface="Oxygen" panose="02000503000000000000" pitchFamily="2" charset="0"/>
              </a:rPr>
              <a:t> – Quick fix </a:t>
            </a:r>
            <a:endParaRPr lang="is-IS" sz="3400" b="1" dirty="0">
              <a:latin typeface="Oxygen" panose="02000503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49411" y="19125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400" dirty="0" err="1" smtClean="0">
                <a:latin typeface="Oxygen" panose="02000503000000000000" pitchFamily="2" charset="0"/>
              </a:rPr>
              <a:t>Byggjum</a:t>
            </a:r>
            <a:r>
              <a:rPr lang="en-GB" sz="2400" dirty="0" smtClean="0">
                <a:latin typeface="Oxygen" panose="02000503000000000000" pitchFamily="2" charset="0"/>
              </a:rPr>
              <a:t> </a:t>
            </a:r>
            <a:r>
              <a:rPr lang="en-GB" sz="2400" dirty="0" err="1">
                <a:latin typeface="Oxygen" panose="02000503000000000000" pitchFamily="2" charset="0"/>
              </a:rPr>
              <a:t>athafnir</a:t>
            </a:r>
            <a:r>
              <a:rPr lang="en-GB" sz="2400" dirty="0">
                <a:latin typeface="Oxygen" panose="02000503000000000000" pitchFamily="2" charset="0"/>
              </a:rPr>
              <a:t>, </a:t>
            </a:r>
            <a:r>
              <a:rPr lang="en-GB" sz="2400" dirty="0" err="1">
                <a:latin typeface="Oxygen" panose="02000503000000000000" pitchFamily="2" charset="0"/>
              </a:rPr>
              <a:t>ákvarðanir</a:t>
            </a:r>
            <a:r>
              <a:rPr lang="en-GB" sz="2400" dirty="0">
                <a:latin typeface="Oxygen" panose="02000503000000000000" pitchFamily="2" charset="0"/>
              </a:rPr>
              <a:t> á </a:t>
            </a:r>
            <a:r>
              <a:rPr lang="en-GB" sz="2400" dirty="0" err="1">
                <a:latin typeface="Oxygen" panose="02000503000000000000" pitchFamily="2" charset="0"/>
              </a:rPr>
              <a:t>rannsóknum</a:t>
            </a:r>
            <a:r>
              <a:rPr lang="en-GB" sz="2400" dirty="0">
                <a:latin typeface="Oxygen" panose="02000503000000000000" pitchFamily="2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s-IS" dirty="0">
              <a:latin typeface="Oxygen" panose="020005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38" y="-1578915"/>
            <a:ext cx="850593" cy="1355147"/>
          </a:xfrm>
          <a:prstGeom prst="rect">
            <a:avLst/>
          </a:prstGeom>
        </p:spPr>
      </p:pic>
      <p:pic>
        <p:nvPicPr>
          <p:cNvPr id="8" name="Picture 4" descr="Image result for svefntÃ¶f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49" y="3751095"/>
            <a:ext cx="2498124" cy="18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ketÃ³ kÃºr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25" y="3751095"/>
            <a:ext cx="2802414" cy="186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Ãg er nÃ³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771" r="15233" b="41690"/>
          <a:stretch/>
        </p:blipFill>
        <p:spPr bwMode="auto">
          <a:xfrm>
            <a:off x="7007985" y="3751095"/>
            <a:ext cx="1822089" cy="1883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120757"/>
            <a:ext cx="1924661" cy="553497"/>
          </a:xfrm>
          <a:prstGeom prst="rect">
            <a:avLst/>
          </a:prstGeom>
        </p:spPr>
      </p:pic>
      <p:pic>
        <p:nvPicPr>
          <p:cNvPr id="12" name="Picture 6" descr="http://www.fjolmennt.is/static/signup/course/md/1462812577-fjallganga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8" r="13050"/>
          <a:stretch/>
        </p:blipFill>
        <p:spPr bwMode="auto">
          <a:xfrm>
            <a:off x="9086131" y="1924861"/>
            <a:ext cx="2887566" cy="37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R_2018">
  <a:themeElements>
    <a:clrScheme name="HR Colors 2018">
      <a:dk1>
        <a:srgbClr val="000000"/>
      </a:dk1>
      <a:lt1>
        <a:srgbClr val="FFFFFF"/>
      </a:lt1>
      <a:dk2>
        <a:srgbClr val="414141"/>
      </a:dk2>
      <a:lt2>
        <a:srgbClr val="ADAEAE"/>
      </a:lt2>
      <a:accent1>
        <a:srgbClr val="E62C09"/>
      </a:accent1>
      <a:accent2>
        <a:srgbClr val="D20A11"/>
      </a:accent2>
      <a:accent3>
        <a:srgbClr val="004567"/>
      </a:accent3>
      <a:accent4>
        <a:srgbClr val="00709D"/>
      </a:accent4>
      <a:accent5>
        <a:srgbClr val="4895A5"/>
      </a:accent5>
      <a:accent6>
        <a:srgbClr val="EAE5E3"/>
      </a:accent6>
      <a:hlink>
        <a:srgbClr val="B30A11"/>
      </a:hlink>
      <a:folHlink>
        <a:srgbClr val="CB4F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lnSpc>
            <a:spcPct val="110000"/>
          </a:lnSpc>
          <a:defRPr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44000" rIns="144000" bIns="144000" rtlCol="0">
        <a:spAutoFit/>
      </a:bodyPr>
      <a:lstStyle>
        <a:defPPr algn="ctr">
          <a:lnSpc>
            <a:spcPct val="110000"/>
          </a:lnSpc>
          <a:defRPr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EB45ED-D66B-3D4F-960F-7341708FBADC}" vid="{F7DC61EA-CDA4-134C-BB71-5F8529A9B974}"/>
    </a:ext>
  </a:extLst>
</a:theme>
</file>

<file path=ppt/theme/themeOverride1.xml><?xml version="1.0" encoding="utf-8"?>
<a:themeOverride xmlns:a="http://schemas.openxmlformats.org/drawingml/2006/main">
  <a:clrScheme name="1_Capsules 2">
    <a:dk1>
      <a:srgbClr val="003366"/>
    </a:dk1>
    <a:lt1>
      <a:srgbClr val="FFFFFF"/>
    </a:lt1>
    <a:dk2>
      <a:srgbClr val="006666"/>
    </a:dk2>
    <a:lt2>
      <a:srgbClr val="003366"/>
    </a:lt2>
    <a:accent1>
      <a:srgbClr val="99CC99"/>
    </a:accent1>
    <a:accent2>
      <a:srgbClr val="33CCCC"/>
    </a:accent2>
    <a:accent3>
      <a:srgbClr val="FFFFFF"/>
    </a:accent3>
    <a:accent4>
      <a:srgbClr val="002A56"/>
    </a:accent4>
    <a:accent5>
      <a:srgbClr val="CAE2CA"/>
    </a:accent5>
    <a:accent6>
      <a:srgbClr val="2DB9B9"/>
    </a:accent6>
    <a:hlink>
      <a:srgbClr val="666699"/>
    </a:hlink>
    <a:folHlink>
      <a:srgbClr val="CC99FF"/>
    </a:folHlink>
  </a:clrScheme>
  <a:fontScheme name="1_Capsule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7568</TotalTime>
  <Words>436</Words>
  <Application>Microsoft Office PowerPoint</Application>
  <PresentationFormat>Víðskjár</PresentationFormat>
  <Paragraphs>173</Paragraphs>
  <Slides>23</Slides>
  <Notes>0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10</vt:i4>
      </vt:variant>
      <vt:variant>
        <vt:lpstr>Þema</vt:lpstr>
      </vt:variant>
      <vt:variant>
        <vt:i4>2</vt:i4>
      </vt:variant>
      <vt:variant>
        <vt:lpstr>Skyggnutitlar</vt:lpstr>
      </vt:variant>
      <vt:variant>
        <vt:i4>23</vt:i4>
      </vt:variant>
    </vt:vector>
  </HeadingPairs>
  <TitlesOfParts>
    <vt:vector size="35" baseType="lpstr">
      <vt:lpstr>Georgia</vt:lpstr>
      <vt:lpstr>Arial</vt:lpstr>
      <vt:lpstr>Calibri Light</vt:lpstr>
      <vt:lpstr>Calibri</vt:lpstr>
      <vt:lpstr>.AppleSystemUIFont</vt:lpstr>
      <vt:lpstr>Oxygen</vt:lpstr>
      <vt:lpstr>MS PGothic</vt:lpstr>
      <vt:lpstr>Wingdings</vt:lpstr>
      <vt:lpstr>Gotham HTF Medium</vt:lpstr>
      <vt:lpstr>Times New Roman</vt:lpstr>
      <vt:lpstr>Office Theme</vt:lpstr>
      <vt:lpstr>HR_2018</vt:lpstr>
      <vt:lpstr>Það eru engir töfrar íslenska forvarnarmódelið  Lýðheilsuvísar Reykjavíkurborgar 2019 </vt:lpstr>
      <vt:lpstr>PowerPoint-kynning</vt:lpstr>
      <vt:lpstr>Ungmennarannsóknir Rannsókna &amp; greiningar</vt:lpstr>
      <vt:lpstr>PowerPoint-kynning</vt:lpstr>
      <vt:lpstr>PowerPoint-kynning</vt:lpstr>
      <vt:lpstr>PowerPoint-kynning</vt:lpstr>
      <vt:lpstr>Það fylgja engar leiðbeiningar </vt:lpstr>
      <vt:lpstr>Hvers vegna rannsóknir?</vt:lpstr>
      <vt:lpstr>PowerPoint-kynning</vt:lpstr>
      <vt:lpstr>PowerPoint-kynning</vt:lpstr>
      <vt:lpstr>Þróun síðustu ára</vt:lpstr>
      <vt:lpstr>Forvarnanálgun á Íslandi undanfarin 20 ár</vt:lpstr>
      <vt:lpstr>Íslenska módelið</vt:lpstr>
      <vt:lpstr>Þróun vímuefnaneyslu meðal 10.  bekkinga á Íslandi árin 1997-2019</vt:lpstr>
      <vt:lpstr>Yfirgnæfandi meirihluti hefur ekki ...</vt:lpstr>
      <vt:lpstr>Heilsa og líðan</vt:lpstr>
      <vt:lpstr>Hve oft hefur þú notað raf-sígarettur um  ævina? Hlutfall nemenda í Reykjavík árið 2019  </vt:lpstr>
      <vt:lpstr>Hve oft notar þú raf-sígarettur á dag? Hlutfall nemenda í Reykjavík árið 2019 </vt:lpstr>
      <vt:lpstr>Hlutfall reykvískra nemenda í 10. bekk sem telja foreldra sína algerlega eða mjög mótfallna vímuefnaneyslu árið 2019 </vt:lpstr>
      <vt:lpstr>Hvað sefur þú að jafnaði margar klukkustundir á nóttu. Hlutfall  nemenda í 8., 9. og 10. bekk, árið 2018 </vt:lpstr>
      <vt:lpstr>Nemendur í framhaldsskólum í Reykjavík </vt:lpstr>
      <vt:lpstr>ÞAÐ ERU ENGIR TÖFRAR</vt:lpstr>
      <vt:lpstr>TAKK FYRIR</vt:lpstr>
    </vt:vector>
  </TitlesOfParts>
  <Company>Reykjavik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Þorfinnur Skúlason</dc:creator>
  <cp:lastModifiedBy>RHUSFUNDIR</cp:lastModifiedBy>
  <cp:revision>61</cp:revision>
  <dcterms:created xsi:type="dcterms:W3CDTF">2019-01-04T09:53:05Z</dcterms:created>
  <dcterms:modified xsi:type="dcterms:W3CDTF">2019-06-07T07:48:20Z</dcterms:modified>
</cp:coreProperties>
</file>