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1" r:id="rId3"/>
  </p:sldMasterIdLst>
  <p:notesMasterIdLst>
    <p:notesMasterId r:id="rId30"/>
  </p:notesMasterIdLst>
  <p:sldIdLst>
    <p:sldId id="273" r:id="rId4"/>
    <p:sldId id="277" r:id="rId5"/>
    <p:sldId id="279" r:id="rId6"/>
    <p:sldId id="278" r:id="rId7"/>
    <p:sldId id="280" r:id="rId8"/>
    <p:sldId id="305" r:id="rId9"/>
    <p:sldId id="281" r:id="rId10"/>
    <p:sldId id="282" r:id="rId11"/>
    <p:sldId id="284" r:id="rId12"/>
    <p:sldId id="285" r:id="rId13"/>
    <p:sldId id="304" r:id="rId14"/>
    <p:sldId id="287" r:id="rId15"/>
    <p:sldId id="289" r:id="rId16"/>
    <p:sldId id="290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8" r:id="rId26"/>
    <p:sldId id="307" r:id="rId27"/>
    <p:sldId id="293" r:id="rId28"/>
    <p:sldId id="30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8" autoAdjust="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FF-480F-8F94-C64F6A3C6F66}"/>
              </c:ext>
            </c:extLst>
          </c:dPt>
          <c:dPt>
            <c:idx val="1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FF-480F-8F94-C64F6A3C6F66}"/>
              </c:ext>
            </c:extLst>
          </c:dPt>
          <c:cat>
            <c:strRef>
              <c:f>Sheet1!$N$22:$O$22</c:f>
              <c:strCache>
                <c:ptCount val="2"/>
                <c:pt idx="0">
                  <c:v>Með</c:v>
                </c:pt>
                <c:pt idx="1">
                  <c:v>Vantar</c:v>
                </c:pt>
              </c:strCache>
            </c:strRef>
          </c:cat>
          <c:val>
            <c:numRef>
              <c:f>Sheet1!$N$23:$O$23</c:f>
              <c:numCache>
                <c:formatCode>0.0%</c:formatCode>
                <c:ptCount val="2"/>
                <c:pt idx="0">
                  <c:v>0.862083512699096</c:v>
                </c:pt>
                <c:pt idx="1">
                  <c:v>0.137916487300904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FF-480F-8F94-C64F6A3C6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s-I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5786-1B73-4C42-AC15-B08828DCE625}" type="datetimeFigureOut">
              <a:rPr lang="is-IS" smtClean="0"/>
              <a:t>7.6.2019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64CA-F536-4D82-B58E-8365B6FB67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2956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6375E7-5E91-49DE-80CB-210B1E31D034}" type="slidenum">
              <a:rPr lang="is-IS" smtClean="0"/>
              <a:pPr>
                <a:defRPr/>
              </a:pPr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8370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375E7-5E91-49DE-80CB-210B1E31D034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3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5711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25088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525282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2820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19710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6375E7-5E91-49DE-80CB-210B1E31D034}" type="slidenum">
              <a:rPr lang="is-IS" smtClean="0"/>
              <a:pPr>
                <a:defRPr/>
              </a:pPr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34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9871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s-IS" altLang="is-I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879E6E-68E7-4791-A5D5-69B102121823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980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6375E7-5E91-49DE-80CB-210B1E31D034}" type="slidenum">
              <a:rPr lang="is-IS" smtClean="0"/>
              <a:pPr>
                <a:defRPr/>
              </a:pPr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33985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is-IS" b="1" dirty="0" err="1"/>
              <a:t>Heilsueflandi</a:t>
            </a:r>
            <a:r>
              <a:rPr lang="en-US" altLang="is-IS" b="1" dirty="0"/>
              <a:t> </a:t>
            </a:r>
            <a:r>
              <a:rPr lang="en-US" altLang="is-IS" b="1" dirty="0" err="1"/>
              <a:t>samfélag</a:t>
            </a:r>
            <a:r>
              <a:rPr lang="en-US" altLang="is-IS" b="1" dirty="0"/>
              <a:t> </a:t>
            </a:r>
            <a:r>
              <a:rPr lang="en-US" altLang="is-IS" b="1" dirty="0" err="1"/>
              <a:t>er</a:t>
            </a:r>
            <a:r>
              <a:rPr lang="en-US" altLang="is-IS" b="1" dirty="0"/>
              <a:t> </a:t>
            </a:r>
            <a:r>
              <a:rPr lang="en-US" altLang="is-IS" b="1" dirty="0" err="1" smtClean="0"/>
              <a:t>nálgun</a:t>
            </a:r>
            <a:r>
              <a:rPr lang="en-US" altLang="is-IS" b="1" dirty="0" smtClean="0"/>
              <a:t> </a:t>
            </a:r>
            <a:r>
              <a:rPr lang="en-US" altLang="is-IS" b="1" dirty="0" err="1"/>
              <a:t>sem</a:t>
            </a:r>
            <a:r>
              <a:rPr lang="en-US" altLang="is-IS" b="1" dirty="0"/>
              <a:t> </a:t>
            </a:r>
            <a:r>
              <a:rPr lang="en-US" altLang="is-IS" b="1" dirty="0" err="1"/>
              <a:t>öll</a:t>
            </a:r>
            <a:r>
              <a:rPr lang="en-US" altLang="is-IS" b="1" dirty="0"/>
              <a:t> </a:t>
            </a:r>
            <a:r>
              <a:rPr lang="en-US" altLang="is-IS" b="1" dirty="0" err="1"/>
              <a:t>samfélög</a:t>
            </a:r>
            <a:r>
              <a:rPr lang="en-US" altLang="is-IS" b="1" dirty="0"/>
              <a:t>/</a:t>
            </a:r>
            <a:r>
              <a:rPr lang="en-US" altLang="is-IS" b="1" dirty="0" err="1"/>
              <a:t>sveitarfélög</a:t>
            </a:r>
            <a:r>
              <a:rPr lang="en-US" altLang="is-IS" b="1" dirty="0"/>
              <a:t> </a:t>
            </a:r>
            <a:r>
              <a:rPr lang="en-US" altLang="is-IS" b="1" dirty="0" err="1"/>
              <a:t>geta</a:t>
            </a:r>
            <a:r>
              <a:rPr lang="en-US" altLang="is-IS" b="1" dirty="0"/>
              <a:t> </a:t>
            </a:r>
            <a:r>
              <a:rPr lang="en-US" altLang="is-IS" b="1" dirty="0" err="1"/>
              <a:t>sótt</a:t>
            </a:r>
            <a:r>
              <a:rPr lang="en-US" altLang="is-IS" b="1" dirty="0"/>
              <a:t> um </a:t>
            </a:r>
            <a:r>
              <a:rPr lang="en-US" altLang="is-IS" b="1" dirty="0" err="1"/>
              <a:t>að</a:t>
            </a:r>
            <a:r>
              <a:rPr lang="en-US" altLang="is-IS" b="1" dirty="0"/>
              <a:t> taka </a:t>
            </a:r>
            <a:r>
              <a:rPr lang="en-US" altLang="is-IS" b="1" dirty="0" err="1"/>
              <a:t>þátt</a:t>
            </a:r>
            <a:r>
              <a:rPr lang="en-US" altLang="is-IS" b="1" dirty="0"/>
              <a:t> í.</a:t>
            </a:r>
            <a:endParaRPr lang="is-IS" altLang="is-IS" dirty="0"/>
          </a:p>
          <a:p>
            <a:pPr eaLnBrk="1" hangingPunct="1">
              <a:spcBef>
                <a:spcPct val="0"/>
              </a:spcBef>
            </a:pPr>
            <a:r>
              <a:rPr lang="en-US" altLang="is-IS" b="1" dirty="0"/>
              <a:t> </a:t>
            </a:r>
            <a:endParaRPr lang="is-IS" altLang="is-IS" dirty="0"/>
          </a:p>
          <a:p>
            <a:pPr eaLnBrk="1" hangingPunct="1">
              <a:spcBef>
                <a:spcPct val="0"/>
              </a:spcBef>
            </a:pPr>
            <a:r>
              <a:rPr lang="en-US" altLang="is-IS" b="1" dirty="0" err="1"/>
              <a:t>Markmiðið</a:t>
            </a:r>
            <a:r>
              <a:rPr lang="en-US" altLang="is-IS" b="1" dirty="0"/>
              <a:t> </a:t>
            </a:r>
            <a:r>
              <a:rPr lang="en-US" altLang="is-IS" b="1" dirty="0" err="1"/>
              <a:t>er</a:t>
            </a:r>
            <a:r>
              <a:rPr lang="en-US" altLang="is-IS" b="1" dirty="0"/>
              <a:t> </a:t>
            </a:r>
            <a:r>
              <a:rPr lang="en-US" altLang="is-IS" b="1" dirty="0" err="1"/>
              <a:t>að</a:t>
            </a:r>
            <a:endParaRPr lang="is-IS" altLang="is-IS" dirty="0"/>
          </a:p>
          <a:p>
            <a:pPr eaLnBrk="1" hangingPunct="1">
              <a:spcBef>
                <a:spcPct val="0"/>
              </a:spcBef>
            </a:pPr>
            <a:r>
              <a:rPr lang="en-US" altLang="is-IS" b="1" dirty="0" err="1"/>
              <a:t>auka</a:t>
            </a:r>
            <a:r>
              <a:rPr lang="en-US" altLang="is-IS" b="1" dirty="0"/>
              <a:t> </a:t>
            </a:r>
            <a:r>
              <a:rPr lang="en-US" altLang="is-IS" b="1" dirty="0" err="1"/>
              <a:t>heilbrigði</a:t>
            </a:r>
            <a:r>
              <a:rPr lang="en-US" altLang="is-IS" b="1" dirty="0"/>
              <a:t> </a:t>
            </a:r>
            <a:r>
              <a:rPr lang="en-US" altLang="is-IS" b="1" dirty="0" err="1"/>
              <a:t>fólks</a:t>
            </a:r>
            <a:r>
              <a:rPr lang="en-US" altLang="is-IS" b="1" dirty="0"/>
              <a:t> á </a:t>
            </a:r>
            <a:r>
              <a:rPr lang="en-US" altLang="is-IS" b="1" dirty="0" err="1"/>
              <a:t>öllum</a:t>
            </a:r>
            <a:r>
              <a:rPr lang="en-US" altLang="is-IS" b="1" dirty="0"/>
              <a:t> </a:t>
            </a:r>
            <a:r>
              <a:rPr lang="en-US" altLang="is-IS" b="1" dirty="0" err="1"/>
              <a:t>aldri</a:t>
            </a:r>
            <a:r>
              <a:rPr lang="en-US" altLang="is-IS" b="1" dirty="0"/>
              <a:t> </a:t>
            </a:r>
            <a:r>
              <a:rPr lang="en-US" altLang="is-IS" b="1" dirty="0" err="1"/>
              <a:t>með</a:t>
            </a:r>
            <a:r>
              <a:rPr lang="en-US" altLang="is-IS" b="1" dirty="0"/>
              <a:t> </a:t>
            </a:r>
            <a:r>
              <a:rPr lang="en-US" altLang="is-IS" b="1" dirty="0" err="1"/>
              <a:t>því</a:t>
            </a:r>
            <a:r>
              <a:rPr lang="en-US" altLang="is-IS" b="1" dirty="0"/>
              <a:t> </a:t>
            </a:r>
            <a:r>
              <a:rPr lang="en-US" altLang="is-IS" b="1" dirty="0" err="1"/>
              <a:t>að</a:t>
            </a:r>
            <a:r>
              <a:rPr lang="en-US" altLang="is-IS" b="1" dirty="0"/>
              <a:t> </a:t>
            </a:r>
            <a:r>
              <a:rPr lang="en-US" altLang="is-IS" b="1" dirty="0" err="1"/>
              <a:t>skapa</a:t>
            </a:r>
            <a:r>
              <a:rPr lang="en-US" altLang="is-IS" b="1" dirty="0"/>
              <a:t> </a:t>
            </a:r>
            <a:r>
              <a:rPr lang="en-US" altLang="is-IS" b="1" dirty="0" err="1"/>
              <a:t>félagslegar</a:t>
            </a:r>
            <a:r>
              <a:rPr lang="en-US" altLang="is-IS" b="1" dirty="0"/>
              <a:t>, </a:t>
            </a:r>
            <a:r>
              <a:rPr lang="en-US" altLang="is-IS" b="1" dirty="0" err="1"/>
              <a:t>menningarlegar</a:t>
            </a:r>
            <a:r>
              <a:rPr lang="en-US" altLang="is-IS" b="1" dirty="0"/>
              <a:t> og </a:t>
            </a:r>
            <a:r>
              <a:rPr lang="en-US" altLang="is-IS" b="1" dirty="0" err="1"/>
              <a:t>efnahagslegar</a:t>
            </a:r>
            <a:r>
              <a:rPr lang="en-US" altLang="is-IS" b="1" dirty="0"/>
              <a:t> </a:t>
            </a:r>
            <a:r>
              <a:rPr lang="en-US" altLang="is-IS" b="1" dirty="0" err="1"/>
              <a:t>aðstæður</a:t>
            </a:r>
            <a:r>
              <a:rPr lang="en-US" altLang="is-IS" b="1" dirty="0"/>
              <a:t> og </a:t>
            </a:r>
            <a:r>
              <a:rPr lang="en-US" altLang="is-IS" b="1" dirty="0" err="1"/>
              <a:t>umhverfi</a:t>
            </a:r>
            <a:r>
              <a:rPr lang="en-US" altLang="is-IS" b="1" dirty="0"/>
              <a:t> </a:t>
            </a:r>
            <a:r>
              <a:rPr lang="en-US" altLang="is-IS" b="1" dirty="0" err="1"/>
              <a:t>sem</a:t>
            </a:r>
            <a:r>
              <a:rPr lang="en-US" altLang="is-IS" b="1" dirty="0"/>
              <a:t> </a:t>
            </a:r>
            <a:r>
              <a:rPr lang="en-US" altLang="is-IS" b="1" dirty="0" err="1"/>
              <a:t>gera</a:t>
            </a:r>
            <a:r>
              <a:rPr lang="en-US" altLang="is-IS" b="1" dirty="0"/>
              <a:t> </a:t>
            </a:r>
            <a:r>
              <a:rPr lang="en-US" altLang="is-IS" b="1" dirty="0" err="1"/>
              <a:t>einstaklingum</a:t>
            </a:r>
            <a:r>
              <a:rPr lang="en-US" altLang="is-IS" b="1" dirty="0"/>
              <a:t> og </a:t>
            </a:r>
            <a:r>
              <a:rPr lang="en-US" altLang="is-IS" b="1" dirty="0" err="1"/>
              <a:t>samfélaginu</a:t>
            </a:r>
            <a:r>
              <a:rPr lang="en-US" altLang="is-IS" b="1" dirty="0"/>
              <a:t> </a:t>
            </a:r>
            <a:r>
              <a:rPr lang="en-US" altLang="is-IS" b="1" dirty="0" err="1"/>
              <a:t>kleift</a:t>
            </a:r>
            <a:r>
              <a:rPr lang="en-US" altLang="is-IS" b="1" dirty="0"/>
              <a:t> </a:t>
            </a:r>
            <a:r>
              <a:rPr lang="en-US" altLang="is-IS" b="1" dirty="0" err="1"/>
              <a:t>að</a:t>
            </a:r>
            <a:r>
              <a:rPr lang="en-US" altLang="is-IS" b="1" dirty="0"/>
              <a:t> </a:t>
            </a:r>
            <a:r>
              <a:rPr lang="en-US" altLang="is-IS" b="1" dirty="0" err="1"/>
              <a:t>auka</a:t>
            </a:r>
            <a:r>
              <a:rPr lang="en-US" altLang="is-IS" b="1" dirty="0"/>
              <a:t> </a:t>
            </a:r>
            <a:r>
              <a:rPr lang="en-US" altLang="is-IS" b="1" dirty="0" err="1"/>
              <a:t>hreysti</a:t>
            </a:r>
            <a:r>
              <a:rPr lang="en-US" altLang="is-IS" b="1" dirty="0"/>
              <a:t>, </a:t>
            </a:r>
            <a:r>
              <a:rPr lang="en-US" altLang="is-IS" b="1" dirty="0" err="1"/>
              <a:t>efla</a:t>
            </a:r>
            <a:r>
              <a:rPr lang="en-US" altLang="is-IS" b="1" dirty="0"/>
              <a:t> </a:t>
            </a:r>
            <a:r>
              <a:rPr lang="en-US" altLang="is-IS" b="1" dirty="0" err="1"/>
              <a:t>vitund</a:t>
            </a:r>
            <a:r>
              <a:rPr lang="en-US" altLang="is-IS" b="1" dirty="0"/>
              <a:t> og </a:t>
            </a:r>
            <a:r>
              <a:rPr lang="en-US" altLang="is-IS" b="1" dirty="0" err="1"/>
              <a:t>vilja</a:t>
            </a:r>
            <a:r>
              <a:rPr lang="en-US" altLang="is-IS" b="1" dirty="0"/>
              <a:t> </a:t>
            </a:r>
            <a:r>
              <a:rPr lang="en-US" altLang="is-IS" b="1" dirty="0" err="1"/>
              <a:t>til</a:t>
            </a:r>
            <a:r>
              <a:rPr lang="en-US" altLang="is-IS" b="1" dirty="0"/>
              <a:t> </a:t>
            </a:r>
            <a:r>
              <a:rPr lang="en-US" altLang="is-IS" b="1" dirty="0" err="1"/>
              <a:t>að</a:t>
            </a:r>
            <a:r>
              <a:rPr lang="en-US" altLang="is-IS" b="1" dirty="0"/>
              <a:t> </a:t>
            </a:r>
            <a:r>
              <a:rPr lang="en-US" altLang="is-IS" b="1" dirty="0" err="1"/>
              <a:t>viðhalda</a:t>
            </a:r>
            <a:r>
              <a:rPr lang="en-US" altLang="is-IS" b="1" dirty="0"/>
              <a:t> </a:t>
            </a:r>
            <a:r>
              <a:rPr lang="en-US" altLang="is-IS" b="1" dirty="0" err="1"/>
              <a:t>heilbrigði</a:t>
            </a:r>
            <a:endParaRPr lang="is-IS" altLang="is-IS" dirty="0"/>
          </a:p>
          <a:p>
            <a:pPr eaLnBrk="1" hangingPunct="1">
              <a:spcBef>
                <a:spcPct val="0"/>
              </a:spcBef>
            </a:pPr>
            <a:r>
              <a:rPr lang="en-US" altLang="is-IS" b="1" dirty="0"/>
              <a:t> </a:t>
            </a:r>
            <a:endParaRPr lang="is-IS" altLang="is-IS" dirty="0"/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Hönnun og skipulagi hverfa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Samgöngum, aðgengi að byggingum og þjónustu.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Hönnun og skipulagi bygginga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Heilbrigðisþjónustu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Félagslegri þjónustu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Forvörnum og öryggi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Skólasamfélaginu, æskulýðs- og íþróttastarfi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dirty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is-IS" altLang="is-IS" b="1" dirty="0"/>
              <a:t>Aðbúnaði eldri borgara</a:t>
            </a:r>
          </a:p>
          <a:p>
            <a:pPr eaLnBrk="1" hangingPunct="1">
              <a:spcBef>
                <a:spcPct val="0"/>
              </a:spcBef>
            </a:pPr>
            <a:endParaRPr lang="is-IS" altLang="is-IS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B4457-0A24-4487-9CBB-6413D903D149}" type="slidenum">
              <a:rPr lang="is-I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2754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6375E7-5E91-49DE-80CB-210B1E31D034}" type="slidenum">
              <a:rPr lang="is-IS" smtClean="0"/>
              <a:pPr>
                <a:defRPr/>
              </a:pPr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027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375E7-5E91-49DE-80CB-210B1E31D034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03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40982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283F1-A30C-4514-9A38-4047F2F1079D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8253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 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0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a 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179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63" y="274638"/>
            <a:ext cx="821981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3" y="1600200"/>
            <a:ext cx="821981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6356350"/>
            <a:ext cx="2140538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944" y="6356350"/>
            <a:ext cx="290501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140538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61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2663" y="1600200"/>
            <a:ext cx="821981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2663" y="274638"/>
            <a:ext cx="821981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87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88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988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6288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6288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361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88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988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6288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6288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32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3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8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88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988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6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664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66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6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856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756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6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288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2988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1710"/>
            <a:ext cx="625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42EBD-49A6-4FD1-943A-0AA8AB29E837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7.6.2019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A21C4-898B-44F1-8C7B-58C262D695C2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REKSTUR OG ÞJÓNUSTA\Samræmt útlit skjala\Glaere_forsida_6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7463"/>
            <a:ext cx="9251951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200" y="1504802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000" y="32605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93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663" y="274638"/>
            <a:ext cx="821981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3" y="1600200"/>
            <a:ext cx="821981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60" y="6356350"/>
            <a:ext cx="2140538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5944" y="6356350"/>
            <a:ext cx="290501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140538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1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247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6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889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2880" y="1600200"/>
            <a:ext cx="4038600" cy="4997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997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92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8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880" y="2174875"/>
            <a:ext cx="4040188" cy="4422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707" y="2174875"/>
            <a:ext cx="4041775" cy="4422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914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8857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072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30" y="273050"/>
            <a:ext cx="5111750" cy="6252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82" y="1435101"/>
            <a:ext cx="3008313" cy="50902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491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172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1720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71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72663" y="1600200"/>
            <a:ext cx="821981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72663" y="274638"/>
            <a:ext cx="8219817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80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88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988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6288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6288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471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88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988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3"/>
          <p:cNvSpPr>
            <a:spLocks noGrp="1"/>
          </p:cNvSpPr>
          <p:nvPr>
            <p:ph sz="half" idx="13"/>
          </p:nvPr>
        </p:nvSpPr>
        <p:spPr>
          <a:xfrm>
            <a:off x="66288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6288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7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73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88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88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988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5888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653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64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664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664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60" y="6356350"/>
            <a:ext cx="2133600" cy="365125"/>
          </a:xfrm>
        </p:spPr>
        <p:txBody>
          <a:bodyPr/>
          <a:lstStyle/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856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7560" y="6356350"/>
            <a:ext cx="2133600" cy="365125"/>
          </a:xfrm>
        </p:spPr>
        <p:txBody>
          <a:bodyPr/>
          <a:lstStyle/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50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35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2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9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8" r:id="rId5"/>
    <p:sldLayoutId id="2147483656" r:id="rId6"/>
    <p:sldLayoutId id="2147483657" r:id="rId7"/>
    <p:sldLayoutId id="2147483659" r:id="rId8"/>
    <p:sldLayoutId id="2147483660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EC040-99A3-4542-876B-E9B45FEC428B}" type="datetimeFigureOut">
              <a:rPr lang="en-GB" smtClean="0"/>
              <a:t>07/06/2019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DE35-C538-42FB-9AE5-B72329ECA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7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63575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altLang="is-IS" smtClean="0"/>
              <a:t>Titill glæru</a:t>
            </a:r>
            <a:endParaRPr lang="en-GB" altLang="is-I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63575" y="1600200"/>
            <a:ext cx="8229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s-IS" smtClean="0"/>
              <a:t>Smelltu til að setja inn texta</a:t>
            </a:r>
          </a:p>
          <a:p>
            <a:pPr lvl="1"/>
            <a:r>
              <a:rPr lang="en-US" altLang="is-IS" smtClean="0"/>
              <a:t>Second level</a:t>
            </a:r>
          </a:p>
          <a:p>
            <a:pPr lvl="2"/>
            <a:r>
              <a:rPr lang="en-US" altLang="is-IS" smtClean="0"/>
              <a:t>Third level</a:t>
            </a:r>
          </a:p>
          <a:p>
            <a:pPr lvl="3"/>
            <a:r>
              <a:rPr lang="en-US" altLang="is-IS" smtClean="0"/>
              <a:t>Fourth level</a:t>
            </a:r>
          </a:p>
          <a:p>
            <a:pPr lvl="4"/>
            <a:r>
              <a:rPr lang="en-US" altLang="is-IS" smtClean="0"/>
              <a:t>Fifth level</a:t>
            </a:r>
            <a:endParaRPr lang="en-GB" altLang="is-IS" smtClean="0"/>
          </a:p>
        </p:txBody>
      </p:sp>
      <p:pic>
        <p:nvPicPr>
          <p:cNvPr id="1028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625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4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g"/><Relationship Id="rId7" Type="http://schemas.openxmlformats.org/officeDocument/2006/relationships/hyperlink" Target="http://www.landlaeknir.i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ndlaeknir.is/samfelag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10" Type="http://schemas.openxmlformats.org/officeDocument/2006/relationships/image" Target="../media/image19.png"/><Relationship Id="rId4" Type="http://schemas.openxmlformats.org/officeDocument/2006/relationships/image" Target="../media/image15.emf"/><Relationship Id="rId9" Type="http://schemas.openxmlformats.org/officeDocument/2006/relationships/hyperlink" Target="http://www.facebook.com/heilsueflandisamfela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93912" y="3781933"/>
            <a:ext cx="7772400" cy="147002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is-IS" sz="2800" b="1" dirty="0">
                <a:ea typeface="Calibri" panose="020F0502020204030204" pitchFamily="34" charset="0"/>
              </a:rPr>
              <a:t>Heilsueflandi samfélag og lýðheilsuvísar </a:t>
            </a:r>
            <a:br>
              <a:rPr lang="is-IS" sz="2800" b="1" dirty="0">
                <a:ea typeface="Calibri" panose="020F0502020204030204" pitchFamily="34" charset="0"/>
              </a:rPr>
            </a:br>
            <a:r>
              <a:rPr lang="is-IS" sz="2400" dirty="0">
                <a:ea typeface="Calibri" panose="020F0502020204030204" pitchFamily="34" charset="0"/>
              </a:rPr>
              <a:t>– mikilvægi </a:t>
            </a:r>
            <a:r>
              <a:rPr lang="is-IS" sz="2400" b="1" dirty="0">
                <a:ea typeface="Calibri" panose="020F0502020204030204" pitchFamily="34" charset="0"/>
              </a:rPr>
              <a:t>svefns</a:t>
            </a:r>
            <a:r>
              <a:rPr lang="is-IS" sz="2400" dirty="0">
                <a:ea typeface="Calibri" panose="020F0502020204030204" pitchFamily="34" charset="0"/>
              </a:rPr>
              <a:t> fyrir heilsu og vellíðan </a:t>
            </a:r>
            <a:endParaRPr lang="is-IS" sz="28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79712" y="5085184"/>
            <a:ext cx="6400800" cy="1008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s-I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Alma </a:t>
            </a:r>
            <a:r>
              <a:rPr lang="is-I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D. </a:t>
            </a:r>
            <a:r>
              <a:rPr lang="is-I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Möller </a:t>
            </a:r>
            <a:endParaRPr lang="is-I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s-I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Landlæknir</a:t>
            </a:r>
          </a:p>
          <a:p>
            <a:endParaRPr lang="is-I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8" y="1583460"/>
            <a:ext cx="2810068" cy="2304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66493"/>
            <a:ext cx="716967" cy="7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Starfið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í</a:t>
            </a:r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s-IS" b="1" dirty="0">
                <a:solidFill>
                  <a:schemeClr val="accent1">
                    <a:lumMod val="50000"/>
                  </a:schemeClr>
                </a:solidFill>
              </a:rPr>
              <a:t>hnotskurn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/>
              <a:t>Sveitarfélög sækja um að gerast Heilsueflandi samfélag, bæjar-/sveitarstjóri undirritar.</a:t>
            </a:r>
          </a:p>
          <a:p>
            <a:r>
              <a:rPr lang="is-IS" sz="2800" dirty="0"/>
              <a:t>Skipun stýrihóps – tryggja aðkomu lykilhagsmunaaðila að starfinu. </a:t>
            </a:r>
          </a:p>
          <a:p>
            <a:r>
              <a:rPr lang="is-IS" sz="2800" dirty="0"/>
              <a:t>Tengiliður við Embætti landlæknis.</a:t>
            </a:r>
          </a:p>
          <a:p>
            <a:r>
              <a:rPr lang="is-IS" sz="2800" dirty="0"/>
              <a:t>Undirritun samstarfssamnings – skuldbinding um að vinna </a:t>
            </a:r>
            <a:r>
              <a:rPr lang="is-IS" sz="2800" dirty="0" smtClean="0"/>
              <a:t>saman í </a:t>
            </a:r>
            <a:r>
              <a:rPr lang="is-IS" sz="2800" dirty="0"/>
              <a:t>samræmi við meginmarkmið og leiðarljós HSAM.</a:t>
            </a:r>
          </a:p>
          <a:p>
            <a:r>
              <a:rPr lang="is-IS" sz="2800" b="1" u="sng" dirty="0"/>
              <a:t>Vinna markvisst </a:t>
            </a:r>
            <a:r>
              <a:rPr lang="is-IS" sz="2800" dirty="0"/>
              <a:t>að vellíðan allra </a:t>
            </a:r>
            <a:r>
              <a:rPr lang="is-IS" sz="2800" dirty="0" smtClean="0"/>
              <a:t>íbúa.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26122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t="12218" b="8510"/>
          <a:stretch/>
        </p:blipFill>
        <p:spPr>
          <a:xfrm>
            <a:off x="1747462" y="3707553"/>
            <a:ext cx="2036245" cy="161012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013286" y="2740096"/>
            <a:ext cx="3167523" cy="1061584"/>
            <a:chOff x="2568257" y="304125"/>
            <a:chExt cx="2689988" cy="923047"/>
          </a:xfrm>
        </p:grpSpPr>
        <p:sp>
          <p:nvSpPr>
            <p:cNvPr id="20" name="Rectangle 19"/>
            <p:cNvSpPr/>
            <p:nvPr/>
          </p:nvSpPr>
          <p:spPr>
            <a:xfrm>
              <a:off x="2568257" y="304125"/>
              <a:ext cx="1981597" cy="8180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2981384" y="633698"/>
              <a:ext cx="2276861" cy="5934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 Stöðumat: heilsa, vellíðan og áhrifaþættir heilbrigðis</a:t>
              </a:r>
              <a:br>
                <a:rPr kumimoji="0" lang="is-I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is-I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Hvað er gott? Hvað má bæta?</a:t>
              </a:r>
              <a:br>
                <a:rPr kumimoji="0" lang="is-I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is-I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3" name="Circular Arrow 2"/>
          <p:cNvSpPr/>
          <p:nvPr/>
        </p:nvSpPr>
        <p:spPr>
          <a:xfrm>
            <a:off x="773058" y="2585653"/>
            <a:ext cx="4196947" cy="4099155"/>
          </a:xfrm>
          <a:prstGeom prst="circularArrow">
            <a:avLst>
              <a:gd name="adj1" fmla="val 5202"/>
              <a:gd name="adj2" fmla="val 336015"/>
              <a:gd name="adj3" fmla="val 21450131"/>
              <a:gd name="adj4" fmla="val 19949062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037911" y="4691417"/>
            <a:ext cx="3314566" cy="808092"/>
            <a:chOff x="2598530" y="1938244"/>
            <a:chExt cx="2814862" cy="702637"/>
          </a:xfrm>
        </p:grpSpPr>
        <p:sp>
          <p:nvSpPr>
            <p:cNvPr id="18" name="Rectangle 17"/>
            <p:cNvSpPr/>
            <p:nvPr/>
          </p:nvSpPr>
          <p:spPr>
            <a:xfrm>
              <a:off x="2598530" y="1938244"/>
              <a:ext cx="2697849" cy="6655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2715543" y="1975332"/>
              <a:ext cx="2697849" cy="6655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 Stefnumótun: Framtíðarsýn og meginmarkmið </a:t>
              </a:r>
              <a:endPara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Circular Arrow 4"/>
          <p:cNvSpPr/>
          <p:nvPr/>
        </p:nvSpPr>
        <p:spPr>
          <a:xfrm>
            <a:off x="755576" y="2464852"/>
            <a:ext cx="4196947" cy="4099155"/>
          </a:xfrm>
          <a:prstGeom prst="circularArrow">
            <a:avLst>
              <a:gd name="adj1" fmla="val 5202"/>
              <a:gd name="adj2" fmla="val 336015"/>
              <a:gd name="adj3" fmla="val 3899652"/>
              <a:gd name="adj4" fmla="val 1872774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5"/>
          <p:cNvGrpSpPr/>
          <p:nvPr/>
        </p:nvGrpSpPr>
        <p:grpSpPr>
          <a:xfrm>
            <a:off x="2226385" y="5688543"/>
            <a:ext cx="1246310" cy="1190609"/>
            <a:chOff x="1909349" y="2805245"/>
            <a:chExt cx="1058417" cy="1035234"/>
          </a:xfrm>
        </p:grpSpPr>
        <p:sp>
          <p:nvSpPr>
            <p:cNvPr id="16" name="Rectangle 15"/>
            <p:cNvSpPr/>
            <p:nvPr/>
          </p:nvSpPr>
          <p:spPr>
            <a:xfrm>
              <a:off x="1919400" y="2889736"/>
              <a:ext cx="1048366" cy="95074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TextBox 16"/>
            <p:cNvSpPr txBox="1"/>
            <p:nvPr/>
          </p:nvSpPr>
          <p:spPr>
            <a:xfrm>
              <a:off x="1909349" y="2805245"/>
              <a:ext cx="1048366" cy="9507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 Aðgerða-áætlun</a:t>
              </a:r>
              <a:br>
                <a:rPr kumimoji="0" lang="is-I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is-I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Forgangsröðun</a:t>
              </a:r>
              <a:endParaRPr kumimoji="0" lang="is-I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Circular Arrow 6"/>
          <p:cNvSpPr/>
          <p:nvPr/>
        </p:nvSpPr>
        <p:spPr>
          <a:xfrm>
            <a:off x="712990" y="2463945"/>
            <a:ext cx="4196947" cy="4099154"/>
          </a:xfrm>
          <a:prstGeom prst="circularArrow">
            <a:avLst>
              <a:gd name="adj1" fmla="val 5202"/>
              <a:gd name="adj2" fmla="val 336015"/>
              <a:gd name="adj3" fmla="val 8545303"/>
              <a:gd name="adj4" fmla="val 6564440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625483" y="4452534"/>
            <a:ext cx="1661452" cy="1109793"/>
            <a:chOff x="4111" y="1920242"/>
            <a:chExt cx="1410972" cy="964966"/>
          </a:xfrm>
        </p:grpSpPr>
        <p:sp>
          <p:nvSpPr>
            <p:cNvPr id="14" name="Rectangle 13"/>
            <p:cNvSpPr/>
            <p:nvPr/>
          </p:nvSpPr>
          <p:spPr>
            <a:xfrm>
              <a:off x="464340" y="1920242"/>
              <a:ext cx="950743" cy="7015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/>
            <p:cNvSpPr txBox="1"/>
            <p:nvPr/>
          </p:nvSpPr>
          <p:spPr>
            <a:xfrm>
              <a:off x="4111" y="2183655"/>
              <a:ext cx="950743" cy="7015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4. Innleiðing aðgerða</a:t>
              </a:r>
              <a:endPara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Circular Arrow 8"/>
          <p:cNvSpPr/>
          <p:nvPr/>
        </p:nvSpPr>
        <p:spPr>
          <a:xfrm>
            <a:off x="707196" y="2542511"/>
            <a:ext cx="4196947" cy="4099154"/>
          </a:xfrm>
          <a:prstGeom prst="circularArrow">
            <a:avLst>
              <a:gd name="adj1" fmla="val 5202"/>
              <a:gd name="adj2" fmla="val 336015"/>
              <a:gd name="adj3" fmla="val 12762391"/>
              <a:gd name="adj4" fmla="val 10526048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202023" y="2779736"/>
            <a:ext cx="1019057" cy="618917"/>
            <a:chOff x="1039420" y="276035"/>
            <a:chExt cx="865424" cy="538149"/>
          </a:xfrm>
        </p:grpSpPr>
        <p:sp>
          <p:nvSpPr>
            <p:cNvPr id="12" name="Rectangle 11"/>
            <p:cNvSpPr/>
            <p:nvPr/>
          </p:nvSpPr>
          <p:spPr>
            <a:xfrm>
              <a:off x="1039420" y="276035"/>
              <a:ext cx="865424" cy="5381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1039420" y="276035"/>
              <a:ext cx="865424" cy="538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marR="0" lvl="0" indent="0" algn="ctr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 Mat á framvindu</a:t>
              </a:r>
              <a:endParaRPr kumimoji="0" lang="is-I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Circular Arrow 10"/>
          <p:cNvSpPr/>
          <p:nvPr/>
        </p:nvSpPr>
        <p:spPr>
          <a:xfrm>
            <a:off x="855624" y="2463037"/>
            <a:ext cx="4196947" cy="4099154"/>
          </a:xfrm>
          <a:prstGeom prst="circularArrow">
            <a:avLst>
              <a:gd name="adj1" fmla="val 5202"/>
              <a:gd name="adj2" fmla="val 336015"/>
              <a:gd name="adj3" fmla="val 16955799"/>
              <a:gd name="adj4" fmla="val 15106009"/>
              <a:gd name="adj5" fmla="val 6068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Title 1"/>
          <p:cNvSpPr txBox="1">
            <a:spLocks/>
          </p:cNvSpPr>
          <p:nvPr/>
        </p:nvSpPr>
        <p:spPr>
          <a:xfrm>
            <a:off x="947828" y="192692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Markvisst lýðheilsustarf í samræmi við markmið </a:t>
            </a:r>
            <a:br>
              <a:rPr kumimoji="0" lang="is-I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is-I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og leiðarljós HSAM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65795" y="3460406"/>
            <a:ext cx="2733695" cy="2893100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Stöðumat/þarfagreining – hvernig?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Lýðheilsuvísar, aðrir mælikvarðar og gögn.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Eigin gögn og þekking innan samfélags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Gátlistar HSAM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Kortleggja stefnur og starf sem er þegar í gangi.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s-I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Víðtækara samráð s.s. íbúafundir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606486" y="1111393"/>
            <a:ext cx="4358002" cy="1685441"/>
            <a:chOff x="4606486" y="1111393"/>
            <a:chExt cx="4358002" cy="1685441"/>
          </a:xfrm>
        </p:grpSpPr>
        <p:sp>
          <p:nvSpPr>
            <p:cNvPr id="22" name="Rounded Rectangle 21"/>
            <p:cNvSpPr/>
            <p:nvPr/>
          </p:nvSpPr>
          <p:spPr>
            <a:xfrm>
              <a:off x="5580112" y="1111393"/>
              <a:ext cx="3384376" cy="110230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Umgjörð um markvisst HSAM-starf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s-I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Bæjar-/sveitarstjórn - stjórnsýslan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s-I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Stýrihópur – tengiliður/verkefnastjóri</a:t>
              </a:r>
            </a:p>
            <a:p>
              <a:pPr marL="285750" marR="0" lvl="0" indent="-2857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is-I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Aðrir hópar</a:t>
              </a:r>
            </a:p>
          </p:txBody>
        </p:sp>
        <p:sp>
          <p:nvSpPr>
            <p:cNvPr id="25" name="Lightning Bolt 24"/>
            <p:cNvSpPr/>
            <p:nvPr/>
          </p:nvSpPr>
          <p:spPr>
            <a:xfrm rot="4445535">
              <a:off x="4934909" y="1837148"/>
              <a:ext cx="631263" cy="128811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7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s-IS" sz="2800" b="1" dirty="0" smtClean="0">
                <a:solidFill>
                  <a:srgbClr val="1F497D"/>
                </a:solidFill>
              </a:rPr>
              <a:t>Samstarf </a:t>
            </a:r>
            <a:r>
              <a:rPr lang="is-IS" sz="2800" b="1" dirty="0">
                <a:solidFill>
                  <a:srgbClr val="1F497D"/>
                </a:solidFill>
              </a:rPr>
              <a:t>og </a:t>
            </a:r>
            <a:r>
              <a:rPr lang="is-IS" sz="2800" b="1" dirty="0" smtClean="0">
                <a:solidFill>
                  <a:srgbClr val="1F497D"/>
                </a:solidFill>
              </a:rPr>
              <a:t>samráð </a:t>
            </a:r>
            <a:r>
              <a:rPr lang="is-IS" sz="2800" b="1" dirty="0">
                <a:solidFill>
                  <a:srgbClr val="1F497D"/>
                </a:solidFill>
              </a:rPr>
              <a:t>við hagsmunaðila </a:t>
            </a:r>
            <a:br>
              <a:rPr lang="is-IS" sz="2800" b="1" dirty="0">
                <a:solidFill>
                  <a:srgbClr val="1F497D"/>
                </a:solidFill>
              </a:rPr>
            </a:br>
            <a:r>
              <a:rPr lang="is-IS" sz="2800" b="1" dirty="0">
                <a:solidFill>
                  <a:srgbClr val="1F497D"/>
                </a:solidFill>
              </a:rPr>
              <a:t>sem starfa á </a:t>
            </a:r>
            <a:r>
              <a:rPr lang="is-IS" sz="2800" b="1" dirty="0" smtClean="0">
                <a:solidFill>
                  <a:srgbClr val="1F497D"/>
                </a:solidFill>
              </a:rPr>
              <a:t>landsvísu </a:t>
            </a:r>
            <a:endParaRPr lang="is-IS" sz="2800" b="1" dirty="0">
              <a:solidFill>
                <a:srgbClr val="1F497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606" y="980728"/>
            <a:ext cx="8229600" cy="4997450"/>
          </a:xfrm>
        </p:spPr>
        <p:txBody>
          <a:bodyPr/>
          <a:lstStyle/>
          <a:p>
            <a:pPr marL="0" indent="0">
              <a:buNone/>
            </a:pPr>
            <a:r>
              <a:rPr lang="is-IS" sz="2000" b="1" dirty="0" smtClean="0"/>
              <a:t>Stýrihópur HSAM:</a:t>
            </a:r>
          </a:p>
          <a:p>
            <a:r>
              <a:rPr lang="is-IS" sz="1600" dirty="0"/>
              <a:t>Embætti </a:t>
            </a:r>
            <a:r>
              <a:rPr lang="is-IS" sz="1600" dirty="0" smtClean="0"/>
              <a:t>landlæknis</a:t>
            </a:r>
          </a:p>
          <a:p>
            <a:r>
              <a:rPr lang="is-IS" sz="1600" dirty="0" smtClean="0"/>
              <a:t>Forsætisráðuneytið</a:t>
            </a:r>
          </a:p>
          <a:p>
            <a:r>
              <a:rPr lang="is-IS" sz="1600" dirty="0" smtClean="0"/>
              <a:t>Heilbrigðisráðuneytið</a:t>
            </a:r>
          </a:p>
          <a:p>
            <a:r>
              <a:rPr lang="is-IS" sz="1600" dirty="0" smtClean="0"/>
              <a:t>Félagsmálaráðuneytið</a:t>
            </a:r>
          </a:p>
          <a:p>
            <a:r>
              <a:rPr lang="is-IS" sz="1600" dirty="0" smtClean="0"/>
              <a:t>Mennta- og menningarmálaráðuneytið</a:t>
            </a:r>
          </a:p>
          <a:p>
            <a:r>
              <a:rPr lang="is-IS" sz="1600" dirty="0" smtClean="0"/>
              <a:t>Samband íslenskra sveitarfélaga.</a:t>
            </a:r>
          </a:p>
          <a:p>
            <a:r>
              <a:rPr lang="is-IS" sz="1600" dirty="0" smtClean="0"/>
              <a:t>Þróunarmiðstöð heilsugæslunnar</a:t>
            </a:r>
          </a:p>
          <a:p>
            <a:pPr marL="0" indent="0">
              <a:buNone/>
            </a:pPr>
            <a:endParaRPr lang="is-IS" sz="400" b="1" dirty="0"/>
          </a:p>
          <a:p>
            <a:pPr marL="0" indent="0">
              <a:buNone/>
            </a:pPr>
            <a:r>
              <a:rPr lang="is-IS" sz="2000" b="1" dirty="0" smtClean="0"/>
              <a:t>Samráðsvettvangur HSAM og heimsmarkmiðin (HM):</a:t>
            </a:r>
          </a:p>
          <a:p>
            <a:pPr marL="0" indent="0">
              <a:buNone/>
            </a:pPr>
            <a:endParaRPr lang="is-I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815606" y="3789040"/>
          <a:ext cx="8065592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796">
                  <a:extLst>
                    <a:ext uri="{9D8B030D-6E8A-4147-A177-3AD203B41FA5}">
                      <a16:colId xmlns:a16="http://schemas.microsoft.com/office/drawing/2014/main" val="1981663975"/>
                    </a:ext>
                  </a:extLst>
                </a:gridCol>
                <a:gridCol w="4032796">
                  <a:extLst>
                    <a:ext uri="{9D8B030D-6E8A-4147-A177-3AD203B41FA5}">
                      <a16:colId xmlns:a16="http://schemas.microsoft.com/office/drawing/2014/main" val="38975958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Embætti ríkislögreglustjóra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Félag Sameinuðu þjóðanna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Fjölmenningarsetur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Grænni byggð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Íþrótta- og Ólympíusamband Íslands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Landssamband eldri</a:t>
                      </a: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 borgara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Matvælastofnun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Menntamálastofnun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SAMFÉS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Samgöngu- og sveitarstjórnarráðuneytið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Samgöngustofa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Samtökin 78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s-I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is-I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Skipulagsstofnun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Umboðsmaður barna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Umhverfis- og auðlindaráðuneytið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Umhverfisstofnun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dirty="0" smtClean="0">
                          <a:solidFill>
                            <a:schemeClr val="tx1"/>
                          </a:solidFill>
                        </a:rPr>
                        <a:t>Ungmennafélag</a:t>
                      </a: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 Íslands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UNICEF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Vinnueftirlitið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Virk, starfsendurhæfingarsjóður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Þroskahjálp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Öryrkjabandalagið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s-IS" sz="1600" b="0" baseline="0" dirty="0" smtClean="0">
                          <a:solidFill>
                            <a:schemeClr val="tx1"/>
                          </a:solidFill>
                        </a:rPr>
                        <a:t>O.fl. bætast mögulega í hópinn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is-I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337726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218" b="8510"/>
          <a:stretch/>
        </p:blipFill>
        <p:spPr>
          <a:xfrm>
            <a:off x="6732240" y="2123728"/>
            <a:ext cx="1960270" cy="1550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43787"/>
            <a:ext cx="716967" cy="7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b="1" dirty="0" smtClean="0">
                <a:solidFill>
                  <a:schemeClr val="tx2"/>
                </a:solidFill>
                <a:latin typeface="Calibri" pitchFamily="34" charset="0"/>
              </a:rPr>
              <a:t>Hvað eru lýðheilsuvísar?</a:t>
            </a:r>
            <a:endParaRPr lang="is-IS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Safn mælikvarða sem gefa vísbendingar um heilsu og líðan þjóðarinnar og áhrifaþætti þeirra</a:t>
            </a:r>
          </a:p>
          <a:p>
            <a:r>
              <a:rPr lang="is-IS" sz="2800" dirty="0" smtClean="0"/>
              <a:t>Berum okkur gjarnan saman við önnur lönd en berum sjaldnar saman svæði á Íslandi</a:t>
            </a:r>
          </a:p>
          <a:p>
            <a:r>
              <a:rPr lang="is-IS" sz="2800" dirty="0" smtClean="0"/>
              <a:t>Svæðisbundinn munur á heilsu er þekktur víða um heim</a:t>
            </a:r>
          </a:p>
          <a:p>
            <a:r>
              <a:rPr lang="is-IS" sz="2800" dirty="0" smtClean="0"/>
              <a:t>Þurfum að fylgjast með stöðu mála á Íslandi</a:t>
            </a:r>
            <a:endParaRPr lang="is-IS" sz="2800" dirty="0"/>
          </a:p>
        </p:txBody>
      </p:sp>
    </p:spTree>
    <p:extLst>
      <p:ext uri="{BB962C8B-B14F-4D97-AF65-F5344CB8AC3E}">
        <p14:creationId xmlns:p14="http://schemas.microsoft.com/office/powerpoint/2010/main" val="6433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223" y="3140968"/>
            <a:ext cx="2632170" cy="186269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19817" cy="1143000"/>
          </a:xfrm>
        </p:spPr>
        <p:txBody>
          <a:bodyPr>
            <a:noAutofit/>
          </a:bodyPr>
          <a:lstStyle/>
          <a:p>
            <a:r>
              <a:rPr lang="is-IS" b="1" dirty="0" smtClean="0">
                <a:solidFill>
                  <a:schemeClr val="tx2"/>
                </a:solidFill>
                <a:latin typeface="+mn-lt"/>
              </a:rPr>
              <a:t>Hvers vegna lýðheilsuvísar </a:t>
            </a:r>
            <a:br>
              <a:rPr lang="is-IS" b="1" dirty="0" smtClean="0">
                <a:solidFill>
                  <a:schemeClr val="tx2"/>
                </a:solidFill>
                <a:latin typeface="+mn-lt"/>
              </a:rPr>
            </a:br>
            <a:r>
              <a:rPr lang="is-IS" b="1" dirty="0" smtClean="0">
                <a:solidFill>
                  <a:schemeClr val="tx2"/>
                </a:solidFill>
                <a:latin typeface="+mn-lt"/>
              </a:rPr>
              <a:t>eftir heilbrigðisumdæmum?</a:t>
            </a:r>
            <a:endParaRPr lang="is-I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24183" y="1788840"/>
            <a:ext cx="8219817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s-IS" sz="2800" dirty="0" smtClean="0"/>
          </a:p>
          <a:p>
            <a:r>
              <a:rPr lang="is-IS" sz="2800" dirty="0" smtClean="0"/>
              <a:t>Heilbrigðisumdæmi og sveitarfélög eru vettvangur heilsueflingar og heilbrigðisþjónustu</a:t>
            </a:r>
          </a:p>
          <a:p>
            <a:r>
              <a:rPr lang="is-IS" sz="2800" dirty="0" smtClean="0"/>
              <a:t>Viljum auðvelda sveitarfélögum</a:t>
            </a:r>
          </a:p>
          <a:p>
            <a:pPr marL="0" indent="0">
              <a:buNone/>
            </a:pPr>
            <a:r>
              <a:rPr lang="is-IS" sz="2800" dirty="0"/>
              <a:t> </a:t>
            </a:r>
            <a:r>
              <a:rPr lang="is-IS" sz="2800" dirty="0" smtClean="0"/>
              <a:t>   og heilbrigðisþjónustu að:</a:t>
            </a:r>
          </a:p>
          <a:p>
            <a:pPr lvl="1"/>
            <a:r>
              <a:rPr lang="is-IS" sz="2400" dirty="0" smtClean="0"/>
              <a:t>greina stöðu svæðisins</a:t>
            </a:r>
          </a:p>
          <a:p>
            <a:pPr lvl="1"/>
            <a:r>
              <a:rPr lang="is-IS" sz="2400" dirty="0"/>
              <a:t>f</a:t>
            </a:r>
            <a:r>
              <a:rPr lang="is-IS" sz="2400" dirty="0" smtClean="0"/>
              <a:t>inna styrkleika og veikleika hvers svæðis</a:t>
            </a:r>
          </a:p>
          <a:p>
            <a:pPr lvl="1"/>
            <a:r>
              <a:rPr lang="is-IS" sz="2400" dirty="0"/>
              <a:t>s</a:t>
            </a:r>
            <a:r>
              <a:rPr lang="is-IS" sz="2400" dirty="0" smtClean="0"/>
              <a:t>kilja betur þarfir íbúanna</a:t>
            </a:r>
          </a:p>
        </p:txBody>
      </p:sp>
    </p:spTree>
    <p:extLst>
      <p:ext uri="{BB962C8B-B14F-4D97-AF65-F5344CB8AC3E}">
        <p14:creationId xmlns:p14="http://schemas.microsoft.com/office/powerpoint/2010/main" val="4887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5" y="427759"/>
            <a:ext cx="6949440" cy="5114544"/>
          </a:xfrm>
          <a:prstGeom prst="rect">
            <a:avLst/>
          </a:prstGeom>
        </p:spPr>
      </p:pic>
      <p:graphicFrame>
        <p:nvGraphicFramePr>
          <p:cNvPr id="99" name="Chart 98"/>
          <p:cNvGraphicFramePr>
            <a:graphicFrameLocks/>
          </p:cNvGraphicFramePr>
          <p:nvPr/>
        </p:nvGraphicFramePr>
        <p:xfrm>
          <a:off x="6912301" y="5177593"/>
          <a:ext cx="2796114" cy="167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2874" y="3865528"/>
            <a:ext cx="198772" cy="180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468" y="5422112"/>
            <a:ext cx="1398916" cy="1395387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55001" y="4262165"/>
            <a:ext cx="847667" cy="149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hlinkClick r:id="" action="ppaction://noaction"/>
          </p:cNvPr>
          <p:cNvSpPr/>
          <p:nvPr/>
        </p:nvSpPr>
        <p:spPr>
          <a:xfrm>
            <a:off x="3230482" y="810577"/>
            <a:ext cx="1042580" cy="162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07" y="128200"/>
            <a:ext cx="738979" cy="9593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1737" y="3794672"/>
            <a:ext cx="1217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Reykjavíkurborg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22716" y="3969478"/>
            <a:ext cx="8726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Kópavogur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3001" y="3609361"/>
            <a:ext cx="978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Mosfellsbær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37016" y="794372"/>
            <a:ext cx="11725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Eyjafjarðarsveit</a:t>
            </a:r>
          </a:p>
        </p:txBody>
      </p:sp>
      <p:sp>
        <p:nvSpPr>
          <p:cNvPr id="17" name="Rectangle 16">
            <a:hlinkClick r:id="" action="ppaction://noaction"/>
          </p:cNvPr>
          <p:cNvSpPr/>
          <p:nvPr/>
        </p:nvSpPr>
        <p:spPr>
          <a:xfrm>
            <a:off x="7141071" y="3794671"/>
            <a:ext cx="1025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Hornafjörður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13288" y="1510147"/>
            <a:ext cx="1159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Fljótsdalshérað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10451" y="2817279"/>
            <a:ext cx="9691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Fjarðabyggð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889844" y="2036076"/>
            <a:ext cx="1063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Seyðisfjarðar-</a:t>
            </a:r>
            <a:b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kaupstaður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612" y="5971861"/>
            <a:ext cx="3633110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Heilsueflandi samfélag </a:t>
            </a:r>
            <a:br>
              <a:rPr kumimoji="0" lang="is-I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is-I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Maí</a:t>
            </a:r>
            <a:r>
              <a:rPr kumimoji="0" lang="is-I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2019</a:t>
            </a:r>
            <a:endParaRPr kumimoji="0" lang="is-I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52465" y="342772"/>
            <a:ext cx="14669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Skútustaðahreppur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02194" y="3239610"/>
            <a:ext cx="9935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Borgarbyggð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49455" y="4907736"/>
            <a:ext cx="1130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Bláskógabyggð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53673" y="5373049"/>
            <a:ext cx="14736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Vestmannaeyjabær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3" name="Oval 52">
            <a:hlinkClick r:id="" action="ppaction://noaction"/>
          </p:cNvPr>
          <p:cNvSpPr/>
          <p:nvPr/>
        </p:nvSpPr>
        <p:spPr>
          <a:xfrm>
            <a:off x="4436862" y="1486813"/>
            <a:ext cx="207146" cy="35801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val 54">
            <a:hlinkClick r:id="" action="ppaction://noaction"/>
          </p:cNvPr>
          <p:cNvSpPr/>
          <p:nvPr/>
        </p:nvSpPr>
        <p:spPr>
          <a:xfrm rot="19591461">
            <a:off x="5523383" y="3878346"/>
            <a:ext cx="1557002" cy="34038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Freeform 37">
            <a:hlinkClick r:id="" action="ppaction://noaction"/>
          </p:cNvPr>
          <p:cNvSpPr/>
          <p:nvPr/>
        </p:nvSpPr>
        <p:spPr>
          <a:xfrm>
            <a:off x="5865175" y="1883453"/>
            <a:ext cx="1467780" cy="1411630"/>
          </a:xfrm>
          <a:custGeom>
            <a:avLst/>
            <a:gdLst>
              <a:gd name="connsiteX0" fmla="*/ 82864 w 1467780"/>
              <a:gd name="connsiteY0" fmla="*/ 1410163 h 1411630"/>
              <a:gd name="connsiteX1" fmla="*/ 20720 w 1467780"/>
              <a:gd name="connsiteY1" fmla="*/ 1392407 h 1411630"/>
              <a:gd name="connsiteX2" fmla="*/ 11842 w 1467780"/>
              <a:gd name="connsiteY2" fmla="*/ 1259242 h 1411630"/>
              <a:gd name="connsiteX3" fmla="*/ 29598 w 1467780"/>
              <a:gd name="connsiteY3" fmla="*/ 1232609 h 1411630"/>
              <a:gd name="connsiteX4" fmla="*/ 56231 w 1467780"/>
              <a:gd name="connsiteY4" fmla="*/ 1197098 h 1411630"/>
              <a:gd name="connsiteX5" fmla="*/ 118375 w 1467780"/>
              <a:gd name="connsiteY5" fmla="*/ 1143832 h 1411630"/>
              <a:gd name="connsiteX6" fmla="*/ 145008 w 1467780"/>
              <a:gd name="connsiteY6" fmla="*/ 1126077 h 1411630"/>
              <a:gd name="connsiteX7" fmla="*/ 180518 w 1467780"/>
              <a:gd name="connsiteY7" fmla="*/ 1117199 h 1411630"/>
              <a:gd name="connsiteX8" fmla="*/ 198274 w 1467780"/>
              <a:gd name="connsiteY8" fmla="*/ 1099444 h 1411630"/>
              <a:gd name="connsiteX9" fmla="*/ 216029 w 1467780"/>
              <a:gd name="connsiteY9" fmla="*/ 1072811 h 1411630"/>
              <a:gd name="connsiteX10" fmla="*/ 269295 w 1467780"/>
              <a:gd name="connsiteY10" fmla="*/ 1037300 h 1411630"/>
              <a:gd name="connsiteX11" fmla="*/ 295928 w 1467780"/>
              <a:gd name="connsiteY11" fmla="*/ 1019545 h 1411630"/>
              <a:gd name="connsiteX12" fmla="*/ 340316 w 1467780"/>
              <a:gd name="connsiteY12" fmla="*/ 939646 h 1411630"/>
              <a:gd name="connsiteX13" fmla="*/ 349194 w 1467780"/>
              <a:gd name="connsiteY13" fmla="*/ 726582 h 1411630"/>
              <a:gd name="connsiteX14" fmla="*/ 358072 w 1467780"/>
              <a:gd name="connsiteY14" fmla="*/ 691071 h 1411630"/>
              <a:gd name="connsiteX15" fmla="*/ 375827 w 1467780"/>
              <a:gd name="connsiteY15" fmla="*/ 664438 h 1411630"/>
              <a:gd name="connsiteX16" fmla="*/ 402460 w 1467780"/>
              <a:gd name="connsiteY16" fmla="*/ 575662 h 1411630"/>
              <a:gd name="connsiteX17" fmla="*/ 420215 w 1467780"/>
              <a:gd name="connsiteY17" fmla="*/ 522396 h 1411630"/>
              <a:gd name="connsiteX18" fmla="*/ 411338 w 1467780"/>
              <a:gd name="connsiteY18" fmla="*/ 415864 h 1411630"/>
              <a:gd name="connsiteX19" fmla="*/ 375827 w 1467780"/>
              <a:gd name="connsiteY19" fmla="*/ 398108 h 1411630"/>
              <a:gd name="connsiteX20" fmla="*/ 358072 w 1467780"/>
              <a:gd name="connsiteY20" fmla="*/ 371475 h 1411630"/>
              <a:gd name="connsiteX21" fmla="*/ 384705 w 1467780"/>
              <a:gd name="connsiteY21" fmla="*/ 344842 h 1411630"/>
              <a:gd name="connsiteX22" fmla="*/ 446848 w 1467780"/>
              <a:gd name="connsiteY22" fmla="*/ 327087 h 1411630"/>
              <a:gd name="connsiteX23" fmla="*/ 508992 w 1467780"/>
              <a:gd name="connsiteY23" fmla="*/ 309331 h 1411630"/>
              <a:gd name="connsiteX24" fmla="*/ 642157 w 1467780"/>
              <a:gd name="connsiteY24" fmla="*/ 318209 h 1411630"/>
              <a:gd name="connsiteX25" fmla="*/ 668790 w 1467780"/>
              <a:gd name="connsiteY25" fmla="*/ 327087 h 1411630"/>
              <a:gd name="connsiteX26" fmla="*/ 722056 w 1467780"/>
              <a:gd name="connsiteY26" fmla="*/ 362597 h 1411630"/>
              <a:gd name="connsiteX27" fmla="*/ 872976 w 1467780"/>
              <a:gd name="connsiteY27" fmla="*/ 335964 h 1411630"/>
              <a:gd name="connsiteX28" fmla="*/ 917365 w 1467780"/>
              <a:gd name="connsiteY28" fmla="*/ 309331 h 1411630"/>
              <a:gd name="connsiteX29" fmla="*/ 943998 w 1467780"/>
              <a:gd name="connsiteY29" fmla="*/ 300454 h 1411630"/>
              <a:gd name="connsiteX30" fmla="*/ 997264 w 1467780"/>
              <a:gd name="connsiteY30" fmla="*/ 264943 h 1411630"/>
              <a:gd name="connsiteX31" fmla="*/ 1023897 w 1467780"/>
              <a:gd name="connsiteY31" fmla="*/ 238310 h 1411630"/>
              <a:gd name="connsiteX32" fmla="*/ 1059408 w 1467780"/>
              <a:gd name="connsiteY32" fmla="*/ 193922 h 1411630"/>
              <a:gd name="connsiteX33" fmla="*/ 1086041 w 1467780"/>
              <a:gd name="connsiteY33" fmla="*/ 149533 h 1411630"/>
              <a:gd name="connsiteX34" fmla="*/ 1121551 w 1467780"/>
              <a:gd name="connsiteY34" fmla="*/ 96267 h 1411630"/>
              <a:gd name="connsiteX35" fmla="*/ 1139307 w 1467780"/>
              <a:gd name="connsiteY35" fmla="*/ 78512 h 1411630"/>
              <a:gd name="connsiteX36" fmla="*/ 1183695 w 1467780"/>
              <a:gd name="connsiteY36" fmla="*/ 34124 h 1411630"/>
              <a:gd name="connsiteX37" fmla="*/ 1245839 w 1467780"/>
              <a:gd name="connsiteY37" fmla="*/ 16368 h 1411630"/>
              <a:gd name="connsiteX38" fmla="*/ 1272472 w 1467780"/>
              <a:gd name="connsiteY38" fmla="*/ 7491 h 1411630"/>
              <a:gd name="connsiteX39" fmla="*/ 1458903 w 1467780"/>
              <a:gd name="connsiteY39" fmla="*/ 34124 h 1411630"/>
              <a:gd name="connsiteX40" fmla="*/ 1467780 w 1467780"/>
              <a:gd name="connsiteY40" fmla="*/ 60757 h 1411630"/>
              <a:gd name="connsiteX41" fmla="*/ 1441147 w 1467780"/>
              <a:gd name="connsiteY41" fmla="*/ 247188 h 1411630"/>
              <a:gd name="connsiteX42" fmla="*/ 1423392 w 1467780"/>
              <a:gd name="connsiteY42" fmla="*/ 309331 h 1411630"/>
              <a:gd name="connsiteX43" fmla="*/ 1405637 w 1467780"/>
              <a:gd name="connsiteY43" fmla="*/ 335964 h 1411630"/>
              <a:gd name="connsiteX44" fmla="*/ 1387881 w 1467780"/>
              <a:gd name="connsiteY44" fmla="*/ 371475 h 1411630"/>
              <a:gd name="connsiteX45" fmla="*/ 1361248 w 1467780"/>
              <a:gd name="connsiteY45" fmla="*/ 460252 h 1411630"/>
              <a:gd name="connsiteX46" fmla="*/ 1343493 w 1467780"/>
              <a:gd name="connsiteY46" fmla="*/ 495763 h 1411630"/>
              <a:gd name="connsiteX47" fmla="*/ 1316860 w 1467780"/>
              <a:gd name="connsiteY47" fmla="*/ 549029 h 1411630"/>
              <a:gd name="connsiteX48" fmla="*/ 1290227 w 1467780"/>
              <a:gd name="connsiteY48" fmla="*/ 646683 h 1411630"/>
              <a:gd name="connsiteX49" fmla="*/ 1281349 w 1467780"/>
              <a:gd name="connsiteY49" fmla="*/ 673316 h 1411630"/>
              <a:gd name="connsiteX50" fmla="*/ 1272472 w 1467780"/>
              <a:gd name="connsiteY50" fmla="*/ 850869 h 1411630"/>
              <a:gd name="connsiteX51" fmla="*/ 1245839 w 1467780"/>
              <a:gd name="connsiteY51" fmla="*/ 877502 h 1411630"/>
              <a:gd name="connsiteX52" fmla="*/ 1236961 w 1467780"/>
              <a:gd name="connsiteY52" fmla="*/ 913013 h 1411630"/>
              <a:gd name="connsiteX53" fmla="*/ 1219206 w 1467780"/>
              <a:gd name="connsiteY53" fmla="*/ 939646 h 1411630"/>
              <a:gd name="connsiteX54" fmla="*/ 1192573 w 1467780"/>
              <a:gd name="connsiteY54" fmla="*/ 992912 h 1411630"/>
              <a:gd name="connsiteX55" fmla="*/ 1165940 w 1467780"/>
              <a:gd name="connsiteY55" fmla="*/ 1055056 h 1411630"/>
              <a:gd name="connsiteX56" fmla="*/ 1157062 w 1467780"/>
              <a:gd name="connsiteY56" fmla="*/ 1081689 h 1411630"/>
              <a:gd name="connsiteX57" fmla="*/ 1103796 w 1467780"/>
              <a:gd name="connsiteY57" fmla="*/ 1108322 h 1411630"/>
              <a:gd name="connsiteX58" fmla="*/ 1077163 w 1467780"/>
              <a:gd name="connsiteY58" fmla="*/ 1099444 h 1411630"/>
              <a:gd name="connsiteX59" fmla="*/ 1094918 w 1467780"/>
              <a:gd name="connsiteY59" fmla="*/ 992912 h 1411630"/>
              <a:gd name="connsiteX60" fmla="*/ 1112674 w 1467780"/>
              <a:gd name="connsiteY60" fmla="*/ 975157 h 1411630"/>
              <a:gd name="connsiteX61" fmla="*/ 1130429 w 1467780"/>
              <a:gd name="connsiteY61" fmla="*/ 904135 h 1411630"/>
              <a:gd name="connsiteX62" fmla="*/ 1148184 w 1467780"/>
              <a:gd name="connsiteY62" fmla="*/ 850869 h 1411630"/>
              <a:gd name="connsiteX63" fmla="*/ 1157062 w 1467780"/>
              <a:gd name="connsiteY63" fmla="*/ 824236 h 1411630"/>
              <a:gd name="connsiteX64" fmla="*/ 1130429 w 1467780"/>
              <a:gd name="connsiteY64" fmla="*/ 717704 h 1411630"/>
              <a:gd name="connsiteX65" fmla="*/ 1077163 w 1467780"/>
              <a:gd name="connsiteY65" fmla="*/ 682194 h 1411630"/>
              <a:gd name="connsiteX66" fmla="*/ 1050530 w 1467780"/>
              <a:gd name="connsiteY66" fmla="*/ 664438 h 1411630"/>
              <a:gd name="connsiteX67" fmla="*/ 890732 w 1467780"/>
              <a:gd name="connsiteY67" fmla="*/ 673316 h 1411630"/>
              <a:gd name="connsiteX68" fmla="*/ 872976 w 1467780"/>
              <a:gd name="connsiteY68" fmla="*/ 691071 h 1411630"/>
              <a:gd name="connsiteX69" fmla="*/ 837466 w 1467780"/>
              <a:gd name="connsiteY69" fmla="*/ 735460 h 1411630"/>
              <a:gd name="connsiteX70" fmla="*/ 828588 w 1467780"/>
              <a:gd name="connsiteY70" fmla="*/ 762093 h 1411630"/>
              <a:gd name="connsiteX71" fmla="*/ 793077 w 1467780"/>
              <a:gd name="connsiteY71" fmla="*/ 815359 h 1411630"/>
              <a:gd name="connsiteX72" fmla="*/ 775322 w 1467780"/>
              <a:gd name="connsiteY72" fmla="*/ 877502 h 1411630"/>
              <a:gd name="connsiteX73" fmla="*/ 757567 w 1467780"/>
              <a:gd name="connsiteY73" fmla="*/ 895258 h 1411630"/>
              <a:gd name="connsiteX74" fmla="*/ 730934 w 1467780"/>
              <a:gd name="connsiteY74" fmla="*/ 948524 h 1411630"/>
              <a:gd name="connsiteX75" fmla="*/ 704301 w 1467780"/>
              <a:gd name="connsiteY75" fmla="*/ 1001790 h 1411630"/>
              <a:gd name="connsiteX76" fmla="*/ 686545 w 1467780"/>
              <a:gd name="connsiteY76" fmla="*/ 1019545 h 1411630"/>
              <a:gd name="connsiteX77" fmla="*/ 651035 w 1467780"/>
              <a:gd name="connsiteY77" fmla="*/ 1072811 h 1411630"/>
              <a:gd name="connsiteX78" fmla="*/ 597769 w 1467780"/>
              <a:gd name="connsiteY78" fmla="*/ 1134955 h 1411630"/>
              <a:gd name="connsiteX79" fmla="*/ 588891 w 1467780"/>
              <a:gd name="connsiteY79" fmla="*/ 1161588 h 1411630"/>
              <a:gd name="connsiteX80" fmla="*/ 553380 w 1467780"/>
              <a:gd name="connsiteY80" fmla="*/ 1205976 h 1411630"/>
              <a:gd name="connsiteX81" fmla="*/ 526747 w 1467780"/>
              <a:gd name="connsiteY81" fmla="*/ 1223731 h 1411630"/>
              <a:gd name="connsiteX82" fmla="*/ 375827 w 1467780"/>
              <a:gd name="connsiteY82" fmla="*/ 1232609 h 1411630"/>
              <a:gd name="connsiteX83" fmla="*/ 251540 w 1467780"/>
              <a:gd name="connsiteY83" fmla="*/ 1268120 h 1411630"/>
              <a:gd name="connsiteX84" fmla="*/ 198274 w 1467780"/>
              <a:gd name="connsiteY84" fmla="*/ 1294753 h 1411630"/>
              <a:gd name="connsiteX85" fmla="*/ 145008 w 1467780"/>
              <a:gd name="connsiteY85" fmla="*/ 1321386 h 1411630"/>
              <a:gd name="connsiteX86" fmla="*/ 109497 w 1467780"/>
              <a:gd name="connsiteY86" fmla="*/ 1356897 h 1411630"/>
              <a:gd name="connsiteX87" fmla="*/ 82864 w 1467780"/>
              <a:gd name="connsiteY87" fmla="*/ 1410163 h 141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467780" h="1411630">
                <a:moveTo>
                  <a:pt x="82864" y="1410163"/>
                </a:moveTo>
                <a:cubicBezTo>
                  <a:pt x="68068" y="1416081"/>
                  <a:pt x="39552" y="1402870"/>
                  <a:pt x="20720" y="1392407"/>
                </a:cubicBezTo>
                <a:cubicBezTo>
                  <a:pt x="-19496" y="1370065"/>
                  <a:pt x="11079" y="1263056"/>
                  <a:pt x="11842" y="1259242"/>
                </a:cubicBezTo>
                <a:cubicBezTo>
                  <a:pt x="13935" y="1248779"/>
                  <a:pt x="23396" y="1241291"/>
                  <a:pt x="29598" y="1232609"/>
                </a:cubicBezTo>
                <a:cubicBezTo>
                  <a:pt x="38198" y="1220569"/>
                  <a:pt x="46602" y="1208332"/>
                  <a:pt x="56231" y="1197098"/>
                </a:cubicBezTo>
                <a:cubicBezTo>
                  <a:pt x="76608" y="1173325"/>
                  <a:pt x="92523" y="1162297"/>
                  <a:pt x="118375" y="1143832"/>
                </a:cubicBezTo>
                <a:cubicBezTo>
                  <a:pt x="127057" y="1137630"/>
                  <a:pt x="135201" y="1130280"/>
                  <a:pt x="145008" y="1126077"/>
                </a:cubicBezTo>
                <a:cubicBezTo>
                  <a:pt x="156222" y="1121271"/>
                  <a:pt x="168681" y="1120158"/>
                  <a:pt x="180518" y="1117199"/>
                </a:cubicBezTo>
                <a:cubicBezTo>
                  <a:pt x="186437" y="1111281"/>
                  <a:pt x="193045" y="1105980"/>
                  <a:pt x="198274" y="1099444"/>
                </a:cubicBezTo>
                <a:cubicBezTo>
                  <a:pt x="204939" y="1091113"/>
                  <a:pt x="207999" y="1079837"/>
                  <a:pt x="216029" y="1072811"/>
                </a:cubicBezTo>
                <a:cubicBezTo>
                  <a:pt x="232088" y="1058759"/>
                  <a:pt x="251540" y="1049137"/>
                  <a:pt x="269295" y="1037300"/>
                </a:cubicBezTo>
                <a:lnTo>
                  <a:pt x="295928" y="1019545"/>
                </a:lnTo>
                <a:cubicBezTo>
                  <a:pt x="336630" y="958493"/>
                  <a:pt x="324691" y="986523"/>
                  <a:pt x="340316" y="939646"/>
                </a:cubicBezTo>
                <a:cubicBezTo>
                  <a:pt x="343275" y="868625"/>
                  <a:pt x="344129" y="797484"/>
                  <a:pt x="349194" y="726582"/>
                </a:cubicBezTo>
                <a:cubicBezTo>
                  <a:pt x="350063" y="714412"/>
                  <a:pt x="353266" y="702286"/>
                  <a:pt x="358072" y="691071"/>
                </a:cubicBezTo>
                <a:cubicBezTo>
                  <a:pt x="362275" y="681264"/>
                  <a:pt x="371494" y="674188"/>
                  <a:pt x="375827" y="664438"/>
                </a:cubicBezTo>
                <a:cubicBezTo>
                  <a:pt x="395139" y="620986"/>
                  <a:pt x="390543" y="615385"/>
                  <a:pt x="402460" y="575662"/>
                </a:cubicBezTo>
                <a:cubicBezTo>
                  <a:pt x="407838" y="557736"/>
                  <a:pt x="420215" y="522396"/>
                  <a:pt x="420215" y="522396"/>
                </a:cubicBezTo>
                <a:cubicBezTo>
                  <a:pt x="417256" y="486885"/>
                  <a:pt x="423323" y="449422"/>
                  <a:pt x="411338" y="415864"/>
                </a:cubicBezTo>
                <a:cubicBezTo>
                  <a:pt x="406887" y="403401"/>
                  <a:pt x="385994" y="406580"/>
                  <a:pt x="375827" y="398108"/>
                </a:cubicBezTo>
                <a:cubicBezTo>
                  <a:pt x="367630" y="391277"/>
                  <a:pt x="363990" y="380353"/>
                  <a:pt x="358072" y="371475"/>
                </a:cubicBezTo>
                <a:cubicBezTo>
                  <a:pt x="366950" y="362597"/>
                  <a:pt x="374259" y="351806"/>
                  <a:pt x="384705" y="344842"/>
                </a:cubicBezTo>
                <a:cubicBezTo>
                  <a:pt x="392689" y="339519"/>
                  <a:pt x="441665" y="328568"/>
                  <a:pt x="446848" y="327087"/>
                </a:cubicBezTo>
                <a:cubicBezTo>
                  <a:pt x="536030" y="301607"/>
                  <a:pt x="397941" y="337095"/>
                  <a:pt x="508992" y="309331"/>
                </a:cubicBezTo>
                <a:cubicBezTo>
                  <a:pt x="553380" y="312290"/>
                  <a:pt x="597942" y="313296"/>
                  <a:pt x="642157" y="318209"/>
                </a:cubicBezTo>
                <a:cubicBezTo>
                  <a:pt x="651458" y="319242"/>
                  <a:pt x="660610" y="322542"/>
                  <a:pt x="668790" y="327087"/>
                </a:cubicBezTo>
                <a:cubicBezTo>
                  <a:pt x="687444" y="337450"/>
                  <a:pt x="722056" y="362597"/>
                  <a:pt x="722056" y="362597"/>
                </a:cubicBezTo>
                <a:cubicBezTo>
                  <a:pt x="767709" y="356891"/>
                  <a:pt x="829755" y="351400"/>
                  <a:pt x="872976" y="335964"/>
                </a:cubicBezTo>
                <a:cubicBezTo>
                  <a:pt x="889226" y="330160"/>
                  <a:pt x="901931" y="317048"/>
                  <a:pt x="917365" y="309331"/>
                </a:cubicBezTo>
                <a:cubicBezTo>
                  <a:pt x="925735" y="305146"/>
                  <a:pt x="935120" y="303413"/>
                  <a:pt x="943998" y="300454"/>
                </a:cubicBezTo>
                <a:cubicBezTo>
                  <a:pt x="961753" y="288617"/>
                  <a:pt x="982175" y="280032"/>
                  <a:pt x="997264" y="264943"/>
                </a:cubicBezTo>
                <a:cubicBezTo>
                  <a:pt x="1006142" y="256065"/>
                  <a:pt x="1015860" y="247955"/>
                  <a:pt x="1023897" y="238310"/>
                </a:cubicBezTo>
                <a:cubicBezTo>
                  <a:pt x="1079883" y="171127"/>
                  <a:pt x="1007758" y="245569"/>
                  <a:pt x="1059408" y="193922"/>
                </a:cubicBezTo>
                <a:cubicBezTo>
                  <a:pt x="1076381" y="142999"/>
                  <a:pt x="1056794" y="188530"/>
                  <a:pt x="1086041" y="149533"/>
                </a:cubicBezTo>
                <a:cubicBezTo>
                  <a:pt x="1098844" y="132462"/>
                  <a:pt x="1106462" y="111356"/>
                  <a:pt x="1121551" y="96267"/>
                </a:cubicBezTo>
                <a:cubicBezTo>
                  <a:pt x="1127470" y="90349"/>
                  <a:pt x="1134078" y="85048"/>
                  <a:pt x="1139307" y="78512"/>
                </a:cubicBezTo>
                <a:cubicBezTo>
                  <a:pt x="1162982" y="48918"/>
                  <a:pt x="1148182" y="51880"/>
                  <a:pt x="1183695" y="34124"/>
                </a:cubicBezTo>
                <a:cubicBezTo>
                  <a:pt x="1197886" y="27028"/>
                  <a:pt x="1232564" y="20161"/>
                  <a:pt x="1245839" y="16368"/>
                </a:cubicBezTo>
                <a:cubicBezTo>
                  <a:pt x="1254837" y="13797"/>
                  <a:pt x="1263594" y="10450"/>
                  <a:pt x="1272472" y="7491"/>
                </a:cubicBezTo>
                <a:cubicBezTo>
                  <a:pt x="1289558" y="8390"/>
                  <a:pt x="1425113" y="-22193"/>
                  <a:pt x="1458903" y="34124"/>
                </a:cubicBezTo>
                <a:cubicBezTo>
                  <a:pt x="1463718" y="42148"/>
                  <a:pt x="1464821" y="51879"/>
                  <a:pt x="1467780" y="60757"/>
                </a:cubicBezTo>
                <a:cubicBezTo>
                  <a:pt x="1459908" y="147351"/>
                  <a:pt x="1461863" y="164321"/>
                  <a:pt x="1441147" y="247188"/>
                </a:cubicBezTo>
                <a:cubicBezTo>
                  <a:pt x="1438302" y="258571"/>
                  <a:pt x="1429762" y="296592"/>
                  <a:pt x="1423392" y="309331"/>
                </a:cubicBezTo>
                <a:cubicBezTo>
                  <a:pt x="1418620" y="318874"/>
                  <a:pt x="1410931" y="326700"/>
                  <a:pt x="1405637" y="335964"/>
                </a:cubicBezTo>
                <a:cubicBezTo>
                  <a:pt x="1399071" y="347455"/>
                  <a:pt x="1393800" y="359638"/>
                  <a:pt x="1387881" y="371475"/>
                </a:cubicBezTo>
                <a:cubicBezTo>
                  <a:pt x="1381508" y="396968"/>
                  <a:pt x="1372059" y="438630"/>
                  <a:pt x="1361248" y="460252"/>
                </a:cubicBezTo>
                <a:cubicBezTo>
                  <a:pt x="1355330" y="472089"/>
                  <a:pt x="1350059" y="484273"/>
                  <a:pt x="1343493" y="495763"/>
                </a:cubicBezTo>
                <a:cubicBezTo>
                  <a:pt x="1324206" y="529516"/>
                  <a:pt x="1325903" y="512859"/>
                  <a:pt x="1316860" y="549029"/>
                </a:cubicBezTo>
                <a:cubicBezTo>
                  <a:pt x="1291762" y="649415"/>
                  <a:pt x="1328319" y="532408"/>
                  <a:pt x="1290227" y="646683"/>
                </a:cubicBezTo>
                <a:lnTo>
                  <a:pt x="1281349" y="673316"/>
                </a:lnTo>
                <a:cubicBezTo>
                  <a:pt x="1278390" y="732500"/>
                  <a:pt x="1282625" y="792487"/>
                  <a:pt x="1272472" y="850869"/>
                </a:cubicBezTo>
                <a:cubicBezTo>
                  <a:pt x="1270321" y="863238"/>
                  <a:pt x="1252068" y="866601"/>
                  <a:pt x="1245839" y="877502"/>
                </a:cubicBezTo>
                <a:cubicBezTo>
                  <a:pt x="1239785" y="888096"/>
                  <a:pt x="1241767" y="901798"/>
                  <a:pt x="1236961" y="913013"/>
                </a:cubicBezTo>
                <a:cubicBezTo>
                  <a:pt x="1232758" y="922820"/>
                  <a:pt x="1223978" y="930103"/>
                  <a:pt x="1219206" y="939646"/>
                </a:cubicBezTo>
                <a:cubicBezTo>
                  <a:pt x="1182451" y="1013156"/>
                  <a:pt x="1243456" y="916586"/>
                  <a:pt x="1192573" y="992912"/>
                </a:cubicBezTo>
                <a:cubicBezTo>
                  <a:pt x="1174096" y="1066817"/>
                  <a:pt x="1196594" y="993749"/>
                  <a:pt x="1165940" y="1055056"/>
                </a:cubicBezTo>
                <a:cubicBezTo>
                  <a:pt x="1161755" y="1063426"/>
                  <a:pt x="1162908" y="1074382"/>
                  <a:pt x="1157062" y="1081689"/>
                </a:cubicBezTo>
                <a:cubicBezTo>
                  <a:pt x="1144546" y="1097333"/>
                  <a:pt x="1121340" y="1102474"/>
                  <a:pt x="1103796" y="1108322"/>
                </a:cubicBezTo>
                <a:cubicBezTo>
                  <a:pt x="1094918" y="1105363"/>
                  <a:pt x="1078998" y="1108620"/>
                  <a:pt x="1077163" y="1099444"/>
                </a:cubicBezTo>
                <a:cubicBezTo>
                  <a:pt x="1076200" y="1094627"/>
                  <a:pt x="1081365" y="1015500"/>
                  <a:pt x="1094918" y="992912"/>
                </a:cubicBezTo>
                <a:cubicBezTo>
                  <a:pt x="1099224" y="985735"/>
                  <a:pt x="1106755" y="981075"/>
                  <a:pt x="1112674" y="975157"/>
                </a:cubicBezTo>
                <a:cubicBezTo>
                  <a:pt x="1139613" y="894334"/>
                  <a:pt x="1098285" y="1021997"/>
                  <a:pt x="1130429" y="904135"/>
                </a:cubicBezTo>
                <a:cubicBezTo>
                  <a:pt x="1135353" y="886079"/>
                  <a:pt x="1142266" y="868624"/>
                  <a:pt x="1148184" y="850869"/>
                </a:cubicBezTo>
                <a:lnTo>
                  <a:pt x="1157062" y="824236"/>
                </a:lnTo>
                <a:cubicBezTo>
                  <a:pt x="1151076" y="764383"/>
                  <a:pt x="1168164" y="746005"/>
                  <a:pt x="1130429" y="717704"/>
                </a:cubicBezTo>
                <a:cubicBezTo>
                  <a:pt x="1113358" y="704900"/>
                  <a:pt x="1094918" y="694031"/>
                  <a:pt x="1077163" y="682194"/>
                </a:cubicBezTo>
                <a:lnTo>
                  <a:pt x="1050530" y="664438"/>
                </a:lnTo>
                <a:cubicBezTo>
                  <a:pt x="997264" y="667397"/>
                  <a:pt x="943490" y="665402"/>
                  <a:pt x="890732" y="673316"/>
                </a:cubicBezTo>
                <a:cubicBezTo>
                  <a:pt x="882455" y="674558"/>
                  <a:pt x="878205" y="684535"/>
                  <a:pt x="872976" y="691071"/>
                </a:cubicBezTo>
                <a:cubicBezTo>
                  <a:pt x="828169" y="747079"/>
                  <a:pt x="880345" y="692579"/>
                  <a:pt x="837466" y="735460"/>
                </a:cubicBezTo>
                <a:cubicBezTo>
                  <a:pt x="834507" y="744338"/>
                  <a:pt x="833133" y="753913"/>
                  <a:pt x="828588" y="762093"/>
                </a:cubicBezTo>
                <a:cubicBezTo>
                  <a:pt x="818225" y="780747"/>
                  <a:pt x="793077" y="815359"/>
                  <a:pt x="793077" y="815359"/>
                </a:cubicBezTo>
                <a:cubicBezTo>
                  <a:pt x="791418" y="821996"/>
                  <a:pt x="780782" y="868402"/>
                  <a:pt x="775322" y="877502"/>
                </a:cubicBezTo>
                <a:cubicBezTo>
                  <a:pt x="771016" y="884679"/>
                  <a:pt x="763485" y="889339"/>
                  <a:pt x="757567" y="895258"/>
                </a:cubicBezTo>
                <a:cubicBezTo>
                  <a:pt x="735252" y="962201"/>
                  <a:pt x="765353" y="879685"/>
                  <a:pt x="730934" y="948524"/>
                </a:cubicBezTo>
                <a:cubicBezTo>
                  <a:pt x="709057" y="992277"/>
                  <a:pt x="738220" y="959392"/>
                  <a:pt x="704301" y="1001790"/>
                </a:cubicBezTo>
                <a:cubicBezTo>
                  <a:pt x="699072" y="1008326"/>
                  <a:pt x="691567" y="1012849"/>
                  <a:pt x="686545" y="1019545"/>
                </a:cubicBezTo>
                <a:cubicBezTo>
                  <a:pt x="673741" y="1036616"/>
                  <a:pt x="666124" y="1057722"/>
                  <a:pt x="651035" y="1072811"/>
                </a:cubicBezTo>
                <a:cubicBezTo>
                  <a:pt x="629191" y="1094655"/>
                  <a:pt x="611290" y="1107913"/>
                  <a:pt x="597769" y="1134955"/>
                </a:cubicBezTo>
                <a:cubicBezTo>
                  <a:pt x="593584" y="1143325"/>
                  <a:pt x="593076" y="1153218"/>
                  <a:pt x="588891" y="1161588"/>
                </a:cubicBezTo>
                <a:cubicBezTo>
                  <a:pt x="581199" y="1176971"/>
                  <a:pt x="567144" y="1194965"/>
                  <a:pt x="553380" y="1205976"/>
                </a:cubicBezTo>
                <a:cubicBezTo>
                  <a:pt x="545048" y="1212641"/>
                  <a:pt x="537299" y="1222148"/>
                  <a:pt x="526747" y="1223731"/>
                </a:cubicBezTo>
                <a:cubicBezTo>
                  <a:pt x="476911" y="1231206"/>
                  <a:pt x="426134" y="1229650"/>
                  <a:pt x="375827" y="1232609"/>
                </a:cubicBezTo>
                <a:cubicBezTo>
                  <a:pt x="366351" y="1234978"/>
                  <a:pt x="266826" y="1257929"/>
                  <a:pt x="251540" y="1268120"/>
                </a:cubicBezTo>
                <a:cubicBezTo>
                  <a:pt x="175214" y="1319003"/>
                  <a:pt x="271784" y="1257998"/>
                  <a:pt x="198274" y="1294753"/>
                </a:cubicBezTo>
                <a:cubicBezTo>
                  <a:pt x="129435" y="1329172"/>
                  <a:pt x="211951" y="1299071"/>
                  <a:pt x="145008" y="1321386"/>
                </a:cubicBezTo>
                <a:cubicBezTo>
                  <a:pt x="133171" y="1333223"/>
                  <a:pt x="118783" y="1342968"/>
                  <a:pt x="109497" y="1356897"/>
                </a:cubicBezTo>
                <a:cubicBezTo>
                  <a:pt x="88072" y="1389036"/>
                  <a:pt x="97660" y="1404245"/>
                  <a:pt x="82864" y="141016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38">
            <a:hlinkClick r:id="" action="ppaction://noaction"/>
          </p:cNvPr>
          <p:cNvSpPr/>
          <p:nvPr/>
        </p:nvSpPr>
        <p:spPr>
          <a:xfrm>
            <a:off x="7349021" y="2308194"/>
            <a:ext cx="285775" cy="150921"/>
          </a:xfrm>
          <a:custGeom>
            <a:avLst/>
            <a:gdLst>
              <a:gd name="connsiteX0" fmla="*/ 214754 w 285775"/>
              <a:gd name="connsiteY0" fmla="*/ 0 h 150921"/>
              <a:gd name="connsiteX1" fmla="*/ 54956 w 285775"/>
              <a:gd name="connsiteY1" fmla="*/ 17756 h 150921"/>
              <a:gd name="connsiteX2" fmla="*/ 28323 w 285775"/>
              <a:gd name="connsiteY2" fmla="*/ 26633 h 150921"/>
              <a:gd name="connsiteX3" fmla="*/ 1690 w 285775"/>
              <a:gd name="connsiteY3" fmla="*/ 79899 h 150921"/>
              <a:gd name="connsiteX4" fmla="*/ 10567 w 285775"/>
              <a:gd name="connsiteY4" fmla="*/ 133165 h 150921"/>
              <a:gd name="connsiteX5" fmla="*/ 134855 w 285775"/>
              <a:gd name="connsiteY5" fmla="*/ 142043 h 150921"/>
              <a:gd name="connsiteX6" fmla="*/ 214754 w 285775"/>
              <a:gd name="connsiteY6" fmla="*/ 150921 h 150921"/>
              <a:gd name="connsiteX7" fmla="*/ 276897 w 285775"/>
              <a:gd name="connsiteY7" fmla="*/ 133165 h 150921"/>
              <a:gd name="connsiteX8" fmla="*/ 285775 w 285775"/>
              <a:gd name="connsiteY8" fmla="*/ 106532 h 150921"/>
              <a:gd name="connsiteX9" fmla="*/ 117099 w 285775"/>
              <a:gd name="connsiteY9" fmla="*/ 53266 h 150921"/>
              <a:gd name="connsiteX10" fmla="*/ 170365 w 285775"/>
              <a:gd name="connsiteY10" fmla="*/ 35511 h 150921"/>
              <a:gd name="connsiteX11" fmla="*/ 134855 w 285775"/>
              <a:gd name="connsiteY11" fmla="*/ 26633 h 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5775" h="150921">
                <a:moveTo>
                  <a:pt x="214754" y="0"/>
                </a:moveTo>
                <a:cubicBezTo>
                  <a:pt x="160286" y="4539"/>
                  <a:pt x="108010" y="5967"/>
                  <a:pt x="54956" y="17756"/>
                </a:cubicBezTo>
                <a:cubicBezTo>
                  <a:pt x="45821" y="19786"/>
                  <a:pt x="37201" y="23674"/>
                  <a:pt x="28323" y="26633"/>
                </a:cubicBezTo>
                <a:cubicBezTo>
                  <a:pt x="19344" y="40100"/>
                  <a:pt x="1690" y="61519"/>
                  <a:pt x="1690" y="79899"/>
                </a:cubicBezTo>
                <a:cubicBezTo>
                  <a:pt x="1690" y="97899"/>
                  <a:pt x="-5744" y="125553"/>
                  <a:pt x="10567" y="133165"/>
                </a:cubicBezTo>
                <a:cubicBezTo>
                  <a:pt x="48205" y="150730"/>
                  <a:pt x="93476" y="138445"/>
                  <a:pt x="134855" y="142043"/>
                </a:cubicBezTo>
                <a:cubicBezTo>
                  <a:pt x="161551" y="144364"/>
                  <a:pt x="188121" y="147962"/>
                  <a:pt x="214754" y="150921"/>
                </a:cubicBezTo>
                <a:cubicBezTo>
                  <a:pt x="215062" y="150844"/>
                  <a:pt x="272652" y="137410"/>
                  <a:pt x="276897" y="133165"/>
                </a:cubicBezTo>
                <a:cubicBezTo>
                  <a:pt x="283514" y="126548"/>
                  <a:pt x="282816" y="115410"/>
                  <a:pt x="285775" y="106532"/>
                </a:cubicBezTo>
                <a:cubicBezTo>
                  <a:pt x="264409" y="-291"/>
                  <a:pt x="299121" y="98772"/>
                  <a:pt x="117099" y="53266"/>
                </a:cubicBezTo>
                <a:cubicBezTo>
                  <a:pt x="98942" y="48727"/>
                  <a:pt x="170365" y="35511"/>
                  <a:pt x="170365" y="35511"/>
                </a:cubicBezTo>
                <a:cubicBezTo>
                  <a:pt x="140925" y="25697"/>
                  <a:pt x="153090" y="26633"/>
                  <a:pt x="134855" y="26633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39">
            <a:hlinkClick r:id="" action="ppaction://noaction"/>
          </p:cNvPr>
          <p:cNvSpPr/>
          <p:nvPr/>
        </p:nvSpPr>
        <p:spPr>
          <a:xfrm>
            <a:off x="7243369" y="2432482"/>
            <a:ext cx="489598" cy="603681"/>
          </a:xfrm>
          <a:custGeom>
            <a:avLst/>
            <a:gdLst>
              <a:gd name="connsiteX0" fmla="*/ 409182 w 489598"/>
              <a:gd name="connsiteY0" fmla="*/ 0 h 603681"/>
              <a:gd name="connsiteX1" fmla="*/ 355916 w 489598"/>
              <a:gd name="connsiteY1" fmla="*/ 26633 h 603681"/>
              <a:gd name="connsiteX2" fmla="*/ 329283 w 489598"/>
              <a:gd name="connsiteY2" fmla="*/ 44388 h 603681"/>
              <a:gd name="connsiteX3" fmla="*/ 302650 w 489598"/>
              <a:gd name="connsiteY3" fmla="*/ 53266 h 603681"/>
              <a:gd name="connsiteX4" fmla="*/ 276017 w 489598"/>
              <a:gd name="connsiteY4" fmla="*/ 71021 h 603681"/>
              <a:gd name="connsiteX5" fmla="*/ 249384 w 489598"/>
              <a:gd name="connsiteY5" fmla="*/ 79899 h 603681"/>
              <a:gd name="connsiteX6" fmla="*/ 222751 w 489598"/>
              <a:gd name="connsiteY6" fmla="*/ 97654 h 603681"/>
              <a:gd name="connsiteX7" fmla="*/ 98464 w 489598"/>
              <a:gd name="connsiteY7" fmla="*/ 106532 h 603681"/>
              <a:gd name="connsiteX8" fmla="*/ 125097 w 489598"/>
              <a:gd name="connsiteY8" fmla="*/ 115409 h 603681"/>
              <a:gd name="connsiteX9" fmla="*/ 169485 w 489598"/>
              <a:gd name="connsiteY9" fmla="*/ 124287 h 603681"/>
              <a:gd name="connsiteX10" fmla="*/ 204996 w 489598"/>
              <a:gd name="connsiteY10" fmla="*/ 159798 h 603681"/>
              <a:gd name="connsiteX11" fmla="*/ 196118 w 489598"/>
              <a:gd name="connsiteY11" fmla="*/ 186431 h 603681"/>
              <a:gd name="connsiteX12" fmla="*/ 142852 w 489598"/>
              <a:gd name="connsiteY12" fmla="*/ 213064 h 603681"/>
              <a:gd name="connsiteX13" fmla="*/ 116219 w 489598"/>
              <a:gd name="connsiteY13" fmla="*/ 230819 h 603681"/>
              <a:gd name="connsiteX14" fmla="*/ 27443 w 489598"/>
              <a:gd name="connsiteY14" fmla="*/ 257452 h 603681"/>
              <a:gd name="connsiteX15" fmla="*/ 9687 w 489598"/>
              <a:gd name="connsiteY15" fmla="*/ 275207 h 603681"/>
              <a:gd name="connsiteX16" fmla="*/ 9687 w 489598"/>
              <a:gd name="connsiteY16" fmla="*/ 355106 h 603681"/>
              <a:gd name="connsiteX17" fmla="*/ 54076 w 489598"/>
              <a:gd name="connsiteY17" fmla="*/ 399495 h 603681"/>
              <a:gd name="connsiteX18" fmla="*/ 125097 w 489598"/>
              <a:gd name="connsiteY18" fmla="*/ 417250 h 603681"/>
              <a:gd name="connsiteX19" fmla="*/ 169485 w 489598"/>
              <a:gd name="connsiteY19" fmla="*/ 452761 h 603681"/>
              <a:gd name="connsiteX20" fmla="*/ 204996 w 489598"/>
              <a:gd name="connsiteY20" fmla="*/ 506027 h 603681"/>
              <a:gd name="connsiteX21" fmla="*/ 258262 w 489598"/>
              <a:gd name="connsiteY21" fmla="*/ 550415 h 603681"/>
              <a:gd name="connsiteX22" fmla="*/ 284895 w 489598"/>
              <a:gd name="connsiteY22" fmla="*/ 568170 h 603681"/>
              <a:gd name="connsiteX23" fmla="*/ 329283 w 489598"/>
              <a:gd name="connsiteY23" fmla="*/ 603681 h 603681"/>
              <a:gd name="connsiteX24" fmla="*/ 355916 w 489598"/>
              <a:gd name="connsiteY24" fmla="*/ 594803 h 603681"/>
              <a:gd name="connsiteX25" fmla="*/ 364794 w 489598"/>
              <a:gd name="connsiteY25" fmla="*/ 488271 h 603681"/>
              <a:gd name="connsiteX26" fmla="*/ 338161 w 489598"/>
              <a:gd name="connsiteY26" fmla="*/ 479394 h 603681"/>
              <a:gd name="connsiteX27" fmla="*/ 276017 w 489598"/>
              <a:gd name="connsiteY27" fmla="*/ 408372 h 603681"/>
              <a:gd name="connsiteX28" fmla="*/ 284895 w 489598"/>
              <a:gd name="connsiteY28" fmla="*/ 346229 h 603681"/>
              <a:gd name="connsiteX29" fmla="*/ 320406 w 489598"/>
              <a:gd name="connsiteY29" fmla="*/ 337351 h 603681"/>
              <a:gd name="connsiteX30" fmla="*/ 347039 w 489598"/>
              <a:gd name="connsiteY30" fmla="*/ 319596 h 603681"/>
              <a:gd name="connsiteX31" fmla="*/ 409182 w 489598"/>
              <a:gd name="connsiteY31" fmla="*/ 301840 h 603681"/>
              <a:gd name="connsiteX32" fmla="*/ 435815 w 489598"/>
              <a:gd name="connsiteY32" fmla="*/ 284085 h 603681"/>
              <a:gd name="connsiteX33" fmla="*/ 471326 w 489598"/>
              <a:gd name="connsiteY33" fmla="*/ 266330 h 603681"/>
              <a:gd name="connsiteX34" fmla="*/ 489081 w 489598"/>
              <a:gd name="connsiteY34" fmla="*/ 239697 h 603681"/>
              <a:gd name="connsiteX35" fmla="*/ 480204 w 489598"/>
              <a:gd name="connsiteY35" fmla="*/ 124287 h 603681"/>
              <a:gd name="connsiteX36" fmla="*/ 471326 w 489598"/>
              <a:gd name="connsiteY36" fmla="*/ 97654 h 603681"/>
              <a:gd name="connsiteX37" fmla="*/ 373672 w 489598"/>
              <a:gd name="connsiteY37" fmla="*/ 71021 h 603681"/>
              <a:gd name="connsiteX38" fmla="*/ 373672 w 489598"/>
              <a:gd name="connsiteY38" fmla="*/ 53266 h 60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89598" h="603681">
                <a:moveTo>
                  <a:pt x="409182" y="0"/>
                </a:moveTo>
                <a:cubicBezTo>
                  <a:pt x="391427" y="8878"/>
                  <a:pt x="373269" y="16993"/>
                  <a:pt x="355916" y="26633"/>
                </a:cubicBezTo>
                <a:cubicBezTo>
                  <a:pt x="346589" y="31815"/>
                  <a:pt x="338826" y="39616"/>
                  <a:pt x="329283" y="44388"/>
                </a:cubicBezTo>
                <a:cubicBezTo>
                  <a:pt x="320913" y="48573"/>
                  <a:pt x="311020" y="49081"/>
                  <a:pt x="302650" y="53266"/>
                </a:cubicBezTo>
                <a:cubicBezTo>
                  <a:pt x="293107" y="58038"/>
                  <a:pt x="285560" y="66249"/>
                  <a:pt x="276017" y="71021"/>
                </a:cubicBezTo>
                <a:cubicBezTo>
                  <a:pt x="267647" y="75206"/>
                  <a:pt x="257754" y="75714"/>
                  <a:pt x="249384" y="79899"/>
                </a:cubicBezTo>
                <a:cubicBezTo>
                  <a:pt x="239841" y="84671"/>
                  <a:pt x="233258" y="95800"/>
                  <a:pt x="222751" y="97654"/>
                </a:cubicBezTo>
                <a:cubicBezTo>
                  <a:pt x="181848" y="104872"/>
                  <a:pt x="139893" y="103573"/>
                  <a:pt x="98464" y="106532"/>
                </a:cubicBezTo>
                <a:cubicBezTo>
                  <a:pt x="107342" y="109491"/>
                  <a:pt x="116019" y="113139"/>
                  <a:pt x="125097" y="115409"/>
                </a:cubicBezTo>
                <a:cubicBezTo>
                  <a:pt x="139736" y="119069"/>
                  <a:pt x="156295" y="116959"/>
                  <a:pt x="169485" y="124287"/>
                </a:cubicBezTo>
                <a:cubicBezTo>
                  <a:pt x="184118" y="132417"/>
                  <a:pt x="204996" y="159798"/>
                  <a:pt x="204996" y="159798"/>
                </a:cubicBezTo>
                <a:cubicBezTo>
                  <a:pt x="202037" y="168676"/>
                  <a:pt x="201964" y="179124"/>
                  <a:pt x="196118" y="186431"/>
                </a:cubicBezTo>
                <a:cubicBezTo>
                  <a:pt x="179157" y="207631"/>
                  <a:pt x="164295" y="202343"/>
                  <a:pt x="142852" y="213064"/>
                </a:cubicBezTo>
                <a:cubicBezTo>
                  <a:pt x="133309" y="217836"/>
                  <a:pt x="125969" y="226486"/>
                  <a:pt x="116219" y="230819"/>
                </a:cubicBezTo>
                <a:cubicBezTo>
                  <a:pt x="88434" y="243168"/>
                  <a:pt x="56953" y="250074"/>
                  <a:pt x="27443" y="257452"/>
                </a:cubicBezTo>
                <a:cubicBezTo>
                  <a:pt x="21524" y="263370"/>
                  <a:pt x="13993" y="268030"/>
                  <a:pt x="9687" y="275207"/>
                </a:cubicBezTo>
                <a:cubicBezTo>
                  <a:pt x="-3986" y="297995"/>
                  <a:pt x="-2451" y="332853"/>
                  <a:pt x="9687" y="355106"/>
                </a:cubicBezTo>
                <a:cubicBezTo>
                  <a:pt x="19707" y="373476"/>
                  <a:pt x="33776" y="394420"/>
                  <a:pt x="54076" y="399495"/>
                </a:cubicBezTo>
                <a:lnTo>
                  <a:pt x="125097" y="417250"/>
                </a:lnTo>
                <a:cubicBezTo>
                  <a:pt x="142572" y="428900"/>
                  <a:pt x="156833" y="435892"/>
                  <a:pt x="169485" y="452761"/>
                </a:cubicBezTo>
                <a:cubicBezTo>
                  <a:pt x="182289" y="469833"/>
                  <a:pt x="187241" y="494190"/>
                  <a:pt x="204996" y="506027"/>
                </a:cubicBezTo>
                <a:cubicBezTo>
                  <a:pt x="271121" y="550109"/>
                  <a:pt x="189907" y="493453"/>
                  <a:pt x="258262" y="550415"/>
                </a:cubicBezTo>
                <a:cubicBezTo>
                  <a:pt x="266459" y="557245"/>
                  <a:pt x="276017" y="562252"/>
                  <a:pt x="284895" y="568170"/>
                </a:cubicBezTo>
                <a:cubicBezTo>
                  <a:pt x="298528" y="588620"/>
                  <a:pt x="300696" y="603681"/>
                  <a:pt x="329283" y="603681"/>
                </a:cubicBezTo>
                <a:cubicBezTo>
                  <a:pt x="338641" y="603681"/>
                  <a:pt x="347038" y="597762"/>
                  <a:pt x="355916" y="594803"/>
                </a:cubicBezTo>
                <a:cubicBezTo>
                  <a:pt x="368243" y="557824"/>
                  <a:pt x="387445" y="527910"/>
                  <a:pt x="364794" y="488271"/>
                </a:cubicBezTo>
                <a:cubicBezTo>
                  <a:pt x="360151" y="480146"/>
                  <a:pt x="347039" y="482353"/>
                  <a:pt x="338161" y="479394"/>
                </a:cubicBezTo>
                <a:cubicBezTo>
                  <a:pt x="286228" y="427460"/>
                  <a:pt x="305380" y="452415"/>
                  <a:pt x="276017" y="408372"/>
                </a:cubicBezTo>
                <a:cubicBezTo>
                  <a:pt x="267677" y="383350"/>
                  <a:pt x="256278" y="370076"/>
                  <a:pt x="284895" y="346229"/>
                </a:cubicBezTo>
                <a:cubicBezTo>
                  <a:pt x="294268" y="338418"/>
                  <a:pt x="308569" y="340310"/>
                  <a:pt x="320406" y="337351"/>
                </a:cubicBezTo>
                <a:cubicBezTo>
                  <a:pt x="329284" y="331433"/>
                  <a:pt x="337232" y="323799"/>
                  <a:pt x="347039" y="319596"/>
                </a:cubicBezTo>
                <a:cubicBezTo>
                  <a:pt x="386864" y="302528"/>
                  <a:pt x="374628" y="319117"/>
                  <a:pt x="409182" y="301840"/>
                </a:cubicBezTo>
                <a:cubicBezTo>
                  <a:pt x="418725" y="297068"/>
                  <a:pt x="426551" y="289378"/>
                  <a:pt x="435815" y="284085"/>
                </a:cubicBezTo>
                <a:cubicBezTo>
                  <a:pt x="447305" y="277519"/>
                  <a:pt x="459489" y="272248"/>
                  <a:pt x="471326" y="266330"/>
                </a:cubicBezTo>
                <a:cubicBezTo>
                  <a:pt x="477244" y="257452"/>
                  <a:pt x="488415" y="250346"/>
                  <a:pt x="489081" y="239697"/>
                </a:cubicBezTo>
                <a:cubicBezTo>
                  <a:pt x="491488" y="201189"/>
                  <a:pt x="484990" y="162573"/>
                  <a:pt x="480204" y="124287"/>
                </a:cubicBezTo>
                <a:cubicBezTo>
                  <a:pt x="479043" y="115001"/>
                  <a:pt x="477172" y="104961"/>
                  <a:pt x="471326" y="97654"/>
                </a:cubicBezTo>
                <a:cubicBezTo>
                  <a:pt x="445404" y="65252"/>
                  <a:pt x="409302" y="84382"/>
                  <a:pt x="373672" y="71021"/>
                </a:cubicBezTo>
                <a:cubicBezTo>
                  <a:pt x="368130" y="68943"/>
                  <a:pt x="373672" y="59184"/>
                  <a:pt x="373672" y="5326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8">
            <a:hlinkClick r:id="" action="ppaction://noaction"/>
          </p:cNvPr>
          <p:cNvSpPr/>
          <p:nvPr/>
        </p:nvSpPr>
        <p:spPr>
          <a:xfrm>
            <a:off x="2334600" y="4234649"/>
            <a:ext cx="142357" cy="142042"/>
          </a:xfrm>
          <a:custGeom>
            <a:avLst/>
            <a:gdLst>
              <a:gd name="connsiteX0" fmla="*/ 71249 w 142357"/>
              <a:gd name="connsiteY0" fmla="*/ 0 h 142042"/>
              <a:gd name="connsiteX1" fmla="*/ 9105 w 142357"/>
              <a:gd name="connsiteY1" fmla="*/ 17755 h 142042"/>
              <a:gd name="connsiteX2" fmla="*/ 227 w 142357"/>
              <a:gd name="connsiteY2" fmla="*/ 44388 h 142042"/>
              <a:gd name="connsiteX3" fmla="*/ 26860 w 142357"/>
              <a:gd name="connsiteY3" fmla="*/ 133165 h 142042"/>
              <a:gd name="connsiteX4" fmla="*/ 53493 w 142357"/>
              <a:gd name="connsiteY4" fmla="*/ 142042 h 142042"/>
              <a:gd name="connsiteX5" fmla="*/ 89004 w 142357"/>
              <a:gd name="connsiteY5" fmla="*/ 133165 h 142042"/>
              <a:gd name="connsiteX6" fmla="*/ 133392 w 142357"/>
              <a:gd name="connsiteY6" fmla="*/ 97654 h 142042"/>
              <a:gd name="connsiteX7" fmla="*/ 133392 w 142357"/>
              <a:gd name="connsiteY7" fmla="*/ 44388 h 142042"/>
              <a:gd name="connsiteX8" fmla="*/ 115637 w 142357"/>
              <a:gd name="connsiteY8" fmla="*/ 17755 h 142042"/>
              <a:gd name="connsiteX9" fmla="*/ 71249 w 142357"/>
              <a:gd name="connsiteY9" fmla="*/ 0 h 1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2357" h="142042">
                <a:moveTo>
                  <a:pt x="71249" y="0"/>
                </a:moveTo>
                <a:cubicBezTo>
                  <a:pt x="53494" y="0"/>
                  <a:pt x="27374" y="6337"/>
                  <a:pt x="9105" y="17755"/>
                </a:cubicBezTo>
                <a:cubicBezTo>
                  <a:pt x="1169" y="22715"/>
                  <a:pt x="227" y="35030"/>
                  <a:pt x="227" y="44388"/>
                </a:cubicBezTo>
                <a:cubicBezTo>
                  <a:pt x="227" y="78282"/>
                  <a:pt x="-4286" y="114477"/>
                  <a:pt x="26860" y="133165"/>
                </a:cubicBezTo>
                <a:cubicBezTo>
                  <a:pt x="34884" y="137980"/>
                  <a:pt x="44615" y="139083"/>
                  <a:pt x="53493" y="142042"/>
                </a:cubicBezTo>
                <a:cubicBezTo>
                  <a:pt x="65330" y="139083"/>
                  <a:pt x="78852" y="139933"/>
                  <a:pt x="89004" y="133165"/>
                </a:cubicBezTo>
                <a:cubicBezTo>
                  <a:pt x="169321" y="79621"/>
                  <a:pt x="46318" y="126680"/>
                  <a:pt x="133392" y="97654"/>
                </a:cubicBezTo>
                <a:cubicBezTo>
                  <a:pt x="142862" y="69245"/>
                  <a:pt x="147597" y="72797"/>
                  <a:pt x="133392" y="44388"/>
                </a:cubicBezTo>
                <a:cubicBezTo>
                  <a:pt x="128620" y="34845"/>
                  <a:pt x="125759" y="21129"/>
                  <a:pt x="115637" y="17755"/>
                </a:cubicBezTo>
                <a:cubicBezTo>
                  <a:pt x="95985" y="11204"/>
                  <a:pt x="89004" y="0"/>
                  <a:pt x="71249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9">
            <a:hlinkClick r:id="" action="ppaction://noaction"/>
          </p:cNvPr>
          <p:cNvSpPr/>
          <p:nvPr/>
        </p:nvSpPr>
        <p:spPr>
          <a:xfrm>
            <a:off x="2334764" y="4447941"/>
            <a:ext cx="48313" cy="115181"/>
          </a:xfrm>
          <a:custGeom>
            <a:avLst/>
            <a:gdLst>
              <a:gd name="connsiteX0" fmla="*/ 26696 w 48313"/>
              <a:gd name="connsiteY0" fmla="*/ 8649 h 115181"/>
              <a:gd name="connsiteX1" fmla="*/ 8941 w 48313"/>
              <a:gd name="connsiteY1" fmla="*/ 106304 h 115181"/>
              <a:gd name="connsiteX2" fmla="*/ 35574 w 48313"/>
              <a:gd name="connsiteY2" fmla="*/ 115181 h 115181"/>
              <a:gd name="connsiteX3" fmla="*/ 35574 w 48313"/>
              <a:gd name="connsiteY3" fmla="*/ 8649 h 115181"/>
              <a:gd name="connsiteX4" fmla="*/ 26696 w 48313"/>
              <a:gd name="connsiteY4" fmla="*/ 8649 h 11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13" h="115181">
                <a:moveTo>
                  <a:pt x="26696" y="8649"/>
                </a:moveTo>
                <a:cubicBezTo>
                  <a:pt x="22257" y="24925"/>
                  <a:pt x="-17345" y="60304"/>
                  <a:pt x="8941" y="106304"/>
                </a:cubicBezTo>
                <a:cubicBezTo>
                  <a:pt x="13584" y="114429"/>
                  <a:pt x="26696" y="112222"/>
                  <a:pt x="35574" y="115181"/>
                </a:cubicBezTo>
                <a:cubicBezTo>
                  <a:pt x="49465" y="73509"/>
                  <a:pt x="55397" y="68117"/>
                  <a:pt x="35574" y="8649"/>
                </a:cubicBezTo>
                <a:cubicBezTo>
                  <a:pt x="33702" y="3034"/>
                  <a:pt x="31135" y="-7627"/>
                  <a:pt x="26696" y="864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50">
            <a:hlinkClick r:id="" action="ppaction://noaction"/>
          </p:cNvPr>
          <p:cNvSpPr/>
          <p:nvPr/>
        </p:nvSpPr>
        <p:spPr>
          <a:xfrm>
            <a:off x="1935332" y="4322657"/>
            <a:ext cx="197027" cy="223087"/>
          </a:xfrm>
          <a:custGeom>
            <a:avLst/>
            <a:gdLst>
              <a:gd name="connsiteX0" fmla="*/ 88777 w 197027"/>
              <a:gd name="connsiteY0" fmla="*/ 9646 h 223087"/>
              <a:gd name="connsiteX1" fmla="*/ 62144 w 197027"/>
              <a:gd name="connsiteY1" fmla="*/ 89545 h 223087"/>
              <a:gd name="connsiteX2" fmla="*/ 53266 w 197027"/>
              <a:gd name="connsiteY2" fmla="*/ 116178 h 223087"/>
              <a:gd name="connsiteX3" fmla="*/ 44388 w 197027"/>
              <a:gd name="connsiteY3" fmla="*/ 142811 h 223087"/>
              <a:gd name="connsiteX4" fmla="*/ 0 w 197027"/>
              <a:gd name="connsiteY4" fmla="*/ 178322 h 223087"/>
              <a:gd name="connsiteX5" fmla="*/ 8878 w 197027"/>
              <a:gd name="connsiteY5" fmla="*/ 222710 h 223087"/>
              <a:gd name="connsiteX6" fmla="*/ 53266 w 197027"/>
              <a:gd name="connsiteY6" fmla="*/ 187199 h 223087"/>
              <a:gd name="connsiteX7" fmla="*/ 115410 w 197027"/>
              <a:gd name="connsiteY7" fmla="*/ 116178 h 223087"/>
              <a:gd name="connsiteX8" fmla="*/ 142043 w 197027"/>
              <a:gd name="connsiteY8" fmla="*/ 107300 h 223087"/>
              <a:gd name="connsiteX9" fmla="*/ 168676 w 197027"/>
              <a:gd name="connsiteY9" fmla="*/ 80667 h 223087"/>
              <a:gd name="connsiteX10" fmla="*/ 195309 w 197027"/>
              <a:gd name="connsiteY10" fmla="*/ 62912 h 223087"/>
              <a:gd name="connsiteX11" fmla="*/ 186431 w 197027"/>
              <a:gd name="connsiteY11" fmla="*/ 9646 h 223087"/>
              <a:gd name="connsiteX12" fmla="*/ 159798 w 197027"/>
              <a:gd name="connsiteY12" fmla="*/ 768 h 223087"/>
              <a:gd name="connsiteX13" fmla="*/ 88777 w 197027"/>
              <a:gd name="connsiteY13" fmla="*/ 9646 h 22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027" h="223087">
                <a:moveTo>
                  <a:pt x="88777" y="9646"/>
                </a:moveTo>
                <a:lnTo>
                  <a:pt x="62144" y="89545"/>
                </a:lnTo>
                <a:lnTo>
                  <a:pt x="53266" y="116178"/>
                </a:lnTo>
                <a:cubicBezTo>
                  <a:pt x="50307" y="125056"/>
                  <a:pt x="52174" y="137620"/>
                  <a:pt x="44388" y="142811"/>
                </a:cubicBezTo>
                <a:cubicBezTo>
                  <a:pt x="10791" y="165209"/>
                  <a:pt x="25299" y="153021"/>
                  <a:pt x="0" y="178322"/>
                </a:cubicBezTo>
                <a:cubicBezTo>
                  <a:pt x="2959" y="193118"/>
                  <a:pt x="-3193" y="213657"/>
                  <a:pt x="8878" y="222710"/>
                </a:cubicBezTo>
                <a:cubicBezTo>
                  <a:pt x="14760" y="227122"/>
                  <a:pt x="49708" y="191468"/>
                  <a:pt x="53266" y="187199"/>
                </a:cubicBezTo>
                <a:cubicBezTo>
                  <a:pt x="64328" y="173925"/>
                  <a:pt x="98418" y="121842"/>
                  <a:pt x="115410" y="116178"/>
                </a:cubicBezTo>
                <a:lnTo>
                  <a:pt x="142043" y="107300"/>
                </a:lnTo>
                <a:cubicBezTo>
                  <a:pt x="150921" y="98422"/>
                  <a:pt x="159031" y="88704"/>
                  <a:pt x="168676" y="80667"/>
                </a:cubicBezTo>
                <a:cubicBezTo>
                  <a:pt x="176873" y="73837"/>
                  <a:pt x="192721" y="73263"/>
                  <a:pt x="195309" y="62912"/>
                </a:cubicBezTo>
                <a:cubicBezTo>
                  <a:pt x="199675" y="45449"/>
                  <a:pt x="195362" y="25275"/>
                  <a:pt x="186431" y="9646"/>
                </a:cubicBezTo>
                <a:cubicBezTo>
                  <a:pt x="181788" y="1521"/>
                  <a:pt x="169117" y="1615"/>
                  <a:pt x="159798" y="768"/>
                </a:cubicBezTo>
                <a:cubicBezTo>
                  <a:pt x="136222" y="-1375"/>
                  <a:pt x="112451" y="768"/>
                  <a:pt x="88777" y="964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45">
            <a:hlinkClick r:id="" action="ppaction://noaction"/>
          </p:cNvPr>
          <p:cNvSpPr/>
          <p:nvPr/>
        </p:nvSpPr>
        <p:spPr>
          <a:xfrm>
            <a:off x="7901025" y="2854370"/>
            <a:ext cx="841979" cy="17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4625266" y="1944210"/>
            <a:ext cx="435006" cy="1246592"/>
          </a:xfrm>
          <a:custGeom>
            <a:avLst/>
            <a:gdLst>
              <a:gd name="connsiteX0" fmla="*/ 319596 w 435006"/>
              <a:gd name="connsiteY0" fmla="*/ 0 h 1246592"/>
              <a:gd name="connsiteX1" fmla="*/ 257452 w 435006"/>
              <a:gd name="connsiteY1" fmla="*/ 62143 h 1246592"/>
              <a:gd name="connsiteX2" fmla="*/ 239697 w 435006"/>
              <a:gd name="connsiteY2" fmla="*/ 88776 h 1246592"/>
              <a:gd name="connsiteX3" fmla="*/ 204186 w 435006"/>
              <a:gd name="connsiteY3" fmla="*/ 124287 h 1246592"/>
              <a:gd name="connsiteX4" fmla="*/ 195309 w 435006"/>
              <a:gd name="connsiteY4" fmla="*/ 150920 h 1246592"/>
              <a:gd name="connsiteX5" fmla="*/ 124287 w 435006"/>
              <a:gd name="connsiteY5" fmla="*/ 195308 h 1246592"/>
              <a:gd name="connsiteX6" fmla="*/ 97654 w 435006"/>
              <a:gd name="connsiteY6" fmla="*/ 213064 h 1246592"/>
              <a:gd name="connsiteX7" fmla="*/ 62144 w 435006"/>
              <a:gd name="connsiteY7" fmla="*/ 266330 h 1246592"/>
              <a:gd name="connsiteX8" fmla="*/ 44388 w 435006"/>
              <a:gd name="connsiteY8" fmla="*/ 346229 h 1246592"/>
              <a:gd name="connsiteX9" fmla="*/ 26633 w 435006"/>
              <a:gd name="connsiteY9" fmla="*/ 372862 h 1246592"/>
              <a:gd name="connsiteX10" fmla="*/ 0 w 435006"/>
              <a:gd name="connsiteY10" fmla="*/ 426128 h 1246592"/>
              <a:gd name="connsiteX11" fmla="*/ 17755 w 435006"/>
              <a:gd name="connsiteY11" fmla="*/ 514905 h 1246592"/>
              <a:gd name="connsiteX12" fmla="*/ 35511 w 435006"/>
              <a:gd name="connsiteY12" fmla="*/ 541538 h 1246592"/>
              <a:gd name="connsiteX13" fmla="*/ 44388 w 435006"/>
              <a:gd name="connsiteY13" fmla="*/ 568171 h 1246592"/>
              <a:gd name="connsiteX14" fmla="*/ 62144 w 435006"/>
              <a:gd name="connsiteY14" fmla="*/ 585926 h 1246592"/>
              <a:gd name="connsiteX15" fmla="*/ 115410 w 435006"/>
              <a:gd name="connsiteY15" fmla="*/ 612559 h 1246592"/>
              <a:gd name="connsiteX16" fmla="*/ 133165 w 435006"/>
              <a:gd name="connsiteY16" fmla="*/ 639192 h 1246592"/>
              <a:gd name="connsiteX17" fmla="*/ 159798 w 435006"/>
              <a:gd name="connsiteY17" fmla="*/ 727969 h 1246592"/>
              <a:gd name="connsiteX18" fmla="*/ 177553 w 435006"/>
              <a:gd name="connsiteY18" fmla="*/ 781235 h 1246592"/>
              <a:gd name="connsiteX19" fmla="*/ 186431 w 435006"/>
              <a:gd name="connsiteY19" fmla="*/ 807868 h 1246592"/>
              <a:gd name="connsiteX20" fmla="*/ 177553 w 435006"/>
              <a:gd name="connsiteY20" fmla="*/ 1047565 h 1246592"/>
              <a:gd name="connsiteX21" fmla="*/ 142043 w 435006"/>
              <a:gd name="connsiteY21" fmla="*/ 1100831 h 1246592"/>
              <a:gd name="connsiteX22" fmla="*/ 142043 w 435006"/>
              <a:gd name="connsiteY22" fmla="*/ 1242873 h 1246592"/>
              <a:gd name="connsiteX23" fmla="*/ 177553 w 435006"/>
              <a:gd name="connsiteY23" fmla="*/ 1233996 h 1246592"/>
              <a:gd name="connsiteX24" fmla="*/ 213064 w 435006"/>
              <a:gd name="connsiteY24" fmla="*/ 1189607 h 1246592"/>
              <a:gd name="connsiteX25" fmla="*/ 204186 w 435006"/>
              <a:gd name="connsiteY25" fmla="*/ 1154097 h 1246592"/>
              <a:gd name="connsiteX26" fmla="*/ 213064 w 435006"/>
              <a:gd name="connsiteY26" fmla="*/ 1127464 h 1246592"/>
              <a:gd name="connsiteX27" fmla="*/ 221942 w 435006"/>
              <a:gd name="connsiteY27" fmla="*/ 1074198 h 1246592"/>
              <a:gd name="connsiteX28" fmla="*/ 239697 w 435006"/>
              <a:gd name="connsiteY28" fmla="*/ 1047565 h 1246592"/>
              <a:gd name="connsiteX29" fmla="*/ 275208 w 435006"/>
              <a:gd name="connsiteY29" fmla="*/ 994299 h 1246592"/>
              <a:gd name="connsiteX30" fmla="*/ 292963 w 435006"/>
              <a:gd name="connsiteY30" fmla="*/ 914400 h 1246592"/>
              <a:gd name="connsiteX31" fmla="*/ 310718 w 435006"/>
              <a:gd name="connsiteY31" fmla="*/ 861134 h 1246592"/>
              <a:gd name="connsiteX32" fmla="*/ 319596 w 435006"/>
              <a:gd name="connsiteY32" fmla="*/ 834501 h 1246592"/>
              <a:gd name="connsiteX33" fmla="*/ 355107 w 435006"/>
              <a:gd name="connsiteY33" fmla="*/ 790112 h 1246592"/>
              <a:gd name="connsiteX34" fmla="*/ 372862 w 435006"/>
              <a:gd name="connsiteY34" fmla="*/ 727969 h 1246592"/>
              <a:gd name="connsiteX35" fmla="*/ 381740 w 435006"/>
              <a:gd name="connsiteY35" fmla="*/ 514905 h 1246592"/>
              <a:gd name="connsiteX36" fmla="*/ 390617 w 435006"/>
              <a:gd name="connsiteY36" fmla="*/ 452761 h 1246592"/>
              <a:gd name="connsiteX37" fmla="*/ 408373 w 435006"/>
              <a:gd name="connsiteY37" fmla="*/ 372862 h 1246592"/>
              <a:gd name="connsiteX38" fmla="*/ 417251 w 435006"/>
              <a:gd name="connsiteY38" fmla="*/ 346229 h 1246592"/>
              <a:gd name="connsiteX39" fmla="*/ 435006 w 435006"/>
              <a:gd name="connsiteY39" fmla="*/ 284085 h 1246592"/>
              <a:gd name="connsiteX40" fmla="*/ 426128 w 435006"/>
              <a:gd name="connsiteY40" fmla="*/ 195308 h 1246592"/>
              <a:gd name="connsiteX41" fmla="*/ 399495 w 435006"/>
              <a:gd name="connsiteY41" fmla="*/ 133165 h 1246592"/>
              <a:gd name="connsiteX42" fmla="*/ 372862 w 435006"/>
              <a:gd name="connsiteY42" fmla="*/ 115409 h 1246592"/>
              <a:gd name="connsiteX43" fmla="*/ 346229 w 435006"/>
              <a:gd name="connsiteY43" fmla="*/ 88776 h 1246592"/>
              <a:gd name="connsiteX44" fmla="*/ 337351 w 435006"/>
              <a:gd name="connsiteY44" fmla="*/ 53266 h 1246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435006" h="1246592">
                <a:moveTo>
                  <a:pt x="319596" y="0"/>
                </a:moveTo>
                <a:cubicBezTo>
                  <a:pt x="298881" y="20714"/>
                  <a:pt x="273702" y="37768"/>
                  <a:pt x="257452" y="62143"/>
                </a:cubicBezTo>
                <a:cubicBezTo>
                  <a:pt x="251534" y="71021"/>
                  <a:pt x="246641" y="80675"/>
                  <a:pt x="239697" y="88776"/>
                </a:cubicBezTo>
                <a:cubicBezTo>
                  <a:pt x="228803" y="101486"/>
                  <a:pt x="204186" y="124287"/>
                  <a:pt x="204186" y="124287"/>
                </a:cubicBezTo>
                <a:cubicBezTo>
                  <a:pt x="201227" y="133165"/>
                  <a:pt x="200748" y="143305"/>
                  <a:pt x="195309" y="150920"/>
                </a:cubicBezTo>
                <a:cubicBezTo>
                  <a:pt x="166523" y="191221"/>
                  <a:pt x="164848" y="185169"/>
                  <a:pt x="124287" y="195308"/>
                </a:cubicBezTo>
                <a:cubicBezTo>
                  <a:pt x="115409" y="201227"/>
                  <a:pt x="104680" y="205034"/>
                  <a:pt x="97654" y="213064"/>
                </a:cubicBezTo>
                <a:cubicBezTo>
                  <a:pt x="83602" y="229123"/>
                  <a:pt x="62144" y="266330"/>
                  <a:pt x="62144" y="266330"/>
                </a:cubicBezTo>
                <a:cubicBezTo>
                  <a:pt x="58734" y="286791"/>
                  <a:pt x="55316" y="324373"/>
                  <a:pt x="44388" y="346229"/>
                </a:cubicBezTo>
                <a:cubicBezTo>
                  <a:pt x="39616" y="355772"/>
                  <a:pt x="31405" y="363319"/>
                  <a:pt x="26633" y="372862"/>
                </a:cubicBezTo>
                <a:cubicBezTo>
                  <a:pt x="-10122" y="446372"/>
                  <a:pt x="50883" y="349802"/>
                  <a:pt x="0" y="426128"/>
                </a:cubicBezTo>
                <a:cubicBezTo>
                  <a:pt x="3271" y="449021"/>
                  <a:pt x="5361" y="490117"/>
                  <a:pt x="17755" y="514905"/>
                </a:cubicBezTo>
                <a:cubicBezTo>
                  <a:pt x="22527" y="524448"/>
                  <a:pt x="29592" y="532660"/>
                  <a:pt x="35511" y="541538"/>
                </a:cubicBezTo>
                <a:cubicBezTo>
                  <a:pt x="38470" y="550416"/>
                  <a:pt x="39573" y="560147"/>
                  <a:pt x="44388" y="568171"/>
                </a:cubicBezTo>
                <a:cubicBezTo>
                  <a:pt x="48694" y="575348"/>
                  <a:pt x="55608" y="580697"/>
                  <a:pt x="62144" y="585926"/>
                </a:cubicBezTo>
                <a:cubicBezTo>
                  <a:pt x="86729" y="605594"/>
                  <a:pt x="87280" y="603182"/>
                  <a:pt x="115410" y="612559"/>
                </a:cubicBezTo>
                <a:cubicBezTo>
                  <a:pt x="121328" y="621437"/>
                  <a:pt x="128832" y="629442"/>
                  <a:pt x="133165" y="639192"/>
                </a:cubicBezTo>
                <a:cubicBezTo>
                  <a:pt x="152478" y="682647"/>
                  <a:pt x="147880" y="688244"/>
                  <a:pt x="159798" y="727969"/>
                </a:cubicBezTo>
                <a:cubicBezTo>
                  <a:pt x="165176" y="745895"/>
                  <a:pt x="171635" y="763480"/>
                  <a:pt x="177553" y="781235"/>
                </a:cubicBezTo>
                <a:lnTo>
                  <a:pt x="186431" y="807868"/>
                </a:lnTo>
                <a:cubicBezTo>
                  <a:pt x="183472" y="887767"/>
                  <a:pt x="189530" y="968513"/>
                  <a:pt x="177553" y="1047565"/>
                </a:cubicBezTo>
                <a:cubicBezTo>
                  <a:pt x="174356" y="1068663"/>
                  <a:pt x="142043" y="1100831"/>
                  <a:pt x="142043" y="1100831"/>
                </a:cubicBezTo>
                <a:cubicBezTo>
                  <a:pt x="129875" y="1149499"/>
                  <a:pt x="116517" y="1186716"/>
                  <a:pt x="142043" y="1242873"/>
                </a:cubicBezTo>
                <a:cubicBezTo>
                  <a:pt x="147092" y="1253980"/>
                  <a:pt x="165716" y="1236955"/>
                  <a:pt x="177553" y="1233996"/>
                </a:cubicBezTo>
                <a:cubicBezTo>
                  <a:pt x="186747" y="1224802"/>
                  <a:pt x="211198" y="1202673"/>
                  <a:pt x="213064" y="1189607"/>
                </a:cubicBezTo>
                <a:cubicBezTo>
                  <a:pt x="214789" y="1177529"/>
                  <a:pt x="207145" y="1165934"/>
                  <a:pt x="204186" y="1154097"/>
                </a:cubicBezTo>
                <a:cubicBezTo>
                  <a:pt x="207145" y="1145219"/>
                  <a:pt x="211034" y="1136599"/>
                  <a:pt x="213064" y="1127464"/>
                </a:cubicBezTo>
                <a:cubicBezTo>
                  <a:pt x="216969" y="1109892"/>
                  <a:pt x="216250" y="1091275"/>
                  <a:pt x="221942" y="1074198"/>
                </a:cubicBezTo>
                <a:cubicBezTo>
                  <a:pt x="225316" y="1064076"/>
                  <a:pt x="234404" y="1056829"/>
                  <a:pt x="239697" y="1047565"/>
                </a:cubicBezTo>
                <a:cubicBezTo>
                  <a:pt x="268361" y="997402"/>
                  <a:pt x="243562" y="1025943"/>
                  <a:pt x="275208" y="994299"/>
                </a:cubicBezTo>
                <a:cubicBezTo>
                  <a:pt x="300608" y="918092"/>
                  <a:pt x="261711" y="1039407"/>
                  <a:pt x="292963" y="914400"/>
                </a:cubicBezTo>
                <a:cubicBezTo>
                  <a:pt x="297502" y="896243"/>
                  <a:pt x="304800" y="878889"/>
                  <a:pt x="310718" y="861134"/>
                </a:cubicBezTo>
                <a:cubicBezTo>
                  <a:pt x="313677" y="852256"/>
                  <a:pt x="312979" y="841118"/>
                  <a:pt x="319596" y="834501"/>
                </a:cubicBezTo>
                <a:cubicBezTo>
                  <a:pt x="344895" y="809200"/>
                  <a:pt x="332708" y="823709"/>
                  <a:pt x="355107" y="790112"/>
                </a:cubicBezTo>
                <a:cubicBezTo>
                  <a:pt x="360069" y="775225"/>
                  <a:pt x="371849" y="742151"/>
                  <a:pt x="372862" y="727969"/>
                </a:cubicBezTo>
                <a:cubicBezTo>
                  <a:pt x="377927" y="657067"/>
                  <a:pt x="377164" y="585840"/>
                  <a:pt x="381740" y="514905"/>
                </a:cubicBezTo>
                <a:cubicBezTo>
                  <a:pt x="383087" y="494023"/>
                  <a:pt x="387177" y="473401"/>
                  <a:pt x="390617" y="452761"/>
                </a:cubicBezTo>
                <a:cubicBezTo>
                  <a:pt x="394278" y="430796"/>
                  <a:pt x="401989" y="395205"/>
                  <a:pt x="408373" y="372862"/>
                </a:cubicBezTo>
                <a:cubicBezTo>
                  <a:pt x="410944" y="363864"/>
                  <a:pt x="414680" y="355227"/>
                  <a:pt x="417251" y="346229"/>
                </a:cubicBezTo>
                <a:cubicBezTo>
                  <a:pt x="439545" y="268198"/>
                  <a:pt x="413720" y="347942"/>
                  <a:pt x="435006" y="284085"/>
                </a:cubicBezTo>
                <a:cubicBezTo>
                  <a:pt x="432047" y="254493"/>
                  <a:pt x="430334" y="224749"/>
                  <a:pt x="426128" y="195308"/>
                </a:cubicBezTo>
                <a:cubicBezTo>
                  <a:pt x="422732" y="171536"/>
                  <a:pt x="416963" y="150633"/>
                  <a:pt x="399495" y="133165"/>
                </a:cubicBezTo>
                <a:cubicBezTo>
                  <a:pt x="391950" y="125620"/>
                  <a:pt x="381059" y="122240"/>
                  <a:pt x="372862" y="115409"/>
                </a:cubicBezTo>
                <a:cubicBezTo>
                  <a:pt x="363217" y="107371"/>
                  <a:pt x="355107" y="97654"/>
                  <a:pt x="346229" y="88776"/>
                </a:cubicBezTo>
                <a:cubicBezTo>
                  <a:pt x="336415" y="59336"/>
                  <a:pt x="337351" y="71501"/>
                  <a:pt x="337351" y="5326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3">
            <a:hlinkClick r:id="" action="ppaction://noaction"/>
          </p:cNvPr>
          <p:cNvSpPr/>
          <p:nvPr/>
        </p:nvSpPr>
        <p:spPr>
          <a:xfrm>
            <a:off x="4749553" y="1873132"/>
            <a:ext cx="177554" cy="213326"/>
          </a:xfrm>
          <a:custGeom>
            <a:avLst/>
            <a:gdLst>
              <a:gd name="connsiteX0" fmla="*/ 106532 w 177554"/>
              <a:gd name="connsiteY0" fmla="*/ 56 h 213326"/>
              <a:gd name="connsiteX1" fmla="*/ 71022 w 177554"/>
              <a:gd name="connsiteY1" fmla="*/ 44445 h 213326"/>
              <a:gd name="connsiteX2" fmla="*/ 35511 w 177554"/>
              <a:gd name="connsiteY2" fmla="*/ 97711 h 213326"/>
              <a:gd name="connsiteX3" fmla="*/ 17756 w 177554"/>
              <a:gd name="connsiteY3" fmla="*/ 124344 h 213326"/>
              <a:gd name="connsiteX4" fmla="*/ 0 w 177554"/>
              <a:gd name="connsiteY4" fmla="*/ 142099 h 213326"/>
              <a:gd name="connsiteX5" fmla="*/ 35511 w 177554"/>
              <a:gd name="connsiteY5" fmla="*/ 213120 h 213326"/>
              <a:gd name="connsiteX6" fmla="*/ 62144 w 177554"/>
              <a:gd name="connsiteY6" fmla="*/ 204243 h 213326"/>
              <a:gd name="connsiteX7" fmla="*/ 106532 w 177554"/>
              <a:gd name="connsiteY7" fmla="*/ 142099 h 213326"/>
              <a:gd name="connsiteX8" fmla="*/ 159798 w 177554"/>
              <a:gd name="connsiteY8" fmla="*/ 115466 h 213326"/>
              <a:gd name="connsiteX9" fmla="*/ 177554 w 177554"/>
              <a:gd name="connsiteY9" fmla="*/ 97711 h 213326"/>
              <a:gd name="connsiteX10" fmla="*/ 168676 w 177554"/>
              <a:gd name="connsiteY10" fmla="*/ 62200 h 213326"/>
              <a:gd name="connsiteX11" fmla="*/ 159798 w 177554"/>
              <a:gd name="connsiteY11" fmla="*/ 35567 h 213326"/>
              <a:gd name="connsiteX12" fmla="*/ 106532 w 177554"/>
              <a:gd name="connsiteY12" fmla="*/ 56 h 21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7554" h="213326">
                <a:moveTo>
                  <a:pt x="106532" y="56"/>
                </a:moveTo>
                <a:cubicBezTo>
                  <a:pt x="91736" y="1536"/>
                  <a:pt x="82167" y="29121"/>
                  <a:pt x="71022" y="44445"/>
                </a:cubicBezTo>
                <a:cubicBezTo>
                  <a:pt x="58471" y="61703"/>
                  <a:pt x="47348" y="79956"/>
                  <a:pt x="35511" y="97711"/>
                </a:cubicBezTo>
                <a:cubicBezTo>
                  <a:pt x="29593" y="106589"/>
                  <a:pt x="25301" y="116800"/>
                  <a:pt x="17756" y="124344"/>
                </a:cubicBezTo>
                <a:lnTo>
                  <a:pt x="0" y="142099"/>
                </a:lnTo>
                <a:cubicBezTo>
                  <a:pt x="4615" y="169788"/>
                  <a:pt x="-2533" y="206779"/>
                  <a:pt x="35511" y="213120"/>
                </a:cubicBezTo>
                <a:cubicBezTo>
                  <a:pt x="44741" y="214658"/>
                  <a:pt x="53266" y="207202"/>
                  <a:pt x="62144" y="204243"/>
                </a:cubicBezTo>
                <a:cubicBezTo>
                  <a:pt x="82858" y="142099"/>
                  <a:pt x="62144" y="156896"/>
                  <a:pt x="106532" y="142099"/>
                </a:cubicBezTo>
                <a:cubicBezTo>
                  <a:pt x="147882" y="100751"/>
                  <a:pt x="94352" y="148189"/>
                  <a:pt x="159798" y="115466"/>
                </a:cubicBezTo>
                <a:cubicBezTo>
                  <a:pt x="167284" y="111723"/>
                  <a:pt x="171635" y="103629"/>
                  <a:pt x="177554" y="97711"/>
                </a:cubicBezTo>
                <a:cubicBezTo>
                  <a:pt x="174595" y="85874"/>
                  <a:pt x="172028" y="73932"/>
                  <a:pt x="168676" y="62200"/>
                </a:cubicBezTo>
                <a:cubicBezTo>
                  <a:pt x="166105" y="53202"/>
                  <a:pt x="167923" y="40210"/>
                  <a:pt x="159798" y="35567"/>
                </a:cubicBezTo>
                <a:cubicBezTo>
                  <a:pt x="144169" y="26636"/>
                  <a:pt x="121328" y="-1424"/>
                  <a:pt x="106532" y="5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hlinkClick r:id="" action="ppaction://noaction"/>
          </p:cNvPr>
          <p:cNvSpPr/>
          <p:nvPr/>
        </p:nvSpPr>
        <p:spPr>
          <a:xfrm>
            <a:off x="4380407" y="577856"/>
            <a:ext cx="1026408" cy="182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3609928" y="829098"/>
            <a:ext cx="113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Dalvíkurbyggð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9" name="Rectangle 58">
            <a:hlinkClick r:id="" action="ppaction://noaction"/>
          </p:cNvPr>
          <p:cNvSpPr/>
          <p:nvPr/>
        </p:nvSpPr>
        <p:spPr>
          <a:xfrm>
            <a:off x="1320060" y="3295083"/>
            <a:ext cx="780508" cy="13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reeform 63">
            <a:hlinkClick r:id="" action="ppaction://noaction"/>
          </p:cNvPr>
          <p:cNvSpPr/>
          <p:nvPr/>
        </p:nvSpPr>
        <p:spPr>
          <a:xfrm>
            <a:off x="2219417" y="2965142"/>
            <a:ext cx="1529414" cy="754602"/>
          </a:xfrm>
          <a:custGeom>
            <a:avLst/>
            <a:gdLst>
              <a:gd name="connsiteX0" fmla="*/ 133166 w 1529414"/>
              <a:gd name="connsiteY0" fmla="*/ 44388 h 754602"/>
              <a:gd name="connsiteX1" fmla="*/ 115410 w 1529414"/>
              <a:gd name="connsiteY1" fmla="*/ 115409 h 754602"/>
              <a:gd name="connsiteX2" fmla="*/ 97655 w 1529414"/>
              <a:gd name="connsiteY2" fmla="*/ 142042 h 754602"/>
              <a:gd name="connsiteX3" fmla="*/ 62144 w 1529414"/>
              <a:gd name="connsiteY3" fmla="*/ 150920 h 754602"/>
              <a:gd name="connsiteX4" fmla="*/ 35511 w 1529414"/>
              <a:gd name="connsiteY4" fmla="*/ 168675 h 754602"/>
              <a:gd name="connsiteX5" fmla="*/ 35511 w 1529414"/>
              <a:gd name="connsiteY5" fmla="*/ 230819 h 754602"/>
              <a:gd name="connsiteX6" fmla="*/ 53266 w 1529414"/>
              <a:gd name="connsiteY6" fmla="*/ 248575 h 754602"/>
              <a:gd name="connsiteX7" fmla="*/ 44389 w 1529414"/>
              <a:gd name="connsiteY7" fmla="*/ 284085 h 754602"/>
              <a:gd name="connsiteX8" fmla="*/ 0 w 1529414"/>
              <a:gd name="connsiteY8" fmla="*/ 363984 h 754602"/>
              <a:gd name="connsiteX9" fmla="*/ 17756 w 1529414"/>
              <a:gd name="connsiteY9" fmla="*/ 452761 h 754602"/>
              <a:gd name="connsiteX10" fmla="*/ 35511 w 1529414"/>
              <a:gd name="connsiteY10" fmla="*/ 488272 h 754602"/>
              <a:gd name="connsiteX11" fmla="*/ 62144 w 1529414"/>
              <a:gd name="connsiteY11" fmla="*/ 497149 h 754602"/>
              <a:gd name="connsiteX12" fmla="*/ 106533 w 1529414"/>
              <a:gd name="connsiteY12" fmla="*/ 506027 h 754602"/>
              <a:gd name="connsiteX13" fmla="*/ 124288 w 1529414"/>
              <a:gd name="connsiteY13" fmla="*/ 532660 h 754602"/>
              <a:gd name="connsiteX14" fmla="*/ 106533 w 1529414"/>
              <a:gd name="connsiteY14" fmla="*/ 612559 h 754602"/>
              <a:gd name="connsiteX15" fmla="*/ 115410 w 1529414"/>
              <a:gd name="connsiteY15" fmla="*/ 656947 h 754602"/>
              <a:gd name="connsiteX16" fmla="*/ 133166 w 1529414"/>
              <a:gd name="connsiteY16" fmla="*/ 621437 h 754602"/>
              <a:gd name="connsiteX17" fmla="*/ 159799 w 1529414"/>
              <a:gd name="connsiteY17" fmla="*/ 568171 h 754602"/>
              <a:gd name="connsiteX18" fmla="*/ 186432 w 1529414"/>
              <a:gd name="connsiteY18" fmla="*/ 523782 h 754602"/>
              <a:gd name="connsiteX19" fmla="*/ 213065 w 1529414"/>
              <a:gd name="connsiteY19" fmla="*/ 470516 h 754602"/>
              <a:gd name="connsiteX20" fmla="*/ 239698 w 1529414"/>
              <a:gd name="connsiteY20" fmla="*/ 461639 h 754602"/>
              <a:gd name="connsiteX21" fmla="*/ 292964 w 1529414"/>
              <a:gd name="connsiteY21" fmla="*/ 470516 h 754602"/>
              <a:gd name="connsiteX22" fmla="*/ 301841 w 1529414"/>
              <a:gd name="connsiteY22" fmla="*/ 506027 h 754602"/>
              <a:gd name="connsiteX23" fmla="*/ 319597 w 1529414"/>
              <a:gd name="connsiteY23" fmla="*/ 523782 h 754602"/>
              <a:gd name="connsiteX24" fmla="*/ 363985 w 1529414"/>
              <a:gd name="connsiteY24" fmla="*/ 497149 h 754602"/>
              <a:gd name="connsiteX25" fmla="*/ 390618 w 1529414"/>
              <a:gd name="connsiteY25" fmla="*/ 488272 h 754602"/>
              <a:gd name="connsiteX26" fmla="*/ 399496 w 1529414"/>
              <a:gd name="connsiteY26" fmla="*/ 514905 h 754602"/>
              <a:gd name="connsiteX27" fmla="*/ 426129 w 1529414"/>
              <a:gd name="connsiteY27" fmla="*/ 532660 h 754602"/>
              <a:gd name="connsiteX28" fmla="*/ 532661 w 1529414"/>
              <a:gd name="connsiteY28" fmla="*/ 550415 h 754602"/>
              <a:gd name="connsiteX29" fmla="*/ 559294 w 1529414"/>
              <a:gd name="connsiteY29" fmla="*/ 559293 h 754602"/>
              <a:gd name="connsiteX30" fmla="*/ 612560 w 1529414"/>
              <a:gd name="connsiteY30" fmla="*/ 594804 h 754602"/>
              <a:gd name="connsiteX31" fmla="*/ 683581 w 1529414"/>
              <a:gd name="connsiteY31" fmla="*/ 612559 h 754602"/>
              <a:gd name="connsiteX32" fmla="*/ 719092 w 1529414"/>
              <a:gd name="connsiteY32" fmla="*/ 639192 h 754602"/>
              <a:gd name="connsiteX33" fmla="*/ 745725 w 1529414"/>
              <a:gd name="connsiteY33" fmla="*/ 648070 h 754602"/>
              <a:gd name="connsiteX34" fmla="*/ 763480 w 1529414"/>
              <a:gd name="connsiteY34" fmla="*/ 701336 h 754602"/>
              <a:gd name="connsiteX35" fmla="*/ 772358 w 1529414"/>
              <a:gd name="connsiteY35" fmla="*/ 727969 h 754602"/>
              <a:gd name="connsiteX36" fmla="*/ 798991 w 1529414"/>
              <a:gd name="connsiteY36" fmla="*/ 754602 h 754602"/>
              <a:gd name="connsiteX37" fmla="*/ 852257 w 1529414"/>
              <a:gd name="connsiteY37" fmla="*/ 727969 h 754602"/>
              <a:gd name="connsiteX38" fmla="*/ 861134 w 1529414"/>
              <a:gd name="connsiteY38" fmla="*/ 701336 h 754602"/>
              <a:gd name="connsiteX39" fmla="*/ 905523 w 1529414"/>
              <a:gd name="connsiteY39" fmla="*/ 665825 h 754602"/>
              <a:gd name="connsiteX40" fmla="*/ 932156 w 1529414"/>
              <a:gd name="connsiteY40" fmla="*/ 621437 h 754602"/>
              <a:gd name="connsiteX41" fmla="*/ 967666 w 1529414"/>
              <a:gd name="connsiteY41" fmla="*/ 577048 h 754602"/>
              <a:gd name="connsiteX42" fmla="*/ 1020933 w 1529414"/>
              <a:gd name="connsiteY42" fmla="*/ 559293 h 754602"/>
              <a:gd name="connsiteX43" fmla="*/ 1047566 w 1529414"/>
              <a:gd name="connsiteY43" fmla="*/ 550415 h 754602"/>
              <a:gd name="connsiteX44" fmla="*/ 1074199 w 1529414"/>
              <a:gd name="connsiteY44" fmla="*/ 541538 h 754602"/>
              <a:gd name="connsiteX45" fmla="*/ 1091954 w 1529414"/>
              <a:gd name="connsiteY45" fmla="*/ 514905 h 754602"/>
              <a:gd name="connsiteX46" fmla="*/ 1109709 w 1529414"/>
              <a:gd name="connsiteY46" fmla="*/ 461639 h 754602"/>
              <a:gd name="connsiteX47" fmla="*/ 1118587 w 1529414"/>
              <a:gd name="connsiteY47" fmla="*/ 435006 h 754602"/>
              <a:gd name="connsiteX48" fmla="*/ 1127465 w 1529414"/>
              <a:gd name="connsiteY48" fmla="*/ 408373 h 754602"/>
              <a:gd name="connsiteX49" fmla="*/ 1145220 w 1529414"/>
              <a:gd name="connsiteY49" fmla="*/ 390617 h 754602"/>
              <a:gd name="connsiteX50" fmla="*/ 1154098 w 1529414"/>
              <a:gd name="connsiteY50" fmla="*/ 363984 h 754602"/>
              <a:gd name="connsiteX51" fmla="*/ 1242874 w 1529414"/>
              <a:gd name="connsiteY51" fmla="*/ 337351 h 754602"/>
              <a:gd name="connsiteX52" fmla="*/ 1296140 w 1529414"/>
              <a:gd name="connsiteY52" fmla="*/ 319596 h 754602"/>
              <a:gd name="connsiteX53" fmla="*/ 1322773 w 1529414"/>
              <a:gd name="connsiteY53" fmla="*/ 310718 h 754602"/>
              <a:gd name="connsiteX54" fmla="*/ 1349406 w 1529414"/>
              <a:gd name="connsiteY54" fmla="*/ 301841 h 754602"/>
              <a:gd name="connsiteX55" fmla="*/ 1367162 w 1529414"/>
              <a:gd name="connsiteY55" fmla="*/ 284085 h 754602"/>
              <a:gd name="connsiteX56" fmla="*/ 1420428 w 1529414"/>
              <a:gd name="connsiteY56" fmla="*/ 248575 h 754602"/>
              <a:gd name="connsiteX57" fmla="*/ 1447061 w 1529414"/>
              <a:gd name="connsiteY57" fmla="*/ 230819 h 754602"/>
              <a:gd name="connsiteX58" fmla="*/ 1473694 w 1529414"/>
              <a:gd name="connsiteY58" fmla="*/ 213064 h 754602"/>
              <a:gd name="connsiteX59" fmla="*/ 1509204 w 1529414"/>
              <a:gd name="connsiteY59" fmla="*/ 168675 h 754602"/>
              <a:gd name="connsiteX60" fmla="*/ 1518082 w 1529414"/>
              <a:gd name="connsiteY60" fmla="*/ 133165 h 754602"/>
              <a:gd name="connsiteX61" fmla="*/ 1526960 w 1529414"/>
              <a:gd name="connsiteY61" fmla="*/ 106532 h 754602"/>
              <a:gd name="connsiteX62" fmla="*/ 1455938 w 1529414"/>
              <a:gd name="connsiteY62" fmla="*/ 97654 h 754602"/>
              <a:gd name="connsiteX63" fmla="*/ 1384917 w 1529414"/>
              <a:gd name="connsiteY63" fmla="*/ 79899 h 754602"/>
              <a:gd name="connsiteX64" fmla="*/ 1296140 w 1529414"/>
              <a:gd name="connsiteY64" fmla="*/ 53266 h 754602"/>
              <a:gd name="connsiteX65" fmla="*/ 1269507 w 1529414"/>
              <a:gd name="connsiteY65" fmla="*/ 44388 h 754602"/>
              <a:gd name="connsiteX66" fmla="*/ 1242874 w 1529414"/>
              <a:gd name="connsiteY66" fmla="*/ 26633 h 754602"/>
              <a:gd name="connsiteX67" fmla="*/ 1189608 w 1529414"/>
              <a:gd name="connsiteY67" fmla="*/ 35510 h 754602"/>
              <a:gd name="connsiteX68" fmla="*/ 1171853 w 1529414"/>
              <a:gd name="connsiteY68" fmla="*/ 53266 h 754602"/>
              <a:gd name="connsiteX69" fmla="*/ 1145220 w 1529414"/>
              <a:gd name="connsiteY69" fmla="*/ 62143 h 754602"/>
              <a:gd name="connsiteX70" fmla="*/ 985422 w 1529414"/>
              <a:gd name="connsiteY70" fmla="*/ 88776 h 754602"/>
              <a:gd name="connsiteX71" fmla="*/ 896645 w 1529414"/>
              <a:gd name="connsiteY71" fmla="*/ 53266 h 754602"/>
              <a:gd name="connsiteX72" fmla="*/ 843379 w 1529414"/>
              <a:gd name="connsiteY72" fmla="*/ 26633 h 754602"/>
              <a:gd name="connsiteX73" fmla="*/ 790113 w 1529414"/>
              <a:gd name="connsiteY73" fmla="*/ 0 h 754602"/>
              <a:gd name="connsiteX74" fmla="*/ 719092 w 1529414"/>
              <a:gd name="connsiteY74" fmla="*/ 8877 h 754602"/>
              <a:gd name="connsiteX75" fmla="*/ 701336 w 1529414"/>
              <a:gd name="connsiteY75" fmla="*/ 26633 h 754602"/>
              <a:gd name="connsiteX76" fmla="*/ 674703 w 1529414"/>
              <a:gd name="connsiteY76" fmla="*/ 35510 h 754602"/>
              <a:gd name="connsiteX77" fmla="*/ 639193 w 1529414"/>
              <a:gd name="connsiteY77" fmla="*/ 79899 h 754602"/>
              <a:gd name="connsiteX78" fmla="*/ 594804 w 1529414"/>
              <a:gd name="connsiteY78" fmla="*/ 124287 h 754602"/>
              <a:gd name="connsiteX79" fmla="*/ 363985 w 1529414"/>
              <a:gd name="connsiteY79" fmla="*/ 115409 h 754602"/>
              <a:gd name="connsiteX80" fmla="*/ 301841 w 1529414"/>
              <a:gd name="connsiteY80" fmla="*/ 71021 h 754602"/>
              <a:gd name="connsiteX81" fmla="*/ 275208 w 1529414"/>
              <a:gd name="connsiteY81" fmla="*/ 53266 h 754602"/>
              <a:gd name="connsiteX82" fmla="*/ 257453 w 1529414"/>
              <a:gd name="connsiteY82" fmla="*/ 35510 h 754602"/>
              <a:gd name="connsiteX83" fmla="*/ 230820 w 1529414"/>
              <a:gd name="connsiteY83" fmla="*/ 26633 h 754602"/>
              <a:gd name="connsiteX84" fmla="*/ 150921 w 1529414"/>
              <a:gd name="connsiteY84" fmla="*/ 35510 h 754602"/>
              <a:gd name="connsiteX85" fmla="*/ 133166 w 1529414"/>
              <a:gd name="connsiteY85" fmla="*/ 44388 h 75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529414" h="754602">
                <a:moveTo>
                  <a:pt x="133166" y="44388"/>
                </a:moveTo>
                <a:cubicBezTo>
                  <a:pt x="127248" y="57704"/>
                  <a:pt x="124510" y="97209"/>
                  <a:pt x="115410" y="115409"/>
                </a:cubicBezTo>
                <a:cubicBezTo>
                  <a:pt x="110638" y="124952"/>
                  <a:pt x="106533" y="136124"/>
                  <a:pt x="97655" y="142042"/>
                </a:cubicBezTo>
                <a:cubicBezTo>
                  <a:pt x="87503" y="148810"/>
                  <a:pt x="73981" y="147961"/>
                  <a:pt x="62144" y="150920"/>
                </a:cubicBezTo>
                <a:cubicBezTo>
                  <a:pt x="53266" y="156838"/>
                  <a:pt x="42176" y="160344"/>
                  <a:pt x="35511" y="168675"/>
                </a:cubicBezTo>
                <a:cubicBezTo>
                  <a:pt x="21178" y="186591"/>
                  <a:pt x="26445" y="212687"/>
                  <a:pt x="35511" y="230819"/>
                </a:cubicBezTo>
                <a:cubicBezTo>
                  <a:pt x="39254" y="238305"/>
                  <a:pt x="47348" y="242656"/>
                  <a:pt x="53266" y="248575"/>
                </a:cubicBezTo>
                <a:cubicBezTo>
                  <a:pt x="50307" y="260412"/>
                  <a:pt x="49845" y="273172"/>
                  <a:pt x="44389" y="284085"/>
                </a:cubicBezTo>
                <a:cubicBezTo>
                  <a:pt x="-16667" y="406196"/>
                  <a:pt x="24552" y="290331"/>
                  <a:pt x="0" y="363984"/>
                </a:cubicBezTo>
                <a:cubicBezTo>
                  <a:pt x="5252" y="400749"/>
                  <a:pt x="4474" y="421770"/>
                  <a:pt x="17756" y="452761"/>
                </a:cubicBezTo>
                <a:cubicBezTo>
                  <a:pt x="22969" y="464925"/>
                  <a:pt x="26153" y="478914"/>
                  <a:pt x="35511" y="488272"/>
                </a:cubicBezTo>
                <a:cubicBezTo>
                  <a:pt x="42128" y="494889"/>
                  <a:pt x="53066" y="494879"/>
                  <a:pt x="62144" y="497149"/>
                </a:cubicBezTo>
                <a:cubicBezTo>
                  <a:pt x="76783" y="500809"/>
                  <a:pt x="91737" y="503068"/>
                  <a:pt x="106533" y="506027"/>
                </a:cubicBezTo>
                <a:cubicBezTo>
                  <a:pt x="112451" y="514905"/>
                  <a:pt x="122965" y="522073"/>
                  <a:pt x="124288" y="532660"/>
                </a:cubicBezTo>
                <a:cubicBezTo>
                  <a:pt x="125227" y="540170"/>
                  <a:pt x="109196" y="601904"/>
                  <a:pt x="106533" y="612559"/>
                </a:cubicBezTo>
                <a:cubicBezTo>
                  <a:pt x="109492" y="627355"/>
                  <a:pt x="101095" y="652175"/>
                  <a:pt x="115410" y="656947"/>
                </a:cubicBezTo>
                <a:cubicBezTo>
                  <a:pt x="127965" y="661132"/>
                  <a:pt x="128519" y="633828"/>
                  <a:pt x="133166" y="621437"/>
                </a:cubicBezTo>
                <a:cubicBezTo>
                  <a:pt x="152800" y="569079"/>
                  <a:pt x="127428" y="600540"/>
                  <a:pt x="159799" y="568171"/>
                </a:cubicBezTo>
                <a:cubicBezTo>
                  <a:pt x="184945" y="492726"/>
                  <a:pt x="149874" y="584713"/>
                  <a:pt x="186432" y="523782"/>
                </a:cubicBezTo>
                <a:cubicBezTo>
                  <a:pt x="201279" y="499037"/>
                  <a:pt x="187158" y="491241"/>
                  <a:pt x="213065" y="470516"/>
                </a:cubicBezTo>
                <a:cubicBezTo>
                  <a:pt x="220372" y="464670"/>
                  <a:pt x="230820" y="464598"/>
                  <a:pt x="239698" y="461639"/>
                </a:cubicBezTo>
                <a:cubicBezTo>
                  <a:pt x="257453" y="464598"/>
                  <a:pt x="278317" y="460054"/>
                  <a:pt x="292964" y="470516"/>
                </a:cubicBezTo>
                <a:cubicBezTo>
                  <a:pt x="302893" y="477608"/>
                  <a:pt x="296384" y="495114"/>
                  <a:pt x="301841" y="506027"/>
                </a:cubicBezTo>
                <a:cubicBezTo>
                  <a:pt x="305584" y="513513"/>
                  <a:pt x="313678" y="517864"/>
                  <a:pt x="319597" y="523782"/>
                </a:cubicBezTo>
                <a:cubicBezTo>
                  <a:pt x="395043" y="498635"/>
                  <a:pt x="303055" y="533707"/>
                  <a:pt x="363985" y="497149"/>
                </a:cubicBezTo>
                <a:cubicBezTo>
                  <a:pt x="372009" y="492334"/>
                  <a:pt x="381740" y="491231"/>
                  <a:pt x="390618" y="488272"/>
                </a:cubicBezTo>
                <a:cubicBezTo>
                  <a:pt x="393577" y="497150"/>
                  <a:pt x="393650" y="507598"/>
                  <a:pt x="399496" y="514905"/>
                </a:cubicBezTo>
                <a:cubicBezTo>
                  <a:pt x="406161" y="523236"/>
                  <a:pt x="416586" y="527888"/>
                  <a:pt x="426129" y="532660"/>
                </a:cubicBezTo>
                <a:cubicBezTo>
                  <a:pt x="455877" y="547534"/>
                  <a:pt x="507338" y="547602"/>
                  <a:pt x="532661" y="550415"/>
                </a:cubicBezTo>
                <a:cubicBezTo>
                  <a:pt x="541539" y="553374"/>
                  <a:pt x="551114" y="554748"/>
                  <a:pt x="559294" y="559293"/>
                </a:cubicBezTo>
                <a:cubicBezTo>
                  <a:pt x="577948" y="569656"/>
                  <a:pt x="591635" y="590619"/>
                  <a:pt x="612560" y="594804"/>
                </a:cubicBezTo>
                <a:cubicBezTo>
                  <a:pt x="666124" y="605516"/>
                  <a:pt x="642633" y="598909"/>
                  <a:pt x="683581" y="612559"/>
                </a:cubicBezTo>
                <a:cubicBezTo>
                  <a:pt x="695418" y="621437"/>
                  <a:pt x="706245" y="631851"/>
                  <a:pt x="719092" y="639192"/>
                </a:cubicBezTo>
                <a:cubicBezTo>
                  <a:pt x="727217" y="643835"/>
                  <a:pt x="740286" y="640455"/>
                  <a:pt x="745725" y="648070"/>
                </a:cubicBezTo>
                <a:cubicBezTo>
                  <a:pt x="756603" y="663300"/>
                  <a:pt x="757562" y="683581"/>
                  <a:pt x="763480" y="701336"/>
                </a:cubicBezTo>
                <a:cubicBezTo>
                  <a:pt x="766439" y="710214"/>
                  <a:pt x="765741" y="721352"/>
                  <a:pt x="772358" y="727969"/>
                </a:cubicBezTo>
                <a:lnTo>
                  <a:pt x="798991" y="754602"/>
                </a:lnTo>
                <a:cubicBezTo>
                  <a:pt x="816535" y="748754"/>
                  <a:pt x="839742" y="743613"/>
                  <a:pt x="852257" y="727969"/>
                </a:cubicBezTo>
                <a:cubicBezTo>
                  <a:pt x="858103" y="720662"/>
                  <a:pt x="856319" y="709360"/>
                  <a:pt x="861134" y="701336"/>
                </a:cubicBezTo>
                <a:cubicBezTo>
                  <a:pt x="869568" y="687280"/>
                  <a:pt x="893426" y="673890"/>
                  <a:pt x="905523" y="665825"/>
                </a:cubicBezTo>
                <a:cubicBezTo>
                  <a:pt x="920939" y="619572"/>
                  <a:pt x="904301" y="656255"/>
                  <a:pt x="932156" y="621437"/>
                </a:cubicBezTo>
                <a:cubicBezTo>
                  <a:pt x="940518" y="610984"/>
                  <a:pt x="953377" y="584192"/>
                  <a:pt x="967666" y="577048"/>
                </a:cubicBezTo>
                <a:cubicBezTo>
                  <a:pt x="984406" y="568678"/>
                  <a:pt x="1003177" y="565211"/>
                  <a:pt x="1020933" y="559293"/>
                </a:cubicBezTo>
                <a:lnTo>
                  <a:pt x="1047566" y="550415"/>
                </a:lnTo>
                <a:lnTo>
                  <a:pt x="1074199" y="541538"/>
                </a:lnTo>
                <a:cubicBezTo>
                  <a:pt x="1080117" y="532660"/>
                  <a:pt x="1087621" y="524655"/>
                  <a:pt x="1091954" y="514905"/>
                </a:cubicBezTo>
                <a:cubicBezTo>
                  <a:pt x="1099555" y="497802"/>
                  <a:pt x="1103791" y="479394"/>
                  <a:pt x="1109709" y="461639"/>
                </a:cubicBezTo>
                <a:lnTo>
                  <a:pt x="1118587" y="435006"/>
                </a:lnTo>
                <a:cubicBezTo>
                  <a:pt x="1121546" y="426128"/>
                  <a:pt x="1120848" y="414990"/>
                  <a:pt x="1127465" y="408373"/>
                </a:cubicBezTo>
                <a:lnTo>
                  <a:pt x="1145220" y="390617"/>
                </a:lnTo>
                <a:cubicBezTo>
                  <a:pt x="1148179" y="381739"/>
                  <a:pt x="1146483" y="369423"/>
                  <a:pt x="1154098" y="363984"/>
                </a:cubicBezTo>
                <a:cubicBezTo>
                  <a:pt x="1169247" y="353163"/>
                  <a:pt x="1221602" y="343733"/>
                  <a:pt x="1242874" y="337351"/>
                </a:cubicBezTo>
                <a:cubicBezTo>
                  <a:pt x="1260800" y="331973"/>
                  <a:pt x="1278385" y="325514"/>
                  <a:pt x="1296140" y="319596"/>
                </a:cubicBezTo>
                <a:lnTo>
                  <a:pt x="1322773" y="310718"/>
                </a:lnTo>
                <a:lnTo>
                  <a:pt x="1349406" y="301841"/>
                </a:lnTo>
                <a:cubicBezTo>
                  <a:pt x="1355325" y="295922"/>
                  <a:pt x="1360466" y="289107"/>
                  <a:pt x="1367162" y="284085"/>
                </a:cubicBezTo>
                <a:cubicBezTo>
                  <a:pt x="1384233" y="271282"/>
                  <a:pt x="1402673" y="260412"/>
                  <a:pt x="1420428" y="248575"/>
                </a:cubicBezTo>
                <a:lnTo>
                  <a:pt x="1447061" y="230819"/>
                </a:lnTo>
                <a:cubicBezTo>
                  <a:pt x="1455939" y="224901"/>
                  <a:pt x="1466150" y="220609"/>
                  <a:pt x="1473694" y="213064"/>
                </a:cubicBezTo>
                <a:cubicBezTo>
                  <a:pt x="1498993" y="187763"/>
                  <a:pt x="1486806" y="202272"/>
                  <a:pt x="1509204" y="168675"/>
                </a:cubicBezTo>
                <a:cubicBezTo>
                  <a:pt x="1512163" y="156838"/>
                  <a:pt x="1514730" y="144897"/>
                  <a:pt x="1518082" y="133165"/>
                </a:cubicBezTo>
                <a:cubicBezTo>
                  <a:pt x="1520653" y="124167"/>
                  <a:pt x="1535085" y="111175"/>
                  <a:pt x="1526960" y="106532"/>
                </a:cubicBezTo>
                <a:cubicBezTo>
                  <a:pt x="1506245" y="94695"/>
                  <a:pt x="1479519" y="101282"/>
                  <a:pt x="1455938" y="97654"/>
                </a:cubicBezTo>
                <a:cubicBezTo>
                  <a:pt x="1397289" y="88631"/>
                  <a:pt x="1429019" y="92499"/>
                  <a:pt x="1384917" y="79899"/>
                </a:cubicBezTo>
                <a:cubicBezTo>
                  <a:pt x="1291025" y="53073"/>
                  <a:pt x="1422681" y="95446"/>
                  <a:pt x="1296140" y="53266"/>
                </a:cubicBezTo>
                <a:cubicBezTo>
                  <a:pt x="1287262" y="50307"/>
                  <a:pt x="1277293" y="49579"/>
                  <a:pt x="1269507" y="44388"/>
                </a:cubicBezTo>
                <a:lnTo>
                  <a:pt x="1242874" y="26633"/>
                </a:lnTo>
                <a:cubicBezTo>
                  <a:pt x="1225119" y="29592"/>
                  <a:pt x="1206462" y="29190"/>
                  <a:pt x="1189608" y="35510"/>
                </a:cubicBezTo>
                <a:cubicBezTo>
                  <a:pt x="1181771" y="38449"/>
                  <a:pt x="1179030" y="48960"/>
                  <a:pt x="1171853" y="53266"/>
                </a:cubicBezTo>
                <a:cubicBezTo>
                  <a:pt x="1163829" y="58081"/>
                  <a:pt x="1154098" y="59184"/>
                  <a:pt x="1145220" y="62143"/>
                </a:cubicBezTo>
                <a:cubicBezTo>
                  <a:pt x="1062305" y="117420"/>
                  <a:pt x="1113220" y="99426"/>
                  <a:pt x="985422" y="88776"/>
                </a:cubicBezTo>
                <a:cubicBezTo>
                  <a:pt x="947016" y="50372"/>
                  <a:pt x="985682" y="82946"/>
                  <a:pt x="896645" y="53266"/>
                </a:cubicBezTo>
                <a:cubicBezTo>
                  <a:pt x="829702" y="30951"/>
                  <a:pt x="912218" y="61052"/>
                  <a:pt x="843379" y="26633"/>
                </a:cubicBezTo>
                <a:cubicBezTo>
                  <a:pt x="769869" y="-10122"/>
                  <a:pt x="866439" y="50883"/>
                  <a:pt x="790113" y="0"/>
                </a:cubicBezTo>
                <a:cubicBezTo>
                  <a:pt x="766439" y="2959"/>
                  <a:pt x="741944" y="2022"/>
                  <a:pt x="719092" y="8877"/>
                </a:cubicBezTo>
                <a:cubicBezTo>
                  <a:pt x="711075" y="11282"/>
                  <a:pt x="708513" y="22327"/>
                  <a:pt x="701336" y="26633"/>
                </a:cubicBezTo>
                <a:cubicBezTo>
                  <a:pt x="693312" y="31448"/>
                  <a:pt x="683581" y="32551"/>
                  <a:pt x="674703" y="35510"/>
                </a:cubicBezTo>
                <a:cubicBezTo>
                  <a:pt x="605452" y="104765"/>
                  <a:pt x="717618" y="-9729"/>
                  <a:pt x="639193" y="79899"/>
                </a:cubicBezTo>
                <a:cubicBezTo>
                  <a:pt x="625414" y="95647"/>
                  <a:pt x="594804" y="124287"/>
                  <a:pt x="594804" y="124287"/>
                </a:cubicBezTo>
                <a:cubicBezTo>
                  <a:pt x="517864" y="121328"/>
                  <a:pt x="440799" y="120706"/>
                  <a:pt x="363985" y="115409"/>
                </a:cubicBezTo>
                <a:cubicBezTo>
                  <a:pt x="327140" y="112868"/>
                  <a:pt x="333828" y="92346"/>
                  <a:pt x="301841" y="71021"/>
                </a:cubicBezTo>
                <a:cubicBezTo>
                  <a:pt x="292963" y="65103"/>
                  <a:pt x="283539" y="59931"/>
                  <a:pt x="275208" y="53266"/>
                </a:cubicBezTo>
                <a:cubicBezTo>
                  <a:pt x="268672" y="48037"/>
                  <a:pt x="264630" y="39816"/>
                  <a:pt x="257453" y="35510"/>
                </a:cubicBezTo>
                <a:cubicBezTo>
                  <a:pt x="249429" y="30695"/>
                  <a:pt x="239698" y="29592"/>
                  <a:pt x="230820" y="26633"/>
                </a:cubicBezTo>
                <a:cubicBezTo>
                  <a:pt x="204187" y="29592"/>
                  <a:pt x="177353" y="31105"/>
                  <a:pt x="150921" y="35510"/>
                </a:cubicBezTo>
                <a:cubicBezTo>
                  <a:pt x="141690" y="37048"/>
                  <a:pt x="139084" y="31072"/>
                  <a:pt x="133166" y="44388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Freeform 65">
            <a:hlinkClick r:id="" action="ppaction://noaction"/>
          </p:cNvPr>
          <p:cNvSpPr/>
          <p:nvPr/>
        </p:nvSpPr>
        <p:spPr>
          <a:xfrm>
            <a:off x="2317072" y="4455284"/>
            <a:ext cx="71546" cy="125594"/>
          </a:xfrm>
          <a:custGeom>
            <a:avLst/>
            <a:gdLst>
              <a:gd name="connsiteX0" fmla="*/ 35511 w 71546"/>
              <a:gd name="connsiteY0" fmla="*/ 1306 h 125594"/>
              <a:gd name="connsiteX1" fmla="*/ 0 w 71546"/>
              <a:gd name="connsiteY1" fmla="*/ 72328 h 125594"/>
              <a:gd name="connsiteX2" fmla="*/ 8878 w 71546"/>
              <a:gd name="connsiteY2" fmla="*/ 125594 h 125594"/>
              <a:gd name="connsiteX3" fmla="*/ 71021 w 71546"/>
              <a:gd name="connsiteY3" fmla="*/ 90083 h 125594"/>
              <a:gd name="connsiteX4" fmla="*/ 62144 w 71546"/>
              <a:gd name="connsiteY4" fmla="*/ 27939 h 125594"/>
              <a:gd name="connsiteX5" fmla="*/ 35511 w 71546"/>
              <a:gd name="connsiteY5" fmla="*/ 1306 h 12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546" h="125594">
                <a:moveTo>
                  <a:pt x="35511" y="1306"/>
                </a:moveTo>
                <a:cubicBezTo>
                  <a:pt x="25154" y="8704"/>
                  <a:pt x="0" y="53217"/>
                  <a:pt x="0" y="72328"/>
                </a:cubicBezTo>
                <a:cubicBezTo>
                  <a:pt x="0" y="90328"/>
                  <a:pt x="5919" y="107839"/>
                  <a:pt x="8878" y="125594"/>
                </a:cubicBezTo>
                <a:cubicBezTo>
                  <a:pt x="31684" y="121033"/>
                  <a:pt x="67555" y="124739"/>
                  <a:pt x="71021" y="90083"/>
                </a:cubicBezTo>
                <a:cubicBezTo>
                  <a:pt x="73103" y="69262"/>
                  <a:pt x="68761" y="47790"/>
                  <a:pt x="62144" y="27939"/>
                </a:cubicBezTo>
                <a:cubicBezTo>
                  <a:pt x="59497" y="19998"/>
                  <a:pt x="45868" y="-6092"/>
                  <a:pt x="35511" y="130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Freeform 66">
            <a:hlinkClick r:id="" action="ppaction://noaction"/>
          </p:cNvPr>
          <p:cNvSpPr/>
          <p:nvPr/>
        </p:nvSpPr>
        <p:spPr>
          <a:xfrm>
            <a:off x="2340223" y="4252404"/>
            <a:ext cx="163280" cy="124287"/>
          </a:xfrm>
          <a:custGeom>
            <a:avLst/>
            <a:gdLst>
              <a:gd name="connsiteX0" fmla="*/ 3482 w 163280"/>
              <a:gd name="connsiteY0" fmla="*/ 26633 h 124287"/>
              <a:gd name="connsiteX1" fmla="*/ 12360 w 163280"/>
              <a:gd name="connsiteY1" fmla="*/ 71021 h 124287"/>
              <a:gd name="connsiteX2" fmla="*/ 83381 w 163280"/>
              <a:gd name="connsiteY2" fmla="*/ 124287 h 124287"/>
              <a:gd name="connsiteX3" fmla="*/ 110014 w 163280"/>
              <a:gd name="connsiteY3" fmla="*/ 106532 h 124287"/>
              <a:gd name="connsiteX4" fmla="*/ 163280 w 163280"/>
              <a:gd name="connsiteY4" fmla="*/ 88777 h 124287"/>
              <a:gd name="connsiteX5" fmla="*/ 136647 w 163280"/>
              <a:gd name="connsiteY5" fmla="*/ 17755 h 124287"/>
              <a:gd name="connsiteX6" fmla="*/ 92259 w 163280"/>
              <a:gd name="connsiteY6" fmla="*/ 8878 h 124287"/>
              <a:gd name="connsiteX7" fmla="*/ 65626 w 163280"/>
              <a:gd name="connsiteY7" fmla="*/ 0 h 124287"/>
              <a:gd name="connsiteX8" fmla="*/ 3482 w 163280"/>
              <a:gd name="connsiteY8" fmla="*/ 26633 h 12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280" h="124287">
                <a:moveTo>
                  <a:pt x="3482" y="26633"/>
                </a:moveTo>
                <a:cubicBezTo>
                  <a:pt x="-5396" y="38470"/>
                  <a:pt x="4597" y="58082"/>
                  <a:pt x="12360" y="71021"/>
                </a:cubicBezTo>
                <a:cubicBezTo>
                  <a:pt x="37864" y="113527"/>
                  <a:pt x="48301" y="112595"/>
                  <a:pt x="83381" y="124287"/>
                </a:cubicBezTo>
                <a:cubicBezTo>
                  <a:pt x="92259" y="118369"/>
                  <a:pt x="100264" y="110865"/>
                  <a:pt x="110014" y="106532"/>
                </a:cubicBezTo>
                <a:cubicBezTo>
                  <a:pt x="127117" y="98931"/>
                  <a:pt x="163280" y="88777"/>
                  <a:pt x="163280" y="88777"/>
                </a:cubicBezTo>
                <a:cubicBezTo>
                  <a:pt x="160057" y="72662"/>
                  <a:pt x="157294" y="29553"/>
                  <a:pt x="136647" y="17755"/>
                </a:cubicBezTo>
                <a:cubicBezTo>
                  <a:pt x="123546" y="10269"/>
                  <a:pt x="106897" y="12538"/>
                  <a:pt x="92259" y="8878"/>
                </a:cubicBezTo>
                <a:cubicBezTo>
                  <a:pt x="83180" y="6608"/>
                  <a:pt x="74504" y="2959"/>
                  <a:pt x="65626" y="0"/>
                </a:cubicBezTo>
                <a:cubicBezTo>
                  <a:pt x="17134" y="9699"/>
                  <a:pt x="12360" y="14796"/>
                  <a:pt x="3482" y="2663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Freeform 67">
            <a:hlinkClick r:id="" action="ppaction://noaction"/>
          </p:cNvPr>
          <p:cNvSpPr/>
          <p:nvPr/>
        </p:nvSpPr>
        <p:spPr>
          <a:xfrm>
            <a:off x="4631368" y="1935303"/>
            <a:ext cx="402271" cy="1269536"/>
          </a:xfrm>
          <a:custGeom>
            <a:avLst/>
            <a:gdLst>
              <a:gd name="connsiteX0" fmla="*/ 331249 w 402271"/>
              <a:gd name="connsiteY0" fmla="*/ 29 h 1269536"/>
              <a:gd name="connsiteX1" fmla="*/ 286861 w 402271"/>
              <a:gd name="connsiteY1" fmla="*/ 62173 h 1269536"/>
              <a:gd name="connsiteX2" fmla="*/ 251350 w 402271"/>
              <a:gd name="connsiteY2" fmla="*/ 71050 h 1269536"/>
              <a:gd name="connsiteX3" fmla="*/ 206962 w 402271"/>
              <a:gd name="connsiteY3" fmla="*/ 115439 h 1269536"/>
              <a:gd name="connsiteX4" fmla="*/ 171451 w 402271"/>
              <a:gd name="connsiteY4" fmla="*/ 186460 h 1269536"/>
              <a:gd name="connsiteX5" fmla="*/ 82675 w 402271"/>
              <a:gd name="connsiteY5" fmla="*/ 195338 h 1269536"/>
              <a:gd name="connsiteX6" fmla="*/ 56042 w 402271"/>
              <a:gd name="connsiteY6" fmla="*/ 275237 h 1269536"/>
              <a:gd name="connsiteX7" fmla="*/ 47164 w 402271"/>
              <a:gd name="connsiteY7" fmla="*/ 301870 h 1269536"/>
              <a:gd name="connsiteX8" fmla="*/ 11653 w 402271"/>
              <a:gd name="connsiteY8" fmla="*/ 346258 h 1269536"/>
              <a:gd name="connsiteX9" fmla="*/ 11653 w 402271"/>
              <a:gd name="connsiteY9" fmla="*/ 443913 h 1269536"/>
              <a:gd name="connsiteX10" fmla="*/ 29409 w 402271"/>
              <a:gd name="connsiteY10" fmla="*/ 461668 h 1269536"/>
              <a:gd name="connsiteX11" fmla="*/ 38286 w 402271"/>
              <a:gd name="connsiteY11" fmla="*/ 550445 h 1269536"/>
              <a:gd name="connsiteX12" fmla="*/ 64919 w 402271"/>
              <a:gd name="connsiteY12" fmla="*/ 568200 h 1269536"/>
              <a:gd name="connsiteX13" fmla="*/ 82675 w 402271"/>
              <a:gd name="connsiteY13" fmla="*/ 585955 h 1269536"/>
              <a:gd name="connsiteX14" fmla="*/ 118185 w 402271"/>
              <a:gd name="connsiteY14" fmla="*/ 639221 h 1269536"/>
              <a:gd name="connsiteX15" fmla="*/ 135941 w 402271"/>
              <a:gd name="connsiteY15" fmla="*/ 692487 h 1269536"/>
              <a:gd name="connsiteX16" fmla="*/ 153696 w 402271"/>
              <a:gd name="connsiteY16" fmla="*/ 852285 h 1269536"/>
              <a:gd name="connsiteX17" fmla="*/ 118185 w 402271"/>
              <a:gd name="connsiteY17" fmla="*/ 976573 h 1269536"/>
              <a:gd name="connsiteX18" fmla="*/ 135941 w 402271"/>
              <a:gd name="connsiteY18" fmla="*/ 1029839 h 1269536"/>
              <a:gd name="connsiteX19" fmla="*/ 144818 w 402271"/>
              <a:gd name="connsiteY19" fmla="*/ 1056472 h 1269536"/>
              <a:gd name="connsiteX20" fmla="*/ 135941 w 402271"/>
              <a:gd name="connsiteY20" fmla="*/ 1118615 h 1269536"/>
              <a:gd name="connsiteX21" fmla="*/ 118185 w 402271"/>
              <a:gd name="connsiteY21" fmla="*/ 1136371 h 1269536"/>
              <a:gd name="connsiteX22" fmla="*/ 109308 w 402271"/>
              <a:gd name="connsiteY22" fmla="*/ 1163004 h 1269536"/>
              <a:gd name="connsiteX23" fmla="*/ 118185 w 402271"/>
              <a:gd name="connsiteY23" fmla="*/ 1189637 h 1269536"/>
              <a:gd name="connsiteX24" fmla="*/ 135941 w 402271"/>
              <a:gd name="connsiteY24" fmla="*/ 1216270 h 1269536"/>
              <a:gd name="connsiteX25" fmla="*/ 153696 w 402271"/>
              <a:gd name="connsiteY25" fmla="*/ 1269536 h 1269536"/>
              <a:gd name="connsiteX26" fmla="*/ 171451 w 402271"/>
              <a:gd name="connsiteY26" fmla="*/ 1251780 h 1269536"/>
              <a:gd name="connsiteX27" fmla="*/ 198084 w 402271"/>
              <a:gd name="connsiteY27" fmla="*/ 1136371 h 1269536"/>
              <a:gd name="connsiteX28" fmla="*/ 224717 w 402271"/>
              <a:gd name="connsiteY28" fmla="*/ 1047594 h 1269536"/>
              <a:gd name="connsiteX29" fmla="*/ 242473 w 402271"/>
              <a:gd name="connsiteY29" fmla="*/ 967695 h 1269536"/>
              <a:gd name="connsiteX30" fmla="*/ 251350 w 402271"/>
              <a:gd name="connsiteY30" fmla="*/ 941062 h 1269536"/>
              <a:gd name="connsiteX31" fmla="*/ 269106 w 402271"/>
              <a:gd name="connsiteY31" fmla="*/ 914429 h 1269536"/>
              <a:gd name="connsiteX32" fmla="*/ 295739 w 402271"/>
              <a:gd name="connsiteY32" fmla="*/ 825652 h 1269536"/>
              <a:gd name="connsiteX33" fmla="*/ 322372 w 402271"/>
              <a:gd name="connsiteY33" fmla="*/ 772386 h 1269536"/>
              <a:gd name="connsiteX34" fmla="*/ 340127 w 402271"/>
              <a:gd name="connsiteY34" fmla="*/ 656977 h 1269536"/>
              <a:gd name="connsiteX35" fmla="*/ 349005 w 402271"/>
              <a:gd name="connsiteY35" fmla="*/ 630344 h 1269536"/>
              <a:gd name="connsiteX36" fmla="*/ 366760 w 402271"/>
              <a:gd name="connsiteY36" fmla="*/ 506056 h 1269536"/>
              <a:gd name="connsiteX37" fmla="*/ 375638 w 402271"/>
              <a:gd name="connsiteY37" fmla="*/ 213093 h 1269536"/>
              <a:gd name="connsiteX38" fmla="*/ 402271 w 402271"/>
              <a:gd name="connsiteY38" fmla="*/ 195338 h 1269536"/>
              <a:gd name="connsiteX39" fmla="*/ 384515 w 402271"/>
              <a:gd name="connsiteY39" fmla="*/ 115439 h 1269536"/>
              <a:gd name="connsiteX40" fmla="*/ 357882 w 402271"/>
              <a:gd name="connsiteY40" fmla="*/ 97683 h 1269536"/>
              <a:gd name="connsiteX41" fmla="*/ 340127 w 402271"/>
              <a:gd name="connsiteY41" fmla="*/ 71050 h 1269536"/>
              <a:gd name="connsiteX42" fmla="*/ 331249 w 402271"/>
              <a:gd name="connsiteY42" fmla="*/ 29 h 126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02271" h="1269536">
                <a:moveTo>
                  <a:pt x="331249" y="29"/>
                </a:moveTo>
                <a:cubicBezTo>
                  <a:pt x="322371" y="-1450"/>
                  <a:pt x="303977" y="53615"/>
                  <a:pt x="286861" y="62173"/>
                </a:cubicBezTo>
                <a:cubicBezTo>
                  <a:pt x="275948" y="67630"/>
                  <a:pt x="263187" y="68091"/>
                  <a:pt x="251350" y="71050"/>
                </a:cubicBezTo>
                <a:cubicBezTo>
                  <a:pt x="236554" y="85846"/>
                  <a:pt x="213579" y="95588"/>
                  <a:pt x="206962" y="115439"/>
                </a:cubicBezTo>
                <a:cubicBezTo>
                  <a:pt x="205457" y="119953"/>
                  <a:pt x="193990" y="180825"/>
                  <a:pt x="171451" y="186460"/>
                </a:cubicBezTo>
                <a:cubicBezTo>
                  <a:pt x="142599" y="193673"/>
                  <a:pt x="112267" y="192379"/>
                  <a:pt x="82675" y="195338"/>
                </a:cubicBezTo>
                <a:lnTo>
                  <a:pt x="56042" y="275237"/>
                </a:lnTo>
                <a:cubicBezTo>
                  <a:pt x="53083" y="284115"/>
                  <a:pt x="52355" y="294084"/>
                  <a:pt x="47164" y="301870"/>
                </a:cubicBezTo>
                <a:cubicBezTo>
                  <a:pt x="24766" y="335467"/>
                  <a:pt x="36954" y="320959"/>
                  <a:pt x="11653" y="346258"/>
                </a:cubicBezTo>
                <a:cubicBezTo>
                  <a:pt x="-1867" y="386821"/>
                  <a:pt x="-5781" y="385798"/>
                  <a:pt x="11653" y="443913"/>
                </a:cubicBezTo>
                <a:cubicBezTo>
                  <a:pt x="14058" y="451930"/>
                  <a:pt x="23490" y="455750"/>
                  <a:pt x="29409" y="461668"/>
                </a:cubicBezTo>
                <a:cubicBezTo>
                  <a:pt x="32368" y="491260"/>
                  <a:pt x="28882" y="522231"/>
                  <a:pt x="38286" y="550445"/>
                </a:cubicBezTo>
                <a:cubicBezTo>
                  <a:pt x="41660" y="560567"/>
                  <a:pt x="56587" y="561535"/>
                  <a:pt x="64919" y="568200"/>
                </a:cubicBezTo>
                <a:cubicBezTo>
                  <a:pt x="71455" y="573429"/>
                  <a:pt x="77653" y="579259"/>
                  <a:pt x="82675" y="585955"/>
                </a:cubicBezTo>
                <a:cubicBezTo>
                  <a:pt x="95479" y="603026"/>
                  <a:pt x="111437" y="618977"/>
                  <a:pt x="118185" y="639221"/>
                </a:cubicBezTo>
                <a:lnTo>
                  <a:pt x="135941" y="692487"/>
                </a:lnTo>
                <a:cubicBezTo>
                  <a:pt x="145436" y="749461"/>
                  <a:pt x="153696" y="790057"/>
                  <a:pt x="153696" y="852285"/>
                </a:cubicBezTo>
                <a:cubicBezTo>
                  <a:pt x="153696" y="973827"/>
                  <a:pt x="179094" y="956269"/>
                  <a:pt x="118185" y="976573"/>
                </a:cubicBezTo>
                <a:lnTo>
                  <a:pt x="135941" y="1029839"/>
                </a:lnTo>
                <a:lnTo>
                  <a:pt x="144818" y="1056472"/>
                </a:lnTo>
                <a:cubicBezTo>
                  <a:pt x="141859" y="1077186"/>
                  <a:pt x="142558" y="1098764"/>
                  <a:pt x="135941" y="1118615"/>
                </a:cubicBezTo>
                <a:cubicBezTo>
                  <a:pt x="133294" y="1126556"/>
                  <a:pt x="122491" y="1129194"/>
                  <a:pt x="118185" y="1136371"/>
                </a:cubicBezTo>
                <a:cubicBezTo>
                  <a:pt x="113370" y="1144395"/>
                  <a:pt x="112267" y="1154126"/>
                  <a:pt x="109308" y="1163004"/>
                </a:cubicBezTo>
                <a:cubicBezTo>
                  <a:pt x="112267" y="1171882"/>
                  <a:pt x="114000" y="1181267"/>
                  <a:pt x="118185" y="1189637"/>
                </a:cubicBezTo>
                <a:cubicBezTo>
                  <a:pt x="122957" y="1199180"/>
                  <a:pt x="131608" y="1206520"/>
                  <a:pt x="135941" y="1216270"/>
                </a:cubicBezTo>
                <a:cubicBezTo>
                  <a:pt x="143542" y="1233373"/>
                  <a:pt x="153696" y="1269536"/>
                  <a:pt x="153696" y="1269536"/>
                </a:cubicBezTo>
                <a:cubicBezTo>
                  <a:pt x="159614" y="1263617"/>
                  <a:pt x="166222" y="1258316"/>
                  <a:pt x="171451" y="1251780"/>
                </a:cubicBezTo>
                <a:cubicBezTo>
                  <a:pt x="206076" y="1208499"/>
                  <a:pt x="187109" y="1213197"/>
                  <a:pt x="198084" y="1136371"/>
                </a:cubicBezTo>
                <a:cubicBezTo>
                  <a:pt x="205463" y="1084716"/>
                  <a:pt x="212366" y="1109348"/>
                  <a:pt x="224717" y="1047594"/>
                </a:cubicBezTo>
                <a:cubicBezTo>
                  <a:pt x="230821" y="1017077"/>
                  <a:pt x="234114" y="996953"/>
                  <a:pt x="242473" y="967695"/>
                </a:cubicBezTo>
                <a:cubicBezTo>
                  <a:pt x="245044" y="958697"/>
                  <a:pt x="247165" y="949432"/>
                  <a:pt x="251350" y="941062"/>
                </a:cubicBezTo>
                <a:cubicBezTo>
                  <a:pt x="256122" y="931519"/>
                  <a:pt x="263187" y="923307"/>
                  <a:pt x="269106" y="914429"/>
                </a:cubicBezTo>
                <a:cubicBezTo>
                  <a:pt x="274069" y="894575"/>
                  <a:pt x="287090" y="838625"/>
                  <a:pt x="295739" y="825652"/>
                </a:cubicBezTo>
                <a:cubicBezTo>
                  <a:pt x="318685" y="791233"/>
                  <a:pt x="310120" y="809141"/>
                  <a:pt x="322372" y="772386"/>
                </a:cubicBezTo>
                <a:cubicBezTo>
                  <a:pt x="325205" y="752552"/>
                  <a:pt x="335198" y="679158"/>
                  <a:pt x="340127" y="656977"/>
                </a:cubicBezTo>
                <a:cubicBezTo>
                  <a:pt x="342157" y="647842"/>
                  <a:pt x="346046" y="639222"/>
                  <a:pt x="349005" y="630344"/>
                </a:cubicBezTo>
                <a:cubicBezTo>
                  <a:pt x="354923" y="588915"/>
                  <a:pt x="365492" y="547887"/>
                  <a:pt x="366760" y="506056"/>
                </a:cubicBezTo>
                <a:cubicBezTo>
                  <a:pt x="369719" y="408402"/>
                  <a:pt x="364544" y="310160"/>
                  <a:pt x="375638" y="213093"/>
                </a:cubicBezTo>
                <a:cubicBezTo>
                  <a:pt x="376850" y="202492"/>
                  <a:pt x="393393" y="201256"/>
                  <a:pt x="402271" y="195338"/>
                </a:cubicBezTo>
                <a:cubicBezTo>
                  <a:pt x="402180" y="194791"/>
                  <a:pt x="393717" y="126942"/>
                  <a:pt x="384515" y="115439"/>
                </a:cubicBezTo>
                <a:cubicBezTo>
                  <a:pt x="377850" y="107107"/>
                  <a:pt x="366760" y="103602"/>
                  <a:pt x="357882" y="97683"/>
                </a:cubicBezTo>
                <a:cubicBezTo>
                  <a:pt x="351964" y="88805"/>
                  <a:pt x="344899" y="80593"/>
                  <a:pt x="340127" y="71050"/>
                </a:cubicBezTo>
                <a:cubicBezTo>
                  <a:pt x="319725" y="30247"/>
                  <a:pt x="340127" y="1508"/>
                  <a:pt x="331249" y="29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reeform 68">
            <a:hlinkClick r:id="" action="ppaction://noaction"/>
          </p:cNvPr>
          <p:cNvSpPr/>
          <p:nvPr/>
        </p:nvSpPr>
        <p:spPr>
          <a:xfrm>
            <a:off x="2618357" y="4221146"/>
            <a:ext cx="110511" cy="84524"/>
          </a:xfrm>
          <a:custGeom>
            <a:avLst/>
            <a:gdLst>
              <a:gd name="connsiteX0" fmla="*/ 107088 w 110511"/>
              <a:gd name="connsiteY0" fmla="*/ 13503 h 84524"/>
              <a:gd name="connsiteX1" fmla="*/ 556 w 110511"/>
              <a:gd name="connsiteY1" fmla="*/ 13503 h 84524"/>
              <a:gd name="connsiteX2" fmla="*/ 53822 w 110511"/>
              <a:gd name="connsiteY2" fmla="*/ 84524 h 84524"/>
              <a:gd name="connsiteX3" fmla="*/ 80455 w 110511"/>
              <a:gd name="connsiteY3" fmla="*/ 75646 h 84524"/>
              <a:gd name="connsiteX4" fmla="*/ 107088 w 110511"/>
              <a:gd name="connsiteY4" fmla="*/ 13503 h 84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11" h="84524">
                <a:moveTo>
                  <a:pt x="107088" y="13503"/>
                </a:moveTo>
                <a:cubicBezTo>
                  <a:pt x="93772" y="3146"/>
                  <a:pt x="10988" y="-10839"/>
                  <a:pt x="556" y="13503"/>
                </a:cubicBezTo>
                <a:cubicBezTo>
                  <a:pt x="-5468" y="27559"/>
                  <a:pt x="39089" y="69792"/>
                  <a:pt x="53822" y="84524"/>
                </a:cubicBezTo>
                <a:cubicBezTo>
                  <a:pt x="62700" y="81565"/>
                  <a:pt x="75016" y="83261"/>
                  <a:pt x="80455" y="75646"/>
                </a:cubicBezTo>
                <a:cubicBezTo>
                  <a:pt x="91333" y="60416"/>
                  <a:pt x="120404" y="23860"/>
                  <a:pt x="107088" y="13503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reeform 70">
            <a:hlinkClick r:id="" action="ppaction://noaction"/>
          </p:cNvPr>
          <p:cNvSpPr/>
          <p:nvPr/>
        </p:nvSpPr>
        <p:spPr>
          <a:xfrm>
            <a:off x="2474707" y="4161124"/>
            <a:ext cx="83694" cy="82402"/>
          </a:xfrm>
          <a:custGeom>
            <a:avLst/>
            <a:gdLst>
              <a:gd name="connsiteX0" fmla="*/ 73184 w 83694"/>
              <a:gd name="connsiteY0" fmla="*/ 38014 h 82402"/>
              <a:gd name="connsiteX1" fmla="*/ 28796 w 83694"/>
              <a:gd name="connsiteY1" fmla="*/ 11381 h 82402"/>
              <a:gd name="connsiteX2" fmla="*/ 2163 w 83694"/>
              <a:gd name="connsiteY2" fmla="*/ 2503 h 82402"/>
              <a:gd name="connsiteX3" fmla="*/ 11041 w 83694"/>
              <a:gd name="connsiteY3" fmla="*/ 38014 h 82402"/>
              <a:gd name="connsiteX4" fmla="*/ 55429 w 83694"/>
              <a:gd name="connsiteY4" fmla="*/ 82402 h 82402"/>
              <a:gd name="connsiteX5" fmla="*/ 82062 w 83694"/>
              <a:gd name="connsiteY5" fmla="*/ 73525 h 82402"/>
              <a:gd name="connsiteX6" fmla="*/ 73184 w 83694"/>
              <a:gd name="connsiteY6" fmla="*/ 38014 h 8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94" h="82402">
                <a:moveTo>
                  <a:pt x="73184" y="38014"/>
                </a:moveTo>
                <a:cubicBezTo>
                  <a:pt x="64306" y="27657"/>
                  <a:pt x="44229" y="19098"/>
                  <a:pt x="28796" y="11381"/>
                </a:cubicBezTo>
                <a:cubicBezTo>
                  <a:pt x="20426" y="7196"/>
                  <a:pt x="7354" y="-5283"/>
                  <a:pt x="2163" y="2503"/>
                </a:cubicBezTo>
                <a:cubicBezTo>
                  <a:pt x="-4605" y="12655"/>
                  <a:pt x="6235" y="26799"/>
                  <a:pt x="11041" y="38014"/>
                </a:cubicBezTo>
                <a:cubicBezTo>
                  <a:pt x="22878" y="65634"/>
                  <a:pt x="31755" y="66619"/>
                  <a:pt x="55429" y="82402"/>
                </a:cubicBezTo>
                <a:cubicBezTo>
                  <a:pt x="64307" y="79443"/>
                  <a:pt x="77877" y="81895"/>
                  <a:pt x="82062" y="73525"/>
                </a:cubicBezTo>
                <a:cubicBezTo>
                  <a:pt x="86247" y="65155"/>
                  <a:pt x="82062" y="48371"/>
                  <a:pt x="73184" y="3801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Freeform 71">
            <a:hlinkClick r:id="" action="ppaction://noaction"/>
          </p:cNvPr>
          <p:cNvSpPr/>
          <p:nvPr/>
        </p:nvSpPr>
        <p:spPr>
          <a:xfrm>
            <a:off x="2530136" y="4286508"/>
            <a:ext cx="88777" cy="73318"/>
          </a:xfrm>
          <a:custGeom>
            <a:avLst/>
            <a:gdLst>
              <a:gd name="connsiteX0" fmla="*/ 71021 w 88777"/>
              <a:gd name="connsiteY0" fmla="*/ 10284 h 73318"/>
              <a:gd name="connsiteX1" fmla="*/ 26633 w 88777"/>
              <a:gd name="connsiteY1" fmla="*/ 1407 h 73318"/>
              <a:gd name="connsiteX2" fmla="*/ 0 w 88777"/>
              <a:gd name="connsiteY2" fmla="*/ 54673 h 73318"/>
              <a:gd name="connsiteX3" fmla="*/ 79899 w 88777"/>
              <a:gd name="connsiteY3" fmla="*/ 72428 h 73318"/>
              <a:gd name="connsiteX4" fmla="*/ 88777 w 88777"/>
              <a:gd name="connsiteY4" fmla="*/ 45795 h 73318"/>
              <a:gd name="connsiteX5" fmla="*/ 71021 w 88777"/>
              <a:gd name="connsiteY5" fmla="*/ 10284 h 73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777" h="73318">
                <a:moveTo>
                  <a:pt x="71021" y="10284"/>
                </a:moveTo>
                <a:cubicBezTo>
                  <a:pt x="60664" y="2886"/>
                  <a:pt x="41141" y="-2738"/>
                  <a:pt x="26633" y="1407"/>
                </a:cubicBezTo>
                <a:cubicBezTo>
                  <a:pt x="13953" y="5030"/>
                  <a:pt x="3248" y="44928"/>
                  <a:pt x="0" y="54673"/>
                </a:cubicBezTo>
                <a:cubicBezTo>
                  <a:pt x="19966" y="61328"/>
                  <a:pt x="63075" y="77235"/>
                  <a:pt x="79899" y="72428"/>
                </a:cubicBezTo>
                <a:cubicBezTo>
                  <a:pt x="88897" y="69857"/>
                  <a:pt x="85818" y="54673"/>
                  <a:pt x="88777" y="45795"/>
                </a:cubicBezTo>
                <a:cubicBezTo>
                  <a:pt x="68928" y="25947"/>
                  <a:pt x="81378" y="17682"/>
                  <a:pt x="71021" y="10284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72">
            <a:hlinkClick r:id="" action="ppaction://noaction"/>
          </p:cNvPr>
          <p:cNvSpPr/>
          <p:nvPr/>
        </p:nvSpPr>
        <p:spPr>
          <a:xfrm>
            <a:off x="2578714" y="4061794"/>
            <a:ext cx="217752" cy="163977"/>
          </a:xfrm>
          <a:custGeom>
            <a:avLst/>
            <a:gdLst>
              <a:gd name="connsiteX0" fmla="*/ 13566 w 217752"/>
              <a:gd name="connsiteY0" fmla="*/ 13056 h 163977"/>
              <a:gd name="connsiteX1" fmla="*/ 22443 w 217752"/>
              <a:gd name="connsiteY1" fmla="*/ 57445 h 163977"/>
              <a:gd name="connsiteX2" fmla="*/ 40199 w 217752"/>
              <a:gd name="connsiteY2" fmla="*/ 75200 h 163977"/>
              <a:gd name="connsiteX3" fmla="*/ 75709 w 217752"/>
              <a:gd name="connsiteY3" fmla="*/ 163977 h 163977"/>
              <a:gd name="connsiteX4" fmla="*/ 146731 w 217752"/>
              <a:gd name="connsiteY4" fmla="*/ 155099 h 163977"/>
              <a:gd name="connsiteX5" fmla="*/ 173364 w 217752"/>
              <a:gd name="connsiteY5" fmla="*/ 137344 h 163977"/>
              <a:gd name="connsiteX6" fmla="*/ 191119 w 217752"/>
              <a:gd name="connsiteY6" fmla="*/ 84078 h 163977"/>
              <a:gd name="connsiteX7" fmla="*/ 217752 w 217752"/>
              <a:gd name="connsiteY7" fmla="*/ 30812 h 163977"/>
              <a:gd name="connsiteX8" fmla="*/ 13566 w 217752"/>
              <a:gd name="connsiteY8" fmla="*/ 13056 h 163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752" h="163977">
                <a:moveTo>
                  <a:pt x="13566" y="13056"/>
                </a:moveTo>
                <a:cubicBezTo>
                  <a:pt x="-18986" y="17495"/>
                  <a:pt x="16499" y="43576"/>
                  <a:pt x="22443" y="57445"/>
                </a:cubicBezTo>
                <a:cubicBezTo>
                  <a:pt x="25740" y="65138"/>
                  <a:pt x="37794" y="67183"/>
                  <a:pt x="40199" y="75200"/>
                </a:cubicBezTo>
                <a:cubicBezTo>
                  <a:pt x="68252" y="168711"/>
                  <a:pt x="21241" y="127665"/>
                  <a:pt x="75709" y="163977"/>
                </a:cubicBezTo>
                <a:cubicBezTo>
                  <a:pt x="99383" y="161018"/>
                  <a:pt x="123713" y="161376"/>
                  <a:pt x="146731" y="155099"/>
                </a:cubicBezTo>
                <a:cubicBezTo>
                  <a:pt x="157025" y="152292"/>
                  <a:pt x="167709" y="146392"/>
                  <a:pt x="173364" y="137344"/>
                </a:cubicBezTo>
                <a:cubicBezTo>
                  <a:pt x="183283" y="121473"/>
                  <a:pt x="180738" y="99651"/>
                  <a:pt x="191119" y="84078"/>
                </a:cubicBezTo>
                <a:cubicBezTo>
                  <a:pt x="214065" y="49659"/>
                  <a:pt x="205500" y="67567"/>
                  <a:pt x="217752" y="30812"/>
                </a:cubicBezTo>
                <a:cubicBezTo>
                  <a:pt x="164426" y="-22517"/>
                  <a:pt x="46118" y="8617"/>
                  <a:pt x="13566" y="1305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Freeform 73">
            <a:hlinkClick r:id="" action="ppaction://noaction"/>
          </p:cNvPr>
          <p:cNvSpPr/>
          <p:nvPr/>
        </p:nvSpPr>
        <p:spPr>
          <a:xfrm>
            <a:off x="2521258" y="3906175"/>
            <a:ext cx="292963" cy="159798"/>
          </a:xfrm>
          <a:custGeom>
            <a:avLst/>
            <a:gdLst>
              <a:gd name="connsiteX0" fmla="*/ 26633 w 292963"/>
              <a:gd name="connsiteY0" fmla="*/ 8877 h 159798"/>
              <a:gd name="connsiteX1" fmla="*/ 71022 w 292963"/>
              <a:gd name="connsiteY1" fmla="*/ 0 h 159798"/>
              <a:gd name="connsiteX2" fmla="*/ 97655 w 292963"/>
              <a:gd name="connsiteY2" fmla="*/ 8877 h 159798"/>
              <a:gd name="connsiteX3" fmla="*/ 124288 w 292963"/>
              <a:gd name="connsiteY3" fmla="*/ 26633 h 159798"/>
              <a:gd name="connsiteX4" fmla="*/ 177554 w 292963"/>
              <a:gd name="connsiteY4" fmla="*/ 71021 h 159798"/>
              <a:gd name="connsiteX5" fmla="*/ 292963 w 292963"/>
              <a:gd name="connsiteY5" fmla="*/ 97654 h 159798"/>
              <a:gd name="connsiteX6" fmla="*/ 284086 w 292963"/>
              <a:gd name="connsiteY6" fmla="*/ 133165 h 159798"/>
              <a:gd name="connsiteX7" fmla="*/ 71022 w 292963"/>
              <a:gd name="connsiteY7" fmla="*/ 159798 h 159798"/>
              <a:gd name="connsiteX8" fmla="*/ 53266 w 292963"/>
              <a:gd name="connsiteY8" fmla="*/ 142042 h 159798"/>
              <a:gd name="connsiteX9" fmla="*/ 44389 w 292963"/>
              <a:gd name="connsiteY9" fmla="*/ 115409 h 159798"/>
              <a:gd name="connsiteX10" fmla="*/ 17756 w 292963"/>
              <a:gd name="connsiteY10" fmla="*/ 106532 h 159798"/>
              <a:gd name="connsiteX11" fmla="*/ 0 w 292963"/>
              <a:gd name="connsiteY11" fmla="*/ 88776 h 159798"/>
              <a:gd name="connsiteX12" fmla="*/ 44389 w 292963"/>
              <a:gd name="connsiteY12" fmla="*/ 35510 h 159798"/>
              <a:gd name="connsiteX13" fmla="*/ 26633 w 292963"/>
              <a:gd name="connsiteY13" fmla="*/ 8877 h 15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963" h="159798">
                <a:moveTo>
                  <a:pt x="26633" y="8877"/>
                </a:moveTo>
                <a:cubicBezTo>
                  <a:pt x="31072" y="2959"/>
                  <a:pt x="55933" y="0"/>
                  <a:pt x="71022" y="0"/>
                </a:cubicBezTo>
                <a:cubicBezTo>
                  <a:pt x="80380" y="0"/>
                  <a:pt x="89285" y="4692"/>
                  <a:pt x="97655" y="8877"/>
                </a:cubicBezTo>
                <a:cubicBezTo>
                  <a:pt x="107198" y="13649"/>
                  <a:pt x="116091" y="19802"/>
                  <a:pt x="124288" y="26633"/>
                </a:cubicBezTo>
                <a:cubicBezTo>
                  <a:pt x="148181" y="46544"/>
                  <a:pt x="149215" y="58426"/>
                  <a:pt x="177554" y="71021"/>
                </a:cubicBezTo>
                <a:cubicBezTo>
                  <a:pt x="223732" y="91544"/>
                  <a:pt x="242410" y="90432"/>
                  <a:pt x="292963" y="97654"/>
                </a:cubicBezTo>
                <a:cubicBezTo>
                  <a:pt x="290004" y="109491"/>
                  <a:pt x="295984" y="130461"/>
                  <a:pt x="284086" y="133165"/>
                </a:cubicBezTo>
                <a:cubicBezTo>
                  <a:pt x="6418" y="196271"/>
                  <a:pt x="163239" y="98318"/>
                  <a:pt x="71022" y="159798"/>
                </a:cubicBezTo>
                <a:cubicBezTo>
                  <a:pt x="65103" y="153879"/>
                  <a:pt x="57572" y="149219"/>
                  <a:pt x="53266" y="142042"/>
                </a:cubicBezTo>
                <a:cubicBezTo>
                  <a:pt x="48451" y="134018"/>
                  <a:pt x="51006" y="122026"/>
                  <a:pt x="44389" y="115409"/>
                </a:cubicBezTo>
                <a:cubicBezTo>
                  <a:pt x="37772" y="108792"/>
                  <a:pt x="26634" y="109491"/>
                  <a:pt x="17756" y="106532"/>
                </a:cubicBezTo>
                <a:cubicBezTo>
                  <a:pt x="11837" y="100613"/>
                  <a:pt x="0" y="97146"/>
                  <a:pt x="0" y="88776"/>
                </a:cubicBezTo>
                <a:cubicBezTo>
                  <a:pt x="0" y="34579"/>
                  <a:pt x="24908" y="67979"/>
                  <a:pt x="44389" y="35510"/>
                </a:cubicBezTo>
                <a:cubicBezTo>
                  <a:pt x="48956" y="27897"/>
                  <a:pt x="22194" y="14795"/>
                  <a:pt x="26633" y="8877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Freeform 75">
            <a:hlinkClick r:id="" action="ppaction://noaction"/>
          </p:cNvPr>
          <p:cNvSpPr/>
          <p:nvPr/>
        </p:nvSpPr>
        <p:spPr>
          <a:xfrm>
            <a:off x="2422898" y="4092606"/>
            <a:ext cx="231525" cy="257606"/>
          </a:xfrm>
          <a:custGeom>
            <a:avLst/>
            <a:gdLst>
              <a:gd name="connsiteX0" fmla="*/ 706 w 231525"/>
              <a:gd name="connsiteY0" fmla="*/ 17755 h 257606"/>
              <a:gd name="connsiteX1" fmla="*/ 53972 w 231525"/>
              <a:gd name="connsiteY1" fmla="*/ 8877 h 257606"/>
              <a:gd name="connsiteX2" fmla="*/ 80605 w 231525"/>
              <a:gd name="connsiteY2" fmla="*/ 0 h 257606"/>
              <a:gd name="connsiteX3" fmla="*/ 107238 w 231525"/>
              <a:gd name="connsiteY3" fmla="*/ 8877 h 257606"/>
              <a:gd name="connsiteX4" fmla="*/ 142749 w 231525"/>
              <a:gd name="connsiteY4" fmla="*/ 53266 h 257606"/>
              <a:gd name="connsiteX5" fmla="*/ 169382 w 231525"/>
              <a:gd name="connsiteY5" fmla="*/ 62144 h 257606"/>
              <a:gd name="connsiteX6" fmla="*/ 178259 w 231525"/>
              <a:gd name="connsiteY6" fmla="*/ 88777 h 257606"/>
              <a:gd name="connsiteX7" fmla="*/ 196015 w 231525"/>
              <a:gd name="connsiteY7" fmla="*/ 186431 h 257606"/>
              <a:gd name="connsiteX8" fmla="*/ 231525 w 231525"/>
              <a:gd name="connsiteY8" fmla="*/ 239697 h 257606"/>
              <a:gd name="connsiteX9" fmla="*/ 204892 w 231525"/>
              <a:gd name="connsiteY9" fmla="*/ 257452 h 257606"/>
              <a:gd name="connsiteX10" fmla="*/ 169382 w 231525"/>
              <a:gd name="connsiteY10" fmla="*/ 186431 h 257606"/>
              <a:gd name="connsiteX11" fmla="*/ 151626 w 231525"/>
              <a:gd name="connsiteY11" fmla="*/ 133165 h 257606"/>
              <a:gd name="connsiteX12" fmla="*/ 133871 w 231525"/>
              <a:gd name="connsiteY12" fmla="*/ 159798 h 257606"/>
              <a:gd name="connsiteX13" fmla="*/ 124993 w 231525"/>
              <a:gd name="connsiteY13" fmla="*/ 133165 h 257606"/>
              <a:gd name="connsiteX14" fmla="*/ 142749 w 231525"/>
              <a:gd name="connsiteY14" fmla="*/ 115410 h 257606"/>
              <a:gd name="connsiteX15" fmla="*/ 133871 w 231525"/>
              <a:gd name="connsiteY15" fmla="*/ 71021 h 257606"/>
              <a:gd name="connsiteX16" fmla="*/ 98360 w 231525"/>
              <a:gd name="connsiteY16" fmla="*/ 62144 h 257606"/>
              <a:gd name="connsiteX17" fmla="*/ 18461 w 231525"/>
              <a:gd name="connsiteY17" fmla="*/ 53266 h 257606"/>
              <a:gd name="connsiteX18" fmla="*/ 706 w 231525"/>
              <a:gd name="connsiteY18" fmla="*/ 17755 h 25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1525" h="257606">
                <a:moveTo>
                  <a:pt x="706" y="17755"/>
                </a:moveTo>
                <a:cubicBezTo>
                  <a:pt x="6624" y="10357"/>
                  <a:pt x="36400" y="12782"/>
                  <a:pt x="53972" y="8877"/>
                </a:cubicBezTo>
                <a:cubicBezTo>
                  <a:pt x="63107" y="6847"/>
                  <a:pt x="71247" y="0"/>
                  <a:pt x="80605" y="0"/>
                </a:cubicBezTo>
                <a:cubicBezTo>
                  <a:pt x="89963" y="0"/>
                  <a:pt x="98360" y="5918"/>
                  <a:pt x="107238" y="8877"/>
                </a:cubicBezTo>
                <a:cubicBezTo>
                  <a:pt x="115304" y="20977"/>
                  <a:pt x="128690" y="44831"/>
                  <a:pt x="142749" y="53266"/>
                </a:cubicBezTo>
                <a:cubicBezTo>
                  <a:pt x="150773" y="58081"/>
                  <a:pt x="160504" y="59185"/>
                  <a:pt x="169382" y="62144"/>
                </a:cubicBezTo>
                <a:cubicBezTo>
                  <a:pt x="172341" y="71022"/>
                  <a:pt x="176585" y="79570"/>
                  <a:pt x="178259" y="88777"/>
                </a:cubicBezTo>
                <a:cubicBezTo>
                  <a:pt x="181502" y="106612"/>
                  <a:pt x="182258" y="161668"/>
                  <a:pt x="196015" y="186431"/>
                </a:cubicBezTo>
                <a:cubicBezTo>
                  <a:pt x="206378" y="205085"/>
                  <a:pt x="231525" y="239697"/>
                  <a:pt x="231525" y="239697"/>
                </a:cubicBezTo>
                <a:cubicBezTo>
                  <a:pt x="222647" y="245615"/>
                  <a:pt x="215416" y="259206"/>
                  <a:pt x="204892" y="257452"/>
                </a:cubicBezTo>
                <a:cubicBezTo>
                  <a:pt x="172876" y="252116"/>
                  <a:pt x="174368" y="204712"/>
                  <a:pt x="169382" y="186431"/>
                </a:cubicBezTo>
                <a:cubicBezTo>
                  <a:pt x="164458" y="168375"/>
                  <a:pt x="151626" y="133165"/>
                  <a:pt x="151626" y="133165"/>
                </a:cubicBezTo>
                <a:cubicBezTo>
                  <a:pt x="145708" y="142043"/>
                  <a:pt x="144541" y="159798"/>
                  <a:pt x="133871" y="159798"/>
                </a:cubicBezTo>
                <a:cubicBezTo>
                  <a:pt x="124513" y="159798"/>
                  <a:pt x="123158" y="142341"/>
                  <a:pt x="124993" y="133165"/>
                </a:cubicBezTo>
                <a:cubicBezTo>
                  <a:pt x="126635" y="124958"/>
                  <a:pt x="136830" y="121328"/>
                  <a:pt x="142749" y="115410"/>
                </a:cubicBezTo>
                <a:cubicBezTo>
                  <a:pt x="139790" y="100614"/>
                  <a:pt x="143531" y="82613"/>
                  <a:pt x="133871" y="71021"/>
                </a:cubicBezTo>
                <a:cubicBezTo>
                  <a:pt x="126060" y="61648"/>
                  <a:pt x="110419" y="63999"/>
                  <a:pt x="98360" y="62144"/>
                </a:cubicBezTo>
                <a:cubicBezTo>
                  <a:pt x="71875" y="58069"/>
                  <a:pt x="45094" y="56225"/>
                  <a:pt x="18461" y="53266"/>
                </a:cubicBezTo>
                <a:cubicBezTo>
                  <a:pt x="28275" y="23826"/>
                  <a:pt x="-5212" y="25153"/>
                  <a:pt x="706" y="1775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s-I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19404" y="4275435"/>
            <a:ext cx="2084610" cy="840494"/>
            <a:chOff x="7185174" y="3955416"/>
            <a:chExt cx="2084610" cy="840494"/>
          </a:xfrm>
        </p:grpSpPr>
        <p:sp>
          <p:nvSpPr>
            <p:cNvPr id="29" name="Rectangle 28"/>
            <p:cNvSpPr/>
            <p:nvPr/>
          </p:nvSpPr>
          <p:spPr>
            <a:xfrm>
              <a:off x="7298882" y="4052622"/>
              <a:ext cx="186794" cy="220035"/>
            </a:xfrm>
            <a:prstGeom prst="rect">
              <a:avLst/>
            </a:prstGeom>
            <a:solidFill>
              <a:srgbClr val="829C4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307105" y="4364674"/>
              <a:ext cx="186794" cy="220035"/>
            </a:xfrm>
            <a:prstGeom prst="rect">
              <a:avLst/>
            </a:prstGeom>
            <a:solidFill>
              <a:srgbClr val="0057A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69584" y="4026469"/>
              <a:ext cx="1800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TAKA ÞÁTT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ÞÁTTTAKA Í SKOÐUN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85174" y="3955416"/>
              <a:ext cx="1960157" cy="73825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168126" y="3980269"/>
              <a:ext cx="4058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25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s-I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713424" y="4294160"/>
              <a:ext cx="3953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s-I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  <a:endParaRPr kumimoji="0" lang="is-I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>
            <a:off x="573547" y="1180996"/>
            <a:ext cx="10494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Ísafjarðarbær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960978" y="894749"/>
            <a:ext cx="11620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Langanesbyggð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7127" y="4330498"/>
            <a:ext cx="1154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Suðurnesjabær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431243" y="99142"/>
            <a:ext cx="9236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Norðurþing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61937" y="4136936"/>
            <a:ext cx="15239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Hafnarfjarfjarðarbær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24017" y="4536149"/>
            <a:ext cx="1083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Reykjanesbær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613214" y="590013"/>
            <a:ext cx="10707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Akureyrarbær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105165" y="4735790"/>
            <a:ext cx="1192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Grindavíkurbær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6288" y="3973115"/>
            <a:ext cx="8274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Garðabær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6288" y="883062"/>
            <a:ext cx="13346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Súðavíkurhreppur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603054" y="588217"/>
            <a:ext cx="9081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Fjallabyggð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829C41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503503" y="4593744"/>
            <a:ext cx="6252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Árborg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30743" y="3791491"/>
            <a:ext cx="12859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Seltjarnarnesbær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695220" y="5200610"/>
            <a:ext cx="119019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Hlutfall landsmanna </a:t>
            </a:r>
            <a:r>
              <a:rPr kumimoji="0" lang="is-IS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í HSAM</a:t>
            </a:r>
            <a:endParaRPr kumimoji="0" lang="is-IS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77727" y="6036710"/>
            <a:ext cx="1065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86,4%</a:t>
            </a:r>
            <a:endParaRPr kumimoji="0" lang="is-I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32997" y="2540201"/>
            <a:ext cx="10967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Stykkishólmur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160695" y="5065925"/>
            <a:ext cx="1539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>
                <a:ln>
                  <a:noFill/>
                </a:ln>
                <a:solidFill>
                  <a:srgbClr val="829C4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Hrunamannahreppur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285375" y="5216857"/>
            <a:ext cx="1197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Rangárþing ytra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28491" y="1029768"/>
            <a:ext cx="996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Skagafjörður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476638" y="4940964"/>
            <a:ext cx="5532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Vogar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697347" y="963835"/>
            <a:ext cx="1073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Þingeyjarsveit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007312" y="3606494"/>
            <a:ext cx="6990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Akranes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46718" y="4745415"/>
            <a:ext cx="11993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7A7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Hveragerðisbær</a:t>
            </a:r>
            <a:endParaRPr kumimoji="0" lang="is-IS" sz="1200" b="1" i="0" u="none" strike="noStrike" kern="1200" cap="none" spc="0" normalizeH="0" baseline="0" noProof="0" dirty="0">
              <a:ln>
                <a:noFill/>
              </a:ln>
              <a:solidFill>
                <a:srgbClr val="0057A7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99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b="1" dirty="0" smtClean="0">
                <a:solidFill>
                  <a:schemeClr val="tx2"/>
                </a:solidFill>
              </a:rPr>
              <a:t>Hvaðan koma gögn í lýðheilsuvísa?</a:t>
            </a:r>
            <a:endParaRPr lang="is-I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marL="0" indent="0">
              <a:buNone/>
            </a:pPr>
            <a:r>
              <a:rPr lang="is-IS" sz="2400" dirty="0" smtClean="0"/>
              <a:t>Heilbrigðisskrár landlæknis</a:t>
            </a:r>
          </a:p>
          <a:p>
            <a:pPr marL="457200" lvl="1" indent="0">
              <a:buNone/>
            </a:pPr>
            <a:r>
              <a:rPr lang="is-IS" sz="1800" dirty="0" smtClean="0"/>
              <a:t>Fæðingaskrá</a:t>
            </a:r>
            <a:endParaRPr lang="is-IS" sz="1800" dirty="0"/>
          </a:p>
          <a:p>
            <a:pPr marL="457200" lvl="1" indent="0">
              <a:buNone/>
            </a:pPr>
            <a:r>
              <a:rPr lang="is-IS" sz="1800" dirty="0"/>
              <a:t>D</a:t>
            </a:r>
            <a:r>
              <a:rPr lang="is-IS" sz="1800" dirty="0" smtClean="0"/>
              <a:t>ánarmeinaskrá </a:t>
            </a:r>
          </a:p>
          <a:p>
            <a:pPr marL="457200" lvl="1" indent="0">
              <a:buNone/>
            </a:pPr>
            <a:r>
              <a:rPr lang="is-IS" sz="1800" dirty="0"/>
              <a:t>K</a:t>
            </a:r>
            <a:r>
              <a:rPr lang="is-IS" sz="1800" dirty="0" smtClean="0"/>
              <a:t>rabbameinsskrá</a:t>
            </a:r>
          </a:p>
          <a:p>
            <a:pPr marL="457200" lvl="1" indent="0">
              <a:buNone/>
            </a:pPr>
            <a:r>
              <a:rPr lang="is-IS" sz="1800" dirty="0"/>
              <a:t>L</a:t>
            </a:r>
            <a:r>
              <a:rPr lang="is-IS" sz="1800" dirty="0" smtClean="0"/>
              <a:t>yfjagagnagrunnur</a:t>
            </a:r>
          </a:p>
          <a:p>
            <a:pPr marL="457200" lvl="1" indent="0">
              <a:buNone/>
            </a:pPr>
            <a:r>
              <a:rPr lang="is-IS" sz="1800" dirty="0" smtClean="0"/>
              <a:t>Vistunarskrá sjúkrahúsa </a:t>
            </a:r>
          </a:p>
          <a:p>
            <a:pPr marL="457200" lvl="1" indent="0">
              <a:buNone/>
            </a:pPr>
            <a:r>
              <a:rPr lang="is-IS" sz="1800" dirty="0" smtClean="0"/>
              <a:t>Samskiptaskrá heilsugæslu</a:t>
            </a:r>
          </a:p>
          <a:p>
            <a:pPr marL="457200" lvl="1" indent="0">
              <a:buNone/>
            </a:pPr>
            <a:r>
              <a:rPr lang="is-IS" sz="1800" dirty="0"/>
              <a:t>F</a:t>
            </a:r>
            <a:r>
              <a:rPr lang="is-IS" sz="1800" dirty="0" smtClean="0"/>
              <a:t>ærni og heilsumatsgrunnur</a:t>
            </a:r>
          </a:p>
          <a:p>
            <a:pPr marL="457200" lvl="1" indent="0">
              <a:buNone/>
            </a:pPr>
            <a:r>
              <a:rPr lang="is-IS" sz="1800" dirty="0" smtClean="0"/>
              <a:t>Bólusetningaskrá sóttvarnalæknis</a:t>
            </a:r>
          </a:p>
          <a:p>
            <a:endParaRPr lang="is-IS" sz="2400" dirty="0" smtClean="0"/>
          </a:p>
          <a:p>
            <a:endParaRPr lang="is-IS" sz="2400" dirty="0"/>
          </a:p>
          <a:p>
            <a:pPr marL="0" indent="0">
              <a:buNone/>
            </a:pPr>
            <a:endParaRPr lang="is-IS" sz="2400" dirty="0"/>
          </a:p>
          <a:p>
            <a:pPr marL="0" indent="0">
              <a:buNone/>
            </a:pPr>
            <a:r>
              <a:rPr lang="is-IS" sz="2400" dirty="0" smtClean="0"/>
              <a:t>Reglubundnar kannanir </a:t>
            </a:r>
          </a:p>
          <a:p>
            <a:pPr marL="457200" lvl="1" indent="0">
              <a:buNone/>
            </a:pPr>
            <a:r>
              <a:rPr lang="is-IS" sz="1800" dirty="0" smtClean="0"/>
              <a:t>Heilsa og líðan (EL) </a:t>
            </a:r>
          </a:p>
          <a:p>
            <a:pPr marL="457200" lvl="1" indent="0">
              <a:buNone/>
            </a:pPr>
            <a:r>
              <a:rPr lang="is-IS" sz="1800" dirty="0" smtClean="0"/>
              <a:t>Vöktun áhrifaþátta (EL)	</a:t>
            </a:r>
          </a:p>
          <a:p>
            <a:pPr marL="457200" lvl="1" indent="0">
              <a:buNone/>
            </a:pPr>
            <a:r>
              <a:rPr lang="is-IS" sz="1800" dirty="0" smtClean="0"/>
              <a:t>Ungt fólk (Rannsóknir og greining)</a:t>
            </a:r>
          </a:p>
          <a:p>
            <a:pPr marL="0" indent="0">
              <a:buNone/>
            </a:pPr>
            <a:r>
              <a:rPr lang="is-IS" sz="2400" dirty="0" smtClean="0"/>
              <a:t>Gögn frá Hagstofu</a:t>
            </a:r>
          </a:p>
          <a:p>
            <a:pPr marL="0" indent="0">
              <a:buNone/>
            </a:pPr>
            <a:r>
              <a:rPr lang="is-IS" sz="2400" dirty="0" smtClean="0"/>
              <a:t>Gögn frá Sjúkratryggingum </a:t>
            </a:r>
          </a:p>
          <a:p>
            <a:pPr marL="0" indent="0">
              <a:buNone/>
            </a:pPr>
            <a:r>
              <a:rPr lang="is-IS" sz="2400" dirty="0" smtClean="0"/>
              <a:t>Gögn frá Tryggingastofnun</a:t>
            </a:r>
            <a:endParaRPr lang="is-IS" sz="2400" dirty="0"/>
          </a:p>
        </p:txBody>
      </p:sp>
    </p:spTree>
    <p:extLst>
      <p:ext uri="{BB962C8B-B14F-4D97-AF65-F5344CB8AC3E}">
        <p14:creationId xmlns:p14="http://schemas.microsoft.com/office/powerpoint/2010/main" val="23925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604448" cy="4525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 smtClean="0"/>
              <a:t>hvetja </a:t>
            </a:r>
            <a:r>
              <a:rPr lang="is-IS" dirty="0"/>
              <a:t>til umræðu </a:t>
            </a:r>
            <a:endParaRPr lang="is-I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/>
              <a:t>e</a:t>
            </a:r>
            <a:r>
              <a:rPr lang="is-IS" dirty="0" smtClean="0"/>
              <a:t>ru notaðir markvisst í stefnumótun</a:t>
            </a:r>
            <a:endParaRPr lang="is-I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 smtClean="0"/>
              <a:t>stuðla </a:t>
            </a:r>
            <a:r>
              <a:rPr lang="is-IS" dirty="0"/>
              <a:t>að markvissu </a:t>
            </a:r>
            <a:r>
              <a:rPr lang="is-IS" dirty="0" err="1"/>
              <a:t>lýðheilsustarfi</a:t>
            </a:r>
            <a:r>
              <a:rPr lang="is-IS" dirty="0"/>
              <a:t> </a:t>
            </a:r>
            <a:r>
              <a:rPr lang="is-IS" dirty="0" smtClean="0"/>
              <a:t>í heimabyggð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is-IS" dirty="0"/>
              <a:t>s</a:t>
            </a:r>
            <a:r>
              <a:rPr lang="is-IS" dirty="0" smtClean="0"/>
              <a:t>tuðla að markvissari heilbrigðisþjónustu</a:t>
            </a:r>
            <a:endParaRPr lang="is-IS" dirty="0"/>
          </a:p>
          <a:p>
            <a:pPr marL="0" indent="0">
              <a:buNone/>
            </a:pPr>
            <a:endParaRPr lang="is-IS" sz="4200" dirty="0">
              <a:solidFill>
                <a:srgbClr val="446F9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Lýðheilsuvísar gera gagn þegar þeir </a:t>
            </a:r>
            <a:endParaRPr lang="en-GB" dirty="0"/>
          </a:p>
        </p:txBody>
      </p:sp>
      <p:sp>
        <p:nvSpPr>
          <p:cNvPr id="2" name="AutoShape 2" descr="Image result for reykjanesbÃ¦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5" name="AutoShape 4" descr="Image result for reykjanesbÃ¦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sp>
        <p:nvSpPr>
          <p:cNvPr id="6" name="AutoShape 6" descr="https://www.myvisiticeland.is/reykjanes/wp-content/uploads/2016/08/reykjanesbaer-3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4965643"/>
            <a:ext cx="1676071" cy="1671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4779302"/>
            <a:ext cx="3894337" cy="20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b="1" dirty="0">
                <a:solidFill>
                  <a:schemeClr val="tx2"/>
                </a:solidFill>
              </a:rPr>
              <a:t>Einblöðungar fyrir hvert umdæmi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73324"/>
            <a:ext cx="3793776" cy="5503646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263609"/>
            <a:ext cx="3888432" cy="551414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8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08920"/>
            <a:ext cx="8229600" cy="1143000"/>
          </a:xfrm>
        </p:spPr>
        <p:txBody>
          <a:bodyPr>
            <a:normAutofit/>
          </a:bodyPr>
          <a:lstStyle/>
          <a:p>
            <a:r>
              <a:rPr lang="is-IS" b="1" dirty="0" smtClean="0">
                <a:solidFill>
                  <a:schemeClr val="tx2"/>
                </a:solidFill>
                <a:latin typeface="+mn-lt"/>
              </a:rPr>
              <a:t>Svefn</a:t>
            </a:r>
            <a:endParaRPr lang="is-IS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5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teens_edited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883" y="1074787"/>
            <a:ext cx="3579694" cy="47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is-IS" b="1" dirty="0" smtClean="0">
                <a:solidFill>
                  <a:srgbClr val="1F497D"/>
                </a:solidFill>
              </a:rPr>
              <a:t>Heilsa og vellíðan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7425" y="2217787"/>
            <a:ext cx="7581900" cy="2923877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s-IS" altLang="is-IS" sz="2800" b="1" i="1" dirty="0" smtClean="0">
                <a:solidFill>
                  <a:srgbClr val="000066"/>
                </a:solidFill>
              </a:rPr>
              <a:t>Heilsa </a:t>
            </a:r>
            <a:r>
              <a:rPr lang="is-IS" altLang="is-IS" sz="2800" b="1" i="1" dirty="0">
                <a:solidFill>
                  <a:srgbClr val="000066"/>
                </a:solidFill>
              </a:rPr>
              <a:t>er líkamleg, andleg og félagsleg vellíðan</a:t>
            </a:r>
            <a:r>
              <a:rPr lang="is-IS" altLang="is-IS" sz="2800" i="1" dirty="0"/>
              <a:t> </a:t>
            </a:r>
            <a:r>
              <a:rPr lang="is-IS" altLang="is-IS" sz="1800" i="1" dirty="0"/>
              <a:t/>
            </a:r>
            <a:br>
              <a:rPr lang="is-IS" altLang="is-IS" sz="1800" i="1" dirty="0"/>
            </a:br>
            <a:r>
              <a:rPr lang="is-IS" altLang="is-IS" sz="2400" i="1" dirty="0">
                <a:solidFill>
                  <a:srgbClr val="000066"/>
                </a:solidFill>
              </a:rPr>
              <a:t>en ekki einungis það að vera laus við sjúkdóma og örorku</a:t>
            </a:r>
            <a:r>
              <a:rPr lang="is-IS" altLang="is-IS" sz="2400" i="1" dirty="0" smtClean="0">
                <a:solidFill>
                  <a:srgbClr val="000066"/>
                </a:solidFill>
              </a:rPr>
              <a:t>.</a:t>
            </a:r>
            <a:endParaRPr lang="is-IS" altLang="is-IS" sz="1800" i="1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s-IS" altLang="is-IS" sz="1200" i="1" dirty="0" smtClean="0">
                <a:solidFill>
                  <a:srgbClr val="000066"/>
                </a:solidFill>
              </a:rPr>
              <a:t>Alþjóða </a:t>
            </a:r>
            <a:r>
              <a:rPr lang="is-IS" altLang="is-IS" sz="1200" i="1" dirty="0">
                <a:solidFill>
                  <a:srgbClr val="000066"/>
                </a:solidFill>
              </a:rPr>
              <a:t>heilbrigðismálastofnunin (1948</a:t>
            </a:r>
            <a:r>
              <a:rPr lang="is-IS" altLang="is-IS" sz="1200" i="1" dirty="0" smtClean="0">
                <a:solidFill>
                  <a:srgbClr val="000066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s-IS" altLang="is-IS" sz="1200" i="1" dirty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s-IS" altLang="is-IS" sz="1200" i="1" dirty="0" smtClean="0">
              <a:solidFill>
                <a:srgbClr val="00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s-IS" altLang="is-IS" sz="2800" b="1" i="1" dirty="0" smtClean="0">
                <a:solidFill>
                  <a:srgbClr val="000066"/>
                </a:solidFill>
              </a:rPr>
              <a:t>Lýðheilsa felur í sér markvissar aðgerðir </a:t>
            </a:r>
            <a:r>
              <a:rPr lang="is-IS" altLang="is-IS" sz="2800" i="1" dirty="0" smtClean="0">
                <a:solidFill>
                  <a:srgbClr val="000066"/>
                </a:solidFill>
              </a:rPr>
              <a:t>hins opinbera og annarra </a:t>
            </a:r>
            <a:r>
              <a:rPr lang="is-IS" altLang="is-IS" sz="2800" b="1" i="1" dirty="0" smtClean="0">
                <a:solidFill>
                  <a:srgbClr val="000066"/>
                </a:solidFill>
              </a:rPr>
              <a:t>sem miða að því að bæta heilsu, líðan og lífsgæði þjóða og þjóðfélagshópa.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is-IS" altLang="is-IS" sz="1200" i="1" dirty="0">
                <a:solidFill>
                  <a:srgbClr val="000066"/>
                </a:solidFill>
              </a:rPr>
              <a:t>WHO, Health promotion glossary (1998)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03" y="5661248"/>
            <a:ext cx="9572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1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4000" b="1" dirty="0" smtClean="0">
                <a:solidFill>
                  <a:schemeClr val="tx2"/>
                </a:solidFill>
              </a:rPr>
              <a:t>Ef svefn væri lyf…</a:t>
            </a:r>
            <a:endParaRPr lang="is-IS" sz="40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3" y="1700808"/>
            <a:ext cx="8219817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dirty="0" smtClean="0"/>
              <a:t> </a:t>
            </a:r>
            <a:r>
              <a:rPr lang="is-IS" dirty="0"/>
              <a:t>„Góður svefn lengir líf. Hann bætir minni og sköpunargáfu. Bætir útlitið og hjálpar okkur að halda kjörþyngd. Virkar fyrirbyggjandi gegn krabbameinum og heilabilun. Eflir ónæmiskerfið. Lækkar áhættu á hjarta- og heilaáföllum auk sykursýki. Stuðlar að hamingju og vinnur gegn þunglyndi og kvíða</a:t>
            </a:r>
            <a:r>
              <a:rPr lang="is-IS" dirty="0" smtClean="0"/>
              <a:t>“.</a:t>
            </a:r>
          </a:p>
          <a:p>
            <a:pPr marL="0" indent="0">
              <a:buNone/>
            </a:pPr>
            <a:r>
              <a:rPr lang="is-IS" dirty="0" err="1" smtClean="0"/>
              <a:t>Bætir</a:t>
            </a:r>
            <a:r>
              <a:rPr lang="is-IS" dirty="0" smtClean="0"/>
              <a:t> úrlausn flókinna vandamála – „sofum á því“</a:t>
            </a:r>
          </a:p>
          <a:p>
            <a:pPr marL="0" indent="0">
              <a:buNone/>
            </a:pPr>
            <a:r>
              <a:rPr lang="is-IS" dirty="0" smtClean="0">
                <a:solidFill>
                  <a:srgbClr val="C00000"/>
                </a:solidFill>
              </a:rPr>
              <a:t>Því styttri svefn, því styttra líf!</a:t>
            </a:r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2729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is-IS" sz="40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663" y="6110394"/>
            <a:ext cx="71016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dirty="0"/>
              <a:t>Hlutfall fullorðinna sem sefur að jafnaði 6 klst. eða minna á nóttu</a:t>
            </a:r>
            <a:r>
              <a:rPr lang="is-IS" sz="1000" dirty="0" smtClean="0"/>
              <a:t>. </a:t>
            </a:r>
            <a:r>
              <a:rPr lang="is-IS" sz="1000" b="1" dirty="0" smtClean="0"/>
              <a:t>Gagnalind</a:t>
            </a:r>
            <a:r>
              <a:rPr lang="is-IS" sz="1000" dirty="0" smtClean="0"/>
              <a:t>: Vöktun á áhrifaþáttum heilbrigðis. </a:t>
            </a:r>
            <a:r>
              <a:rPr lang="is-IS" sz="1000" b="1" dirty="0" smtClean="0"/>
              <a:t>Mælikvarði</a:t>
            </a:r>
            <a:r>
              <a:rPr lang="is-IS" sz="1000" dirty="0" smtClean="0"/>
              <a:t>: Prósent. </a:t>
            </a:r>
            <a:endParaRPr lang="is-IS" sz="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77" y="1484784"/>
            <a:ext cx="8283669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is-IS" sz="4000" b="1" dirty="0">
              <a:solidFill>
                <a:schemeClr val="tx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663" y="6153184"/>
            <a:ext cx="7029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sz="1000" dirty="0" smtClean="0"/>
              <a:t>Hlutfall </a:t>
            </a:r>
            <a:r>
              <a:rPr lang="is-IS" sz="1000" dirty="0"/>
              <a:t>framhaldsskólanema sem sefur að jafnaði 7 klst. eða minna á nóttu</a:t>
            </a:r>
            <a:r>
              <a:rPr lang="is-IS" sz="1000" dirty="0" smtClean="0"/>
              <a:t>. </a:t>
            </a:r>
            <a:r>
              <a:rPr lang="is-IS" sz="1000" b="1" dirty="0" smtClean="0"/>
              <a:t>Gagnalind</a:t>
            </a:r>
            <a:r>
              <a:rPr lang="is-IS" sz="1000" dirty="0" smtClean="0"/>
              <a:t>: Rannsóknir og greining. </a:t>
            </a:r>
            <a:r>
              <a:rPr lang="is-IS" sz="1000" b="1" dirty="0" smtClean="0"/>
              <a:t>Mælikvarði</a:t>
            </a:r>
            <a:r>
              <a:rPr lang="is-IS" sz="1000" dirty="0" smtClean="0"/>
              <a:t>: Prósent.</a:t>
            </a:r>
            <a:endParaRPr lang="is-IS" sz="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663" y="1600201"/>
            <a:ext cx="8219817" cy="370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 hverju sofum við minna?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663" y="1600200"/>
            <a:ext cx="8219817" cy="4997152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Hraði nútímasamfélagsins</a:t>
            </a:r>
          </a:p>
          <a:p>
            <a:r>
              <a:rPr lang="is-IS" dirty="0" smtClean="0"/>
              <a:t>Hávaði, rafmagnslýsing</a:t>
            </a:r>
          </a:p>
          <a:p>
            <a:r>
              <a:rPr lang="is-IS" dirty="0" smtClean="0"/>
              <a:t>Of mikill hiti í híbýlum</a:t>
            </a:r>
          </a:p>
          <a:p>
            <a:r>
              <a:rPr lang="is-IS" dirty="0" err="1" smtClean="0"/>
              <a:t>Koffeindrykkir</a:t>
            </a:r>
            <a:r>
              <a:rPr lang="is-IS" dirty="0" smtClean="0"/>
              <a:t>, áfengi</a:t>
            </a:r>
          </a:p>
          <a:p>
            <a:r>
              <a:rPr lang="is-IS" dirty="0" smtClean="0"/>
              <a:t>Snjallsímalýsing – sjónvarp</a:t>
            </a:r>
          </a:p>
          <a:p>
            <a:r>
              <a:rPr lang="is-IS" dirty="0" smtClean="0"/>
              <a:t>Misskilin dyggð að sofa lítið</a:t>
            </a:r>
          </a:p>
          <a:p>
            <a:pPr lvl="1"/>
            <a:r>
              <a:rPr lang="is-IS" dirty="0"/>
              <a:t>Reagan og Thatcher (Merkel)</a:t>
            </a:r>
          </a:p>
          <a:p>
            <a:endParaRPr lang="is-IS" dirty="0"/>
          </a:p>
          <a:p>
            <a:pPr marL="0" indent="0">
              <a:buNone/>
            </a:pPr>
            <a:endParaRPr lang="is-IS" dirty="0"/>
          </a:p>
          <a:p>
            <a:r>
              <a:rPr lang="is-IS" dirty="0" smtClean="0"/>
              <a:t>Alexander mikil</a:t>
            </a:r>
          </a:p>
          <a:p>
            <a:r>
              <a:rPr lang="is-IS" dirty="0" smtClean="0"/>
              <a:t>1611, </a:t>
            </a:r>
            <a:r>
              <a:rPr lang="is-IS" dirty="0" err="1" smtClean="0"/>
              <a:t>Machbeth</a:t>
            </a:r>
            <a:r>
              <a:rPr lang="is-IS" dirty="0" smtClean="0"/>
              <a:t>: „</a:t>
            </a:r>
            <a:r>
              <a:rPr lang="is-IS" dirty="0" err="1" smtClean="0"/>
              <a:t>the</a:t>
            </a:r>
            <a:r>
              <a:rPr lang="is-IS" dirty="0" smtClean="0"/>
              <a:t> </a:t>
            </a:r>
            <a:r>
              <a:rPr lang="is-IS" dirty="0" err="1" smtClean="0"/>
              <a:t>chief</a:t>
            </a:r>
            <a:r>
              <a:rPr lang="is-IS" dirty="0" smtClean="0"/>
              <a:t> </a:t>
            </a:r>
            <a:r>
              <a:rPr lang="is-IS" dirty="0" err="1" smtClean="0"/>
              <a:t>nourisher</a:t>
            </a:r>
            <a:r>
              <a:rPr lang="is-IS" dirty="0" smtClean="0"/>
              <a:t> in </a:t>
            </a:r>
            <a:r>
              <a:rPr lang="is-IS" dirty="0" err="1" smtClean="0"/>
              <a:t>life</a:t>
            </a:r>
            <a:r>
              <a:rPr lang="is-IS" dirty="0" smtClean="0"/>
              <a:t>´s </a:t>
            </a:r>
            <a:r>
              <a:rPr lang="is-IS" dirty="0" err="1" smtClean="0"/>
              <a:t>fiest</a:t>
            </a:r>
            <a:r>
              <a:rPr lang="is-IS" dirty="0" smtClean="0"/>
              <a:t>“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9515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Sofum betur, lifum betur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600200"/>
            <a:ext cx="9000999" cy="5573216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s-IS" dirty="0" smtClean="0"/>
              <a:t>Reglusemi! Sofna og vakna á sama tíma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Regluleg hreyfing - en ekki skömmu fyrir svefn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Forðist </a:t>
            </a:r>
            <a:r>
              <a:rPr lang="is-IS" dirty="0" err="1" smtClean="0"/>
              <a:t>kaffein</a:t>
            </a:r>
            <a:r>
              <a:rPr lang="is-IS" dirty="0" smtClean="0"/>
              <a:t> og </a:t>
            </a:r>
            <a:r>
              <a:rPr lang="is-IS" dirty="0" err="1" smtClean="0"/>
              <a:t>nikótín</a:t>
            </a:r>
            <a:r>
              <a:rPr lang="is-IS" dirty="0"/>
              <a:t> </a:t>
            </a:r>
            <a:r>
              <a:rPr lang="is-IS" dirty="0" smtClean="0"/>
              <a:t>í hvaða mynd sem er </a:t>
            </a:r>
            <a:r>
              <a:rPr lang="is-IS" sz="2100" dirty="0" smtClean="0"/>
              <a:t>(t</a:t>
            </a:r>
            <a:r>
              <a:rPr lang="is-IS" sz="2100" baseline="-25000" dirty="0" smtClean="0"/>
              <a:t>1/2</a:t>
            </a:r>
            <a:r>
              <a:rPr lang="is-IS" sz="2100" dirty="0" smtClean="0"/>
              <a:t> 5-17 klst.)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/>
              <a:t>Forðist áfengi </a:t>
            </a:r>
            <a:endParaRPr lang="is-I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Forðist að borða og drekka mikið skömmu fyrir svefn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Skoðið lyfjameðferð og tímasetningu lyfja í samráði við </a:t>
            </a:r>
            <a:r>
              <a:rPr lang="is-IS" dirty="0" err="1" smtClean="0">
                <a:sym typeface="Wingdings" panose="05000000000000000000" pitchFamily="2" charset="2"/>
              </a:rPr>
              <a:t>lækna</a:t>
            </a:r>
            <a:endParaRPr lang="is-IS" dirty="0" smtClean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Forðist „kríur“ eftir kl. 15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Hafið tíma fyrir slökun/</a:t>
            </a:r>
            <a:r>
              <a:rPr lang="is-IS" dirty="0" err="1" smtClean="0">
                <a:sym typeface="Wingdings" panose="05000000000000000000" pitchFamily="2" charset="2"/>
              </a:rPr>
              <a:t>rútínu</a:t>
            </a:r>
            <a:r>
              <a:rPr lang="is-IS" dirty="0" smtClean="0">
                <a:sym typeface="Wingdings" panose="05000000000000000000" pitchFamily="2" charset="2"/>
              </a:rPr>
              <a:t> þegar líða fer að háttatíma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Heitt bað fyrir svefn er ekki svo galið  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Myrkur, svali (18-19°C), rólegheit og engin snjalltæki í svefnherberginu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Útivist, einkum fyrri hluta dags</a:t>
            </a:r>
          </a:p>
          <a:p>
            <a:pPr marL="514350" indent="-514350">
              <a:buFont typeface="+mj-lt"/>
              <a:buAutoNum type="arabicPeriod"/>
            </a:pPr>
            <a:r>
              <a:rPr lang="is-IS" dirty="0" smtClean="0">
                <a:sym typeface="Wingdings" panose="05000000000000000000" pitchFamily="2" charset="2"/>
              </a:rPr>
              <a:t>Ef þú ert andvaka &gt;20 mín: ekki liggja, farðu á fætur og reyndu að slaka á</a:t>
            </a:r>
          </a:p>
          <a:p>
            <a:pPr marL="514350" indent="-514350">
              <a:buFont typeface="+mj-lt"/>
              <a:buAutoNum type="arabicPeriod"/>
            </a:pPr>
            <a:endParaRPr lang="is-I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56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4444939" cy="35419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03648" y="476672"/>
            <a:ext cx="6858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is-IS" sz="3200" dirty="0">
                <a:solidFill>
                  <a:schemeClr val="tx2">
                    <a:lumMod val="50000"/>
                  </a:schemeClr>
                </a:solidFill>
              </a:rPr>
              <a:t>„Lýðheilsa er á endanum spurning um </a:t>
            </a:r>
            <a:r>
              <a:rPr lang="is-IS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is-IS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is-IS" sz="3200" b="1" dirty="0" smtClean="0">
                <a:solidFill>
                  <a:schemeClr val="tx2">
                    <a:lumMod val="50000"/>
                  </a:schemeClr>
                </a:solidFill>
              </a:rPr>
              <a:t>í </a:t>
            </a:r>
            <a:r>
              <a:rPr lang="is-IS" sz="3200" b="1" dirty="0">
                <a:solidFill>
                  <a:schemeClr val="tx2">
                    <a:lumMod val="50000"/>
                  </a:schemeClr>
                </a:solidFill>
              </a:rPr>
              <a:t>hvers konar </a:t>
            </a:r>
            <a:r>
              <a:rPr lang="is-IS" sz="3200" b="1" dirty="0" smtClean="0">
                <a:solidFill>
                  <a:schemeClr val="tx2">
                    <a:lumMod val="50000"/>
                  </a:schemeClr>
                </a:solidFill>
              </a:rPr>
              <a:t>samfélagi </a:t>
            </a:r>
            <a:r>
              <a:rPr lang="is-IS" sz="3200" b="1" dirty="0">
                <a:solidFill>
                  <a:schemeClr val="tx2">
                    <a:lumMod val="50000"/>
                  </a:schemeClr>
                </a:solidFill>
              </a:rPr>
              <a:t>við viljum búa</a:t>
            </a:r>
            <a:r>
              <a:rPr lang="is-IS" sz="3200" dirty="0">
                <a:solidFill>
                  <a:schemeClr val="tx2">
                    <a:lumMod val="50000"/>
                  </a:schemeClr>
                </a:solidFill>
              </a:rPr>
              <a:t>.“</a:t>
            </a:r>
            <a:r>
              <a:rPr lang="is-IS" sz="3200" dirty="0">
                <a:solidFill>
                  <a:srgbClr val="205861"/>
                </a:solidFill>
              </a:rPr>
              <a:t> </a:t>
            </a:r>
            <a:endParaRPr lang="is-IS" sz="3200" dirty="0" smtClean="0">
              <a:solidFill>
                <a:srgbClr val="205861"/>
              </a:solidFill>
            </a:endParaRPr>
          </a:p>
          <a:p>
            <a:pPr algn="ctr">
              <a:buFontTx/>
              <a:buNone/>
            </a:pPr>
            <a:r>
              <a:rPr lang="is-IS" sz="1000" dirty="0" err="1" smtClean="0"/>
              <a:t>Agren</a:t>
            </a:r>
            <a:r>
              <a:rPr lang="is-IS" sz="1000" dirty="0" smtClean="0"/>
              <a:t>, G. (2003). </a:t>
            </a:r>
            <a:r>
              <a:rPr lang="is-IS" sz="1000" i="1" dirty="0" err="1" smtClean="0"/>
              <a:t>Sweden</a:t>
            </a:r>
            <a:r>
              <a:rPr lang="is-IS" sz="1000" i="1" dirty="0" smtClean="0"/>
              <a:t>´s </a:t>
            </a:r>
            <a:r>
              <a:rPr lang="is-IS" sz="1000" i="1" dirty="0" err="1" smtClean="0"/>
              <a:t>new</a:t>
            </a:r>
            <a:r>
              <a:rPr lang="is-IS" sz="1000" i="1" dirty="0" smtClean="0"/>
              <a:t> </a:t>
            </a:r>
            <a:r>
              <a:rPr lang="is-IS" sz="1000" i="1" dirty="0" err="1" smtClean="0"/>
              <a:t>public</a:t>
            </a:r>
            <a:r>
              <a:rPr lang="is-IS" sz="1000" i="1" dirty="0" smtClean="0"/>
              <a:t> </a:t>
            </a:r>
            <a:r>
              <a:rPr lang="is-IS" sz="1000" i="1" dirty="0" err="1" smtClean="0"/>
              <a:t>health</a:t>
            </a:r>
            <a:r>
              <a:rPr lang="is-IS" sz="1000" i="1" dirty="0" smtClean="0"/>
              <a:t> </a:t>
            </a:r>
            <a:r>
              <a:rPr lang="is-IS" sz="1000" i="1" dirty="0" err="1" smtClean="0"/>
              <a:t>policy</a:t>
            </a:r>
            <a:r>
              <a:rPr lang="is-IS" sz="1000" i="1" dirty="0" smtClean="0"/>
              <a:t>: </a:t>
            </a:r>
            <a:r>
              <a:rPr lang="is-IS" sz="1000" i="1" dirty="0" err="1" smtClean="0"/>
              <a:t>National</a:t>
            </a:r>
            <a:r>
              <a:rPr lang="is-IS" sz="1000" i="1" dirty="0" smtClean="0"/>
              <a:t> Public </a:t>
            </a:r>
            <a:r>
              <a:rPr lang="is-IS" sz="1000" i="1" dirty="0" err="1" smtClean="0"/>
              <a:t>Health</a:t>
            </a:r>
            <a:r>
              <a:rPr lang="is-IS" sz="1000" i="1" dirty="0" smtClean="0"/>
              <a:t> </a:t>
            </a:r>
            <a:r>
              <a:rPr lang="is-IS" sz="1000" i="1" dirty="0" err="1" smtClean="0"/>
              <a:t>Objectives</a:t>
            </a:r>
            <a:r>
              <a:rPr lang="is-IS" sz="1000" i="1" dirty="0" smtClean="0"/>
              <a:t> for </a:t>
            </a:r>
            <a:r>
              <a:rPr lang="is-IS" sz="1000" i="1" dirty="0" err="1" smtClean="0"/>
              <a:t>Sweden</a:t>
            </a:r>
            <a:r>
              <a:rPr lang="is-IS" sz="1000" i="1" dirty="0" smtClean="0"/>
              <a:t>.</a:t>
            </a:r>
            <a:endParaRPr lang="is-IS" sz="1000" i="1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372952"/>
            <a:ext cx="4499992" cy="3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0215" y="5866665"/>
            <a:ext cx="4499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Mynd: http://boardvoice.ca/public/2016/07/28/visions-of-a-healthy-community/</a:t>
            </a:r>
          </a:p>
        </p:txBody>
      </p:sp>
    </p:spTree>
    <p:extLst>
      <p:ext uri="{BB962C8B-B14F-4D97-AF65-F5344CB8AC3E}">
        <p14:creationId xmlns:p14="http://schemas.microsoft.com/office/powerpoint/2010/main" val="13624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79" y="44624"/>
            <a:ext cx="8229600" cy="1143000"/>
          </a:xfrm>
        </p:spPr>
        <p:txBody>
          <a:bodyPr/>
          <a:lstStyle/>
          <a:p>
            <a:r>
              <a:rPr lang="is-IS" dirty="0" smtClean="0"/>
              <a:t>Áfengi og ofbeldi</a:t>
            </a:r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311" y="1056913"/>
            <a:ext cx="4816257" cy="2883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51" y="3954241"/>
            <a:ext cx="4816257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8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15616" y="265359"/>
            <a:ext cx="8219817" cy="1143000"/>
          </a:xfrm>
        </p:spPr>
        <p:txBody>
          <a:bodyPr>
            <a:normAutofit/>
          </a:bodyPr>
          <a:lstStyle/>
          <a:p>
            <a:r>
              <a:rPr lang="is-IS" sz="4000" b="1" dirty="0">
                <a:solidFill>
                  <a:srgbClr val="1F497D"/>
                </a:solidFill>
              </a:rPr>
              <a:t>Þættir sem hafa áhrif á lífslíkur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59632" y="1700808"/>
            <a:ext cx="7738918" cy="4320333"/>
            <a:chOff x="971600" y="1844824"/>
            <a:chExt cx="7738918" cy="43203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9091" r="2176"/>
            <a:stretch/>
          </p:blipFill>
          <p:spPr>
            <a:xfrm>
              <a:off x="971600" y="1844824"/>
              <a:ext cx="7704856" cy="4320333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6444208" y="4869159"/>
              <a:ext cx="2266310" cy="432049"/>
              <a:chOff x="6444208" y="4869159"/>
              <a:chExt cx="2266310" cy="43204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702406" y="4869159"/>
                <a:ext cx="100811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6444208" y="5013175"/>
                <a:ext cx="1512168" cy="2880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082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pPr eaLnBrk="1" hangingPunct="1"/>
            <a:r>
              <a:rPr lang="is-IS" altLang="is-IS" sz="4000" b="1" dirty="0" smtClean="0">
                <a:solidFill>
                  <a:srgbClr val="1F497D"/>
                </a:solidFill>
              </a:rPr>
              <a:t>Áhrifaþættir heilsu og vellíðanar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80" y="1844824"/>
            <a:ext cx="8125296" cy="459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1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493"/>
            <a:ext cx="9425339" cy="6847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05" y="2662836"/>
            <a:ext cx="1881487" cy="154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0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s-IS" altLang="is-IS" sz="4000" b="1" dirty="0">
                <a:solidFill>
                  <a:srgbClr val="1F497D"/>
                </a:solidFill>
              </a:rPr>
              <a:t>Hvað er heilsuefling?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63575" y="1600200"/>
            <a:ext cx="5708650" cy="41322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s-IS" altLang="is-IS" sz="2800" dirty="0"/>
              <a:t>Í </a:t>
            </a:r>
            <a:r>
              <a:rPr lang="is-IS" altLang="is-IS" sz="2800" b="1" dirty="0">
                <a:solidFill>
                  <a:srgbClr val="1F497D"/>
                </a:solidFill>
              </a:rPr>
              <a:t>heilsueflingarstarfi</a:t>
            </a:r>
            <a:r>
              <a:rPr lang="is-IS" altLang="is-IS" sz="2800" dirty="0">
                <a:solidFill>
                  <a:srgbClr val="1F497D"/>
                </a:solidFill>
              </a:rPr>
              <a:t> </a:t>
            </a:r>
            <a:r>
              <a:rPr lang="is-IS" altLang="is-IS" sz="2800" dirty="0"/>
              <a:t>er markvisst unnið með áhrifaþætti heilbrigðis.</a:t>
            </a:r>
          </a:p>
          <a:p>
            <a:pPr eaLnBrk="1" hangingPunct="1"/>
            <a:r>
              <a:rPr lang="is-IS" altLang="is-IS" sz="2800" dirty="0"/>
              <a:t>Heilsuefling er ferli sem </a:t>
            </a:r>
            <a:r>
              <a:rPr lang="is-IS" altLang="is-IS" sz="2800" b="1" dirty="0">
                <a:solidFill>
                  <a:srgbClr val="1F497D"/>
                </a:solidFill>
              </a:rPr>
              <a:t>gerir fólki kleift</a:t>
            </a:r>
            <a:r>
              <a:rPr lang="is-IS" altLang="is-IS" sz="2800" b="1" dirty="0"/>
              <a:t> </a:t>
            </a:r>
            <a:r>
              <a:rPr lang="is-IS" altLang="is-IS" sz="2800" dirty="0"/>
              <a:t>að hafa </a:t>
            </a:r>
            <a:r>
              <a:rPr lang="is-IS" altLang="is-IS" sz="2800" b="1" dirty="0">
                <a:solidFill>
                  <a:srgbClr val="1F497D"/>
                </a:solidFill>
              </a:rPr>
              <a:t>aukin áhrif á heilsu </a:t>
            </a:r>
            <a:r>
              <a:rPr lang="is-IS" altLang="is-IS" sz="2800" dirty="0"/>
              <a:t>sína og bæta hana. </a:t>
            </a:r>
            <a:r>
              <a:rPr lang="is-IS" altLang="is-IS" sz="900" dirty="0"/>
              <a:t>(WHO, 1986)</a:t>
            </a:r>
          </a:p>
          <a:p>
            <a:pPr eaLnBrk="1" hangingPunct="1"/>
            <a:r>
              <a:rPr lang="is-IS" sz="2800" b="1" dirty="0">
                <a:solidFill>
                  <a:srgbClr val="1F497D"/>
                </a:solidFill>
              </a:rPr>
              <a:t>Holla valið þarf að vera eins auðvelt og mögulegt er </a:t>
            </a:r>
            <a:r>
              <a:rPr lang="is-IS" sz="2800" dirty="0"/>
              <a:t>þar sem fólk býr, starfar og leikur sér (óháð m.a. aldri, kyni eða félagslegri stöðu).</a:t>
            </a:r>
          </a:p>
          <a:p>
            <a:pPr marL="0" indent="0" eaLnBrk="1" hangingPunct="1">
              <a:buNone/>
            </a:pPr>
            <a:endParaRPr lang="is-IS" altLang="is-IS" sz="2800" dirty="0"/>
          </a:p>
          <a:p>
            <a:pPr marL="0" indent="0" eaLnBrk="1" hangingPunct="1">
              <a:buNone/>
            </a:pPr>
            <a:endParaRPr lang="is-IS" altLang="is-IS" sz="1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929341"/>
            <a:ext cx="2771775" cy="33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925265"/>
            <a:ext cx="3695400" cy="3686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88640"/>
            <a:ext cx="8229600" cy="1143000"/>
          </a:xfrm>
        </p:spPr>
        <p:txBody>
          <a:bodyPr>
            <a:noAutofit/>
          </a:bodyPr>
          <a:lstStyle/>
          <a:p>
            <a:r>
              <a:rPr lang="is-IS" altLang="is-IS" sz="3200" b="1" dirty="0">
                <a:solidFill>
                  <a:srgbClr val="1F497D"/>
                </a:solidFill>
              </a:rPr>
              <a:t>Heilsueflandi starf hjá Embætti landlæknis</a:t>
            </a:r>
            <a:endParaRPr lang="is-IS" sz="3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1468592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s-IS" altLang="is-IS" dirty="0"/>
          </a:p>
          <a:p>
            <a:endParaRPr lang="is-IS" altLang="is-IS" dirty="0"/>
          </a:p>
          <a:p>
            <a:pPr marL="0" indent="0">
              <a:buNone/>
            </a:pPr>
            <a:endParaRPr lang="is-IS" altLang="is-IS" dirty="0"/>
          </a:p>
          <a:p>
            <a:pPr marL="0" indent="0">
              <a:buNone/>
            </a:pPr>
            <a:endParaRPr lang="is-IS" altLang="is-IS" dirty="0"/>
          </a:p>
          <a:p>
            <a:pPr marL="0" indent="0">
              <a:buNone/>
            </a:pPr>
            <a:endParaRPr lang="is-IS" altLang="is-IS" dirty="0"/>
          </a:p>
          <a:p>
            <a:endParaRPr lang="is-IS" altLang="is-IS" dirty="0"/>
          </a:p>
          <a:p>
            <a:pPr marL="0" indent="0">
              <a:buNone/>
            </a:pPr>
            <a:endParaRPr lang="is-IS" altLang="is-IS" dirty="0"/>
          </a:p>
          <a:p>
            <a:pPr marL="0" indent="0">
              <a:buNone/>
            </a:pPr>
            <a:endParaRPr lang="is-IS" altLang="is-I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55" y="5295780"/>
            <a:ext cx="1584176" cy="111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89" y="1710477"/>
            <a:ext cx="1893307" cy="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759" y="1432357"/>
            <a:ext cx="1296795" cy="1010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51" y="2780928"/>
            <a:ext cx="1338067" cy="10468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39952" y="6244570"/>
            <a:ext cx="5832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>
                <a:hlinkClick r:id="rId8"/>
              </a:rPr>
              <a:t>www.landlaeknir.is/samfelag</a:t>
            </a:r>
            <a:endParaRPr lang="en-GB" sz="1500" dirty="0"/>
          </a:p>
          <a:p>
            <a:pPr algn="ctr"/>
            <a:r>
              <a:rPr lang="en-GB" sz="1500" dirty="0">
                <a:hlinkClick r:id="rId9"/>
              </a:rPr>
              <a:t>www.facebook.com/heilsueflandisamfelag</a:t>
            </a:r>
            <a:endParaRPr lang="en-GB" sz="1500" dirty="0"/>
          </a:p>
          <a:p>
            <a:endParaRPr lang="en-GB" sz="15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0012" y="4396035"/>
            <a:ext cx="1425083" cy="111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s-IS" altLang="is-IS" sz="4000" b="1" dirty="0">
                <a:solidFill>
                  <a:srgbClr val="1F497D"/>
                </a:solidFill>
              </a:rPr>
              <a:t>Hvað er Heilsueflandi samfélag?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s-IS" altLang="is-IS" dirty="0"/>
              <a:t>Heilsueflandi samfélag er samfélag þar sem </a:t>
            </a:r>
            <a:r>
              <a:rPr lang="is-IS" altLang="is-IS" b="1" dirty="0">
                <a:solidFill>
                  <a:srgbClr val="1F497D"/>
                </a:solidFill>
              </a:rPr>
              <a:t>heilsa og líðan íbúa er í fyrirrúmi </a:t>
            </a:r>
            <a:r>
              <a:rPr lang="is-IS" altLang="is-IS" dirty="0"/>
              <a:t>í stefnumótun og aðgerðum á öllum sviðum </a:t>
            </a:r>
            <a:br>
              <a:rPr lang="is-IS" altLang="is-IS" dirty="0"/>
            </a:br>
            <a:r>
              <a:rPr lang="is-IS" dirty="0"/>
              <a:t>(e. </a:t>
            </a:r>
            <a:r>
              <a:rPr lang="is-IS" i="1" dirty="0"/>
              <a:t>Health in </a:t>
            </a:r>
            <a:r>
              <a:rPr lang="is-IS" i="1" dirty="0" err="1"/>
              <a:t>All</a:t>
            </a:r>
            <a:r>
              <a:rPr lang="is-IS" i="1" dirty="0"/>
              <a:t> </a:t>
            </a:r>
            <a:r>
              <a:rPr lang="is-IS" i="1" dirty="0" err="1"/>
              <a:t>Policies</a:t>
            </a:r>
            <a:r>
              <a:rPr lang="is-IS" i="1" dirty="0"/>
              <a:t> </a:t>
            </a:r>
            <a:r>
              <a:rPr lang="is-IS" dirty="0"/>
              <a:t>[</a:t>
            </a:r>
            <a:r>
              <a:rPr lang="is-IS" dirty="0" err="1"/>
              <a:t>HiAP</a:t>
            </a:r>
            <a:r>
              <a:rPr lang="is-IS" dirty="0"/>
              <a:t>])</a:t>
            </a:r>
            <a:r>
              <a:rPr lang="is-IS" altLang="is-IS" dirty="0"/>
              <a:t>.</a:t>
            </a:r>
          </a:p>
          <a:p>
            <a:pPr lvl="1" eaLnBrk="1" hangingPunct="1"/>
            <a:r>
              <a:rPr lang="is-IS" b="1" dirty="0">
                <a:solidFill>
                  <a:srgbClr val="1F497D"/>
                </a:solidFill>
              </a:rPr>
              <a:t>HiAP</a:t>
            </a:r>
            <a:r>
              <a:rPr lang="is-IS" dirty="0"/>
              <a:t> er heildræn nálgun sem hefur að leiðarljósi að </a:t>
            </a:r>
            <a:r>
              <a:rPr lang="is-IS" b="1" dirty="0">
                <a:solidFill>
                  <a:schemeClr val="accent1">
                    <a:lumMod val="50000"/>
                  </a:schemeClr>
                </a:solidFill>
              </a:rPr>
              <a:t>allir geirar hafi hlutverk </a:t>
            </a:r>
            <a:r>
              <a:rPr lang="is-IS" dirty="0"/>
              <a:t>þegar kemur að því að </a:t>
            </a:r>
            <a:r>
              <a:rPr lang="is-IS" b="1" dirty="0">
                <a:solidFill>
                  <a:schemeClr val="accent1">
                    <a:lumMod val="50000"/>
                  </a:schemeClr>
                </a:solidFill>
              </a:rPr>
              <a:t>skapa aðstæður sem stuðla að heilsu og vellíðan allra íbúa</a:t>
            </a:r>
            <a:r>
              <a:rPr lang="is-IS" dirty="0"/>
              <a:t>.</a:t>
            </a:r>
            <a:endParaRPr lang="is-IS" altLang="is-IS" dirty="0"/>
          </a:p>
          <a:p>
            <a:pPr marL="0" indent="0" eaLnBrk="1" hangingPunct="1">
              <a:buNone/>
            </a:pPr>
            <a:endParaRPr lang="is-IS" altLang="is-IS" dirty="0"/>
          </a:p>
          <a:p>
            <a:pPr marL="0" indent="0" eaLnBrk="1" hangingPunct="1">
              <a:buNone/>
            </a:pPr>
            <a:endParaRPr lang="is-IS" alt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3121"/>
            <a:ext cx="114500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223121"/>
            <a:ext cx="278302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>
                <a:solidFill>
                  <a:schemeClr val="accent1">
                    <a:lumMod val="50000"/>
                  </a:schemeClr>
                </a:solidFill>
              </a:rPr>
              <a:t>Leiðarljós Heilsueflandi samfélags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600200"/>
            <a:ext cx="8300913" cy="4997450"/>
          </a:xfrm>
        </p:spPr>
        <p:txBody>
          <a:bodyPr>
            <a:normAutofit/>
          </a:bodyPr>
          <a:lstStyle/>
          <a:p>
            <a:r>
              <a:rPr lang="is-IS" b="1" dirty="0">
                <a:solidFill>
                  <a:schemeClr val="accent1">
                    <a:lumMod val="50000"/>
                  </a:schemeClr>
                </a:solidFill>
              </a:rPr>
              <a:t>Virk þátttaka samfélagsins </a:t>
            </a:r>
            <a:r>
              <a:rPr lang="is-IS" dirty="0"/>
              <a:t>í heild, þ.m.t. hagsmunaaðila úr öllum geirum.</a:t>
            </a:r>
          </a:p>
          <a:p>
            <a:r>
              <a:rPr lang="is-IS" dirty="0"/>
              <a:t>Starfið byggir á </a:t>
            </a:r>
            <a:r>
              <a:rPr lang="is-IS" b="1" dirty="0">
                <a:solidFill>
                  <a:schemeClr val="accent1">
                    <a:lumMod val="50000"/>
                  </a:schemeClr>
                </a:solidFill>
              </a:rPr>
              <a:t>bestu þekkingu og reynslu </a:t>
            </a:r>
            <a:r>
              <a:rPr lang="is-IS" dirty="0"/>
              <a:t>á hverjum tíma.</a:t>
            </a:r>
          </a:p>
          <a:p>
            <a:r>
              <a:rPr lang="is-IS" dirty="0"/>
              <a:t>Valda ekki </a:t>
            </a:r>
            <a:r>
              <a:rPr lang="is-IS" dirty="0" smtClean="0"/>
              <a:t>skaða (DO NO HARM)</a:t>
            </a:r>
            <a:endParaRPr lang="is-IS" dirty="0"/>
          </a:p>
          <a:p>
            <a:r>
              <a:rPr lang="is-IS" b="1" dirty="0">
                <a:solidFill>
                  <a:schemeClr val="accent1">
                    <a:lumMod val="50000"/>
                  </a:schemeClr>
                </a:solidFill>
              </a:rPr>
              <a:t>Jöfnuður</a:t>
            </a:r>
            <a:r>
              <a:rPr lang="is-IS" dirty="0"/>
              <a:t> í heilsu með almennum aðgerðum og aðgerðum sem taka tillit til þarfa viðkvæmra hópa.</a:t>
            </a:r>
          </a:p>
          <a:p>
            <a:r>
              <a:rPr lang="is-IS" b="1" dirty="0" smtClean="0">
                <a:solidFill>
                  <a:schemeClr val="accent1">
                    <a:lumMod val="50000"/>
                  </a:schemeClr>
                </a:solidFill>
              </a:rPr>
              <a:t>Sjálfbærni</a:t>
            </a:r>
            <a:r>
              <a:rPr lang="is-IS" dirty="0"/>
              <a:t>, </a:t>
            </a:r>
            <a:r>
              <a:rPr lang="is-IS" dirty="0" smtClean="0"/>
              <a:t>starf og árangur til lengri tíma litið.</a:t>
            </a:r>
            <a:endParaRPr lang="is-IS" dirty="0"/>
          </a:p>
          <a:p>
            <a:pPr marL="0" indent="0">
              <a:buNone/>
            </a:pP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1346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aerur_E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929</Words>
  <Application>Microsoft Office PowerPoint</Application>
  <PresentationFormat>Sýnt á skjá (4:3)</PresentationFormat>
  <Paragraphs>244</Paragraphs>
  <Slides>26</Slides>
  <Notes>16</Notes>
  <HiddenSlides>0</HiddenSlides>
  <MMClips>0</MMClips>
  <ScaleCrop>false</ScaleCrop>
  <HeadingPairs>
    <vt:vector size="6" baseType="variant">
      <vt:variant>
        <vt:lpstr>Notaðar leturgerðir</vt:lpstr>
      </vt:variant>
      <vt:variant>
        <vt:i4>3</vt:i4>
      </vt:variant>
      <vt:variant>
        <vt:lpstr>Þema</vt:lpstr>
      </vt:variant>
      <vt:variant>
        <vt:i4>3</vt:i4>
      </vt:variant>
      <vt:variant>
        <vt:lpstr>Skyggnutitlar</vt:lpstr>
      </vt:variant>
      <vt:variant>
        <vt:i4>26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1_Office Theme</vt:lpstr>
      <vt:lpstr>Glaerur_EL_template</vt:lpstr>
      <vt:lpstr>Heilsueflandi samfélag og lýðheilsuvísar  – mikilvægi svefns fyrir heilsu og vellíðan </vt:lpstr>
      <vt:lpstr>Heilsa og vellíðan </vt:lpstr>
      <vt:lpstr>Þættir sem hafa áhrif á lífslíkur</vt:lpstr>
      <vt:lpstr>Áhrifaþættir heilsu og vellíðanar</vt:lpstr>
      <vt:lpstr>PowerPoint-kynning</vt:lpstr>
      <vt:lpstr>Hvað er heilsuefling?</vt:lpstr>
      <vt:lpstr>Heilsueflandi starf hjá Embætti landlæknis</vt:lpstr>
      <vt:lpstr>Hvað er Heilsueflandi samfélag? </vt:lpstr>
      <vt:lpstr>Leiðarljós Heilsueflandi samfélags</vt:lpstr>
      <vt:lpstr>Starfið í hnotskurn</vt:lpstr>
      <vt:lpstr>PowerPoint-kynning</vt:lpstr>
      <vt:lpstr>Samstarf og samráð við hagsmunaðila  sem starfa á landsvísu </vt:lpstr>
      <vt:lpstr>Hvað eru lýðheilsuvísar?</vt:lpstr>
      <vt:lpstr>Hvers vegna lýðheilsuvísar  eftir heilbrigðisumdæmum?</vt:lpstr>
      <vt:lpstr>PowerPoint-kynning</vt:lpstr>
      <vt:lpstr>Hvaðan koma gögn í lýðheilsuvísa?</vt:lpstr>
      <vt:lpstr>Lýðheilsuvísar gera gagn þegar þeir </vt:lpstr>
      <vt:lpstr>Einblöðungar fyrir hvert umdæmi</vt:lpstr>
      <vt:lpstr>Svefn</vt:lpstr>
      <vt:lpstr>Ef svefn væri lyf…</vt:lpstr>
      <vt:lpstr>PowerPoint-kynning</vt:lpstr>
      <vt:lpstr>PowerPoint-kynning</vt:lpstr>
      <vt:lpstr>Af hverju sofum við minna?</vt:lpstr>
      <vt:lpstr>Sofum betur, lifum betur</vt:lpstr>
      <vt:lpstr>PowerPoint-kynning</vt:lpstr>
      <vt:lpstr>Áfengi og ofbeldi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Fyrirsögn</dc:title>
  <dc:creator>HrafnhildurBStefansd</dc:creator>
  <cp:lastModifiedBy>RHUSFUNDIR</cp:lastModifiedBy>
  <cp:revision>30</cp:revision>
  <dcterms:created xsi:type="dcterms:W3CDTF">2014-01-15T08:37:40Z</dcterms:created>
  <dcterms:modified xsi:type="dcterms:W3CDTF">2019-06-07T08:28:16Z</dcterms:modified>
</cp:coreProperties>
</file>