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3" r:id="rId3"/>
    <p:sldId id="260" r:id="rId4"/>
    <p:sldId id="294" r:id="rId5"/>
    <p:sldId id="259" r:id="rId6"/>
    <p:sldId id="286" r:id="rId7"/>
    <p:sldId id="278" r:id="rId8"/>
    <p:sldId id="279" r:id="rId9"/>
    <p:sldId id="270" r:id="rId10"/>
    <p:sldId id="257" r:id="rId11"/>
    <p:sldId id="263" r:id="rId12"/>
    <p:sldId id="272" r:id="rId13"/>
    <p:sldId id="266" r:id="rId14"/>
    <p:sldId id="273" r:id="rId15"/>
    <p:sldId id="275" r:id="rId16"/>
    <p:sldId id="276" r:id="rId17"/>
    <p:sldId id="277" r:id="rId18"/>
    <p:sldId id="268" r:id="rId19"/>
    <p:sldId id="262" r:id="rId20"/>
    <p:sldId id="280" r:id="rId21"/>
    <p:sldId id="293" r:id="rId22"/>
    <p:sldId id="292" r:id="rId23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ðal stíll 2 - Áhersla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2941" autoAdjust="0"/>
  </p:normalViewPr>
  <p:slideViewPr>
    <p:cSldViewPr snapToGrid="0">
      <p:cViewPr varScale="1">
        <p:scale>
          <a:sx n="84" d="100"/>
          <a:sy n="84" d="100"/>
        </p:scale>
        <p:origin x="56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D2AFC-E1A5-4D7E-8C07-9BC5B3AED817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BA1AE-D066-472D-A9AF-87D0CAB8360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8546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D714-42B2-4205-AE71-C8631F47397B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31157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So it is </a:t>
            </a:r>
            <a:r>
              <a:rPr lang="is-IS" dirty="0" err="1" smtClean="0"/>
              <a:t>important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carry</a:t>
            </a:r>
            <a:r>
              <a:rPr lang="is-IS" dirty="0" smtClean="0"/>
              <a:t> </a:t>
            </a:r>
            <a:r>
              <a:rPr lang="is-IS" dirty="0" err="1" smtClean="0"/>
              <a:t>biodiversity</a:t>
            </a:r>
            <a:r>
              <a:rPr lang="is-IS" dirty="0" smtClean="0"/>
              <a:t> </a:t>
            </a:r>
            <a:r>
              <a:rPr lang="is-IS" dirty="0" err="1" smtClean="0"/>
              <a:t>values</a:t>
            </a:r>
            <a:r>
              <a:rPr lang="is-IS" dirty="0" smtClean="0"/>
              <a:t> </a:t>
            </a:r>
            <a:r>
              <a:rPr lang="is-IS" dirty="0" err="1" smtClean="0"/>
              <a:t>into</a:t>
            </a:r>
            <a:r>
              <a:rPr lang="is-IS" dirty="0" smtClean="0"/>
              <a:t> </a:t>
            </a:r>
            <a:r>
              <a:rPr lang="is-IS" dirty="0" err="1" smtClean="0"/>
              <a:t>urban</a:t>
            </a:r>
            <a:r>
              <a:rPr lang="is-IS" dirty="0" smtClean="0"/>
              <a:t> </a:t>
            </a:r>
            <a:r>
              <a:rPr lang="is-IS" dirty="0" err="1" smtClean="0"/>
              <a:t>planning</a:t>
            </a:r>
            <a:r>
              <a:rPr lang="is-IS" dirty="0" smtClean="0"/>
              <a:t> in a </a:t>
            </a:r>
            <a:r>
              <a:rPr lang="is-IS" dirty="0" err="1" smtClean="0"/>
              <a:t>more</a:t>
            </a:r>
            <a:r>
              <a:rPr lang="is-IS" dirty="0" smtClean="0"/>
              <a:t> </a:t>
            </a:r>
            <a:r>
              <a:rPr lang="is-IS" dirty="0" err="1" smtClean="0"/>
              <a:t>general</a:t>
            </a:r>
            <a:r>
              <a:rPr lang="is-IS" dirty="0" smtClean="0"/>
              <a:t> </a:t>
            </a:r>
            <a:r>
              <a:rPr lang="is-IS" dirty="0" err="1" smtClean="0"/>
              <a:t>sense</a:t>
            </a:r>
            <a:r>
              <a:rPr lang="is-IS" dirty="0" smtClean="0"/>
              <a:t>. </a:t>
            </a:r>
            <a:r>
              <a:rPr lang="is-IS" dirty="0" err="1" smtClean="0"/>
              <a:t>This</a:t>
            </a:r>
            <a:r>
              <a:rPr lang="is-IS" dirty="0" smtClean="0"/>
              <a:t> is </a:t>
            </a:r>
            <a:r>
              <a:rPr lang="is-IS" dirty="0" err="1" smtClean="0"/>
              <a:t>often</a:t>
            </a:r>
            <a:r>
              <a:rPr lang="is-IS" dirty="0" smtClean="0"/>
              <a:t> </a:t>
            </a:r>
            <a:r>
              <a:rPr lang="is-IS" dirty="0" err="1" smtClean="0"/>
              <a:t>done</a:t>
            </a:r>
            <a:r>
              <a:rPr lang="is-IS" dirty="0" smtClean="0"/>
              <a:t> </a:t>
            </a:r>
            <a:r>
              <a:rPr lang="is-IS" dirty="0" err="1" smtClean="0"/>
              <a:t>with</a:t>
            </a:r>
            <a:r>
              <a:rPr lang="is-IS" dirty="0" smtClean="0"/>
              <a:t> a </a:t>
            </a:r>
            <a:r>
              <a:rPr lang="is-IS" dirty="0" err="1" smtClean="0"/>
              <a:t>more</a:t>
            </a:r>
            <a:r>
              <a:rPr lang="is-IS" dirty="0" smtClean="0"/>
              <a:t> </a:t>
            </a:r>
            <a:r>
              <a:rPr lang="is-IS" dirty="0" err="1" smtClean="0"/>
              <a:t>ecosystem</a:t>
            </a:r>
            <a:r>
              <a:rPr lang="is-IS" dirty="0" smtClean="0"/>
              <a:t> </a:t>
            </a:r>
            <a:r>
              <a:rPr lang="is-IS" dirty="0" err="1" smtClean="0"/>
              <a:t>services</a:t>
            </a:r>
            <a:r>
              <a:rPr lang="is-IS" dirty="0" smtClean="0"/>
              <a:t> </a:t>
            </a:r>
            <a:r>
              <a:rPr lang="is-IS" dirty="0" err="1" smtClean="0"/>
              <a:t>approach</a:t>
            </a:r>
            <a:r>
              <a:rPr lang="is-IS" dirty="0" smtClean="0"/>
              <a:t> </a:t>
            </a:r>
            <a:r>
              <a:rPr lang="is-IS" dirty="0" err="1" smtClean="0"/>
              <a:t>that</a:t>
            </a:r>
            <a:r>
              <a:rPr lang="is-IS" dirty="0" smtClean="0"/>
              <a:t> </a:t>
            </a:r>
            <a:r>
              <a:rPr lang="is-IS" dirty="0" err="1" smtClean="0"/>
              <a:t>benefits</a:t>
            </a:r>
            <a:r>
              <a:rPr lang="is-IS" dirty="0" smtClean="0"/>
              <a:t> </a:t>
            </a:r>
            <a:r>
              <a:rPr lang="is-IS" dirty="0" err="1" smtClean="0"/>
              <a:t>both</a:t>
            </a:r>
            <a:r>
              <a:rPr lang="is-IS" dirty="0" smtClean="0"/>
              <a:t> </a:t>
            </a:r>
            <a:r>
              <a:rPr lang="is-IS" dirty="0" err="1" smtClean="0"/>
              <a:t>people</a:t>
            </a:r>
            <a:r>
              <a:rPr lang="is-IS" dirty="0" smtClean="0"/>
              <a:t> and </a:t>
            </a:r>
            <a:r>
              <a:rPr lang="is-IS" dirty="0" err="1" smtClean="0"/>
              <a:t>biodiversity</a:t>
            </a:r>
            <a:r>
              <a:rPr lang="is-IS" dirty="0" smtClean="0"/>
              <a:t> </a:t>
            </a:r>
            <a:r>
              <a:rPr lang="is-IS" dirty="0" err="1" smtClean="0"/>
              <a:t>throughout</a:t>
            </a:r>
            <a:r>
              <a:rPr lang="is-IS" dirty="0" smtClean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urban</a:t>
            </a:r>
            <a:r>
              <a:rPr lang="is-IS" dirty="0" smtClean="0"/>
              <a:t> </a:t>
            </a:r>
            <a:r>
              <a:rPr lang="is-IS" dirty="0" err="1" smtClean="0"/>
              <a:t>space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dirty="0" smtClean="0"/>
              <a:t>A </a:t>
            </a:r>
            <a:r>
              <a:rPr lang="is-IS" dirty="0" err="1" smtClean="0"/>
              <a:t>common</a:t>
            </a:r>
            <a:r>
              <a:rPr lang="is-IS" dirty="0" smtClean="0"/>
              <a:t> </a:t>
            </a:r>
            <a:r>
              <a:rPr lang="is-IS" dirty="0" err="1" smtClean="0"/>
              <a:t>way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attain</a:t>
            </a:r>
            <a:r>
              <a:rPr lang="is-IS" dirty="0" smtClean="0"/>
              <a:t> </a:t>
            </a:r>
            <a:r>
              <a:rPr lang="is-IS" dirty="0" err="1" smtClean="0"/>
              <a:t>this</a:t>
            </a:r>
            <a:r>
              <a:rPr lang="is-IS" dirty="0" smtClean="0"/>
              <a:t> is </a:t>
            </a:r>
            <a:r>
              <a:rPr lang="is-IS" dirty="0" err="1" smtClean="0"/>
              <a:t>focusing</a:t>
            </a:r>
            <a:r>
              <a:rPr lang="is-IS" dirty="0" smtClean="0"/>
              <a:t> </a:t>
            </a:r>
            <a:r>
              <a:rPr lang="is-IS" dirty="0" err="1" smtClean="0"/>
              <a:t>on</a:t>
            </a:r>
            <a:r>
              <a:rPr lang="is-IS" dirty="0" smtClean="0"/>
              <a:t> </a:t>
            </a:r>
            <a:r>
              <a:rPr lang="is-IS" dirty="0" err="1" smtClean="0"/>
              <a:t>connectivity</a:t>
            </a:r>
            <a:r>
              <a:rPr lang="is-IS" dirty="0" smtClean="0"/>
              <a:t> of </a:t>
            </a:r>
            <a:r>
              <a:rPr lang="is-IS" dirty="0" err="1" smtClean="0"/>
              <a:t>greenspace</a:t>
            </a:r>
            <a:r>
              <a:rPr lang="is-IS" dirty="0" smtClean="0"/>
              <a:t> </a:t>
            </a:r>
            <a:r>
              <a:rPr lang="is-IS" dirty="0" err="1" smtClean="0"/>
              <a:t>by</a:t>
            </a:r>
            <a:r>
              <a:rPr lang="is-IS" dirty="0" smtClean="0"/>
              <a:t> </a:t>
            </a:r>
            <a:r>
              <a:rPr lang="is-IS" dirty="0" err="1" smtClean="0"/>
              <a:t>strengthening</a:t>
            </a:r>
            <a:r>
              <a:rPr lang="is-IS" dirty="0" smtClean="0"/>
              <a:t>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green</a:t>
            </a:r>
            <a:r>
              <a:rPr lang="is-IS" dirty="0" smtClean="0"/>
              <a:t> </a:t>
            </a:r>
            <a:r>
              <a:rPr lang="is-IS" dirty="0" err="1" smtClean="0"/>
              <a:t>network</a:t>
            </a:r>
            <a:r>
              <a:rPr lang="is-IS" dirty="0" smtClean="0"/>
              <a:t> of </a:t>
            </a:r>
            <a:r>
              <a:rPr lang="is-IS" dirty="0" err="1" smtClean="0"/>
              <a:t>cities</a:t>
            </a:r>
            <a:r>
              <a:rPr lang="is-IS" dirty="0" smtClean="0"/>
              <a:t> </a:t>
            </a:r>
            <a:r>
              <a:rPr lang="is-IS" dirty="0" err="1" smtClean="0"/>
              <a:t>by</a:t>
            </a:r>
            <a:r>
              <a:rPr lang="is-IS" dirty="0" smtClean="0"/>
              <a:t> </a:t>
            </a:r>
            <a:r>
              <a:rPr lang="is-IS" dirty="0" err="1" smtClean="0"/>
              <a:t>connecting</a:t>
            </a:r>
            <a:r>
              <a:rPr lang="is-IS" dirty="0" smtClean="0"/>
              <a:t> </a:t>
            </a:r>
            <a:r>
              <a:rPr lang="is-IS" dirty="0" err="1" smtClean="0"/>
              <a:t>larger</a:t>
            </a:r>
            <a:r>
              <a:rPr lang="is-IS" dirty="0" smtClean="0"/>
              <a:t> </a:t>
            </a:r>
            <a:r>
              <a:rPr lang="is-IS" dirty="0" err="1" smtClean="0"/>
              <a:t>green</a:t>
            </a:r>
            <a:r>
              <a:rPr lang="is-IS" dirty="0" smtClean="0"/>
              <a:t> </a:t>
            </a:r>
            <a:r>
              <a:rPr lang="is-IS" dirty="0" err="1" smtClean="0"/>
              <a:t>areas</a:t>
            </a:r>
            <a:r>
              <a:rPr lang="is-IS" dirty="0" smtClean="0"/>
              <a:t> </a:t>
            </a:r>
            <a:r>
              <a:rPr lang="is-IS" dirty="0" err="1" smtClean="0"/>
              <a:t>with</a:t>
            </a:r>
            <a:r>
              <a:rPr lang="is-IS" dirty="0" smtClean="0"/>
              <a:t> </a:t>
            </a:r>
            <a:r>
              <a:rPr lang="is-IS" dirty="0" err="1" smtClean="0"/>
              <a:t>smaller</a:t>
            </a:r>
            <a:r>
              <a:rPr lang="is-IS" dirty="0" smtClean="0"/>
              <a:t> </a:t>
            </a:r>
            <a:r>
              <a:rPr lang="is-IS" dirty="0" err="1" smtClean="0"/>
              <a:t>scale</a:t>
            </a:r>
            <a:r>
              <a:rPr lang="is-IS" dirty="0" smtClean="0"/>
              <a:t> </a:t>
            </a:r>
            <a:r>
              <a:rPr lang="is-IS" dirty="0" err="1" smtClean="0"/>
              <a:t>green</a:t>
            </a:r>
            <a:r>
              <a:rPr lang="is-IS" dirty="0" smtClean="0"/>
              <a:t> </a:t>
            </a:r>
            <a:r>
              <a:rPr lang="is-IS" dirty="0" err="1" smtClean="0"/>
              <a:t>infrastructure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dirty="0" err="1" smtClean="0"/>
              <a:t>This</a:t>
            </a:r>
            <a:r>
              <a:rPr lang="is-IS" dirty="0" smtClean="0"/>
              <a:t> </a:t>
            </a:r>
            <a:r>
              <a:rPr lang="is-IS" dirty="0" err="1" smtClean="0"/>
              <a:t>map</a:t>
            </a:r>
            <a:r>
              <a:rPr lang="is-IS" dirty="0" smtClean="0"/>
              <a:t> </a:t>
            </a:r>
            <a:r>
              <a:rPr lang="is-IS" dirty="0" err="1" smtClean="0"/>
              <a:t>shows</a:t>
            </a:r>
            <a:r>
              <a:rPr lang="is-IS" dirty="0" smtClean="0"/>
              <a:t> a </a:t>
            </a:r>
            <a:r>
              <a:rPr lang="is-IS" dirty="0" err="1" smtClean="0"/>
              <a:t>recent</a:t>
            </a:r>
            <a:r>
              <a:rPr lang="is-IS" dirty="0" smtClean="0"/>
              <a:t> </a:t>
            </a:r>
            <a:r>
              <a:rPr lang="is-IS" dirty="0" err="1" smtClean="0"/>
              <a:t>evaluation</a:t>
            </a:r>
            <a:r>
              <a:rPr lang="is-IS" dirty="0" smtClean="0"/>
              <a:t> of </a:t>
            </a:r>
            <a:r>
              <a:rPr lang="is-IS" dirty="0" err="1" smtClean="0"/>
              <a:t>the</a:t>
            </a:r>
            <a:r>
              <a:rPr lang="is-IS" dirty="0" smtClean="0"/>
              <a:t> status of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green</a:t>
            </a:r>
            <a:r>
              <a:rPr lang="is-IS" dirty="0" smtClean="0"/>
              <a:t> </a:t>
            </a:r>
            <a:r>
              <a:rPr lang="is-IS" dirty="0" err="1" smtClean="0"/>
              <a:t>network</a:t>
            </a:r>
            <a:r>
              <a:rPr lang="is-IS" dirty="0" smtClean="0"/>
              <a:t> in Reykjavík and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main</a:t>
            </a:r>
            <a:r>
              <a:rPr lang="is-IS" dirty="0" smtClean="0"/>
              <a:t> </a:t>
            </a:r>
            <a:r>
              <a:rPr lang="is-IS" dirty="0" err="1" smtClean="0"/>
              <a:t>corridors</a:t>
            </a:r>
            <a:r>
              <a:rPr lang="is-IS" dirty="0" smtClean="0"/>
              <a:t> </a:t>
            </a:r>
            <a:r>
              <a:rPr lang="is-IS" dirty="0" err="1" smtClean="0"/>
              <a:t>that</a:t>
            </a:r>
            <a:r>
              <a:rPr lang="is-IS" dirty="0" smtClean="0"/>
              <a:t> </a:t>
            </a:r>
            <a:r>
              <a:rPr lang="is-IS" dirty="0" err="1" smtClean="0"/>
              <a:t>need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be</a:t>
            </a:r>
            <a:r>
              <a:rPr lang="is-IS" dirty="0" smtClean="0"/>
              <a:t> </a:t>
            </a:r>
            <a:r>
              <a:rPr lang="is-IS" dirty="0" err="1" smtClean="0"/>
              <a:t>maintained</a:t>
            </a:r>
            <a:r>
              <a:rPr lang="is-IS" dirty="0" smtClean="0"/>
              <a:t> and in </a:t>
            </a:r>
            <a:r>
              <a:rPr lang="is-IS" dirty="0" err="1" smtClean="0"/>
              <a:t>some</a:t>
            </a:r>
            <a:r>
              <a:rPr lang="is-IS" dirty="0" smtClean="0"/>
              <a:t> </a:t>
            </a:r>
            <a:r>
              <a:rPr lang="is-IS" dirty="0" err="1" smtClean="0"/>
              <a:t>instances</a:t>
            </a:r>
            <a:r>
              <a:rPr lang="is-IS" dirty="0" smtClean="0"/>
              <a:t> </a:t>
            </a:r>
            <a:r>
              <a:rPr lang="is-IS" dirty="0" err="1" smtClean="0"/>
              <a:t>created</a:t>
            </a:r>
            <a:r>
              <a:rPr lang="is-IS" dirty="0" smtClean="0"/>
              <a:t>.</a:t>
            </a:r>
          </a:p>
          <a:p>
            <a:endParaRPr lang="is-IS" dirty="0" smtClean="0"/>
          </a:p>
          <a:p>
            <a:r>
              <a:rPr lang="is-IS" dirty="0" err="1" smtClean="0"/>
              <a:t>Establishing</a:t>
            </a:r>
            <a:r>
              <a:rPr lang="is-IS" dirty="0" smtClean="0"/>
              <a:t> a </a:t>
            </a:r>
            <a:r>
              <a:rPr lang="is-IS" dirty="0" err="1" smtClean="0"/>
              <a:t>strong</a:t>
            </a:r>
            <a:r>
              <a:rPr lang="is-IS" dirty="0" smtClean="0"/>
              <a:t> </a:t>
            </a:r>
            <a:r>
              <a:rPr lang="is-IS" dirty="0" err="1" smtClean="0"/>
              <a:t>green</a:t>
            </a:r>
            <a:r>
              <a:rPr lang="is-IS" dirty="0" smtClean="0"/>
              <a:t> </a:t>
            </a:r>
            <a:r>
              <a:rPr lang="is-IS" dirty="0" err="1" smtClean="0"/>
              <a:t>network</a:t>
            </a:r>
            <a:r>
              <a:rPr lang="is-IS" dirty="0" smtClean="0"/>
              <a:t> is </a:t>
            </a:r>
            <a:r>
              <a:rPr lang="is-IS" dirty="0" err="1" smtClean="0"/>
              <a:t>challenging</a:t>
            </a:r>
            <a:r>
              <a:rPr lang="is-IS" dirty="0" smtClean="0"/>
              <a:t> in </a:t>
            </a:r>
            <a:r>
              <a:rPr lang="is-IS" dirty="0" err="1" smtClean="0"/>
              <a:t>cities</a:t>
            </a:r>
            <a:r>
              <a:rPr lang="is-IS" dirty="0" smtClean="0"/>
              <a:t> </a:t>
            </a:r>
            <a:r>
              <a:rPr lang="is-IS" dirty="0" err="1" smtClean="0"/>
              <a:t>that</a:t>
            </a:r>
            <a:r>
              <a:rPr lang="is-IS" dirty="0" smtClean="0"/>
              <a:t> </a:t>
            </a:r>
            <a:r>
              <a:rPr lang="is-IS" dirty="0" err="1" smtClean="0"/>
              <a:t>have</a:t>
            </a:r>
            <a:r>
              <a:rPr lang="is-IS" dirty="0" smtClean="0"/>
              <a:t> </a:t>
            </a:r>
            <a:r>
              <a:rPr lang="is-IS" dirty="0" err="1" smtClean="0"/>
              <a:t>been</a:t>
            </a:r>
            <a:r>
              <a:rPr lang="is-IS" dirty="0" smtClean="0"/>
              <a:t> </a:t>
            </a:r>
            <a:r>
              <a:rPr lang="is-IS" dirty="0" err="1" smtClean="0"/>
              <a:t>built-up</a:t>
            </a:r>
            <a:r>
              <a:rPr lang="is-IS" dirty="0" smtClean="0"/>
              <a:t> for </a:t>
            </a:r>
            <a:r>
              <a:rPr lang="is-IS" dirty="0" err="1" smtClean="0"/>
              <a:t>decades</a:t>
            </a:r>
            <a:r>
              <a:rPr lang="is-IS" dirty="0" smtClean="0"/>
              <a:t>.</a:t>
            </a:r>
          </a:p>
          <a:p>
            <a:r>
              <a:rPr lang="is-IS" dirty="0" err="1" smtClean="0"/>
              <a:t>Thus</a:t>
            </a:r>
            <a:r>
              <a:rPr lang="is-IS" dirty="0" smtClean="0"/>
              <a:t> it is </a:t>
            </a:r>
            <a:r>
              <a:rPr lang="is-IS" dirty="0" err="1" smtClean="0"/>
              <a:t>important</a:t>
            </a:r>
            <a:r>
              <a:rPr lang="is-IS" dirty="0" smtClean="0"/>
              <a:t> </a:t>
            </a:r>
            <a:r>
              <a:rPr lang="is-IS" dirty="0" err="1" smtClean="0"/>
              <a:t>to</a:t>
            </a:r>
            <a:r>
              <a:rPr lang="is-IS" dirty="0" smtClean="0"/>
              <a:t> </a:t>
            </a:r>
            <a:r>
              <a:rPr lang="is-IS" dirty="0" err="1" smtClean="0"/>
              <a:t>utilize</a:t>
            </a:r>
            <a:r>
              <a:rPr lang="is-IS" dirty="0" smtClean="0"/>
              <a:t> small </a:t>
            </a:r>
            <a:r>
              <a:rPr lang="is-IS" dirty="0" err="1" smtClean="0"/>
              <a:t>spaces</a:t>
            </a:r>
            <a:r>
              <a:rPr lang="is-IS" dirty="0" smtClean="0"/>
              <a:t>, </a:t>
            </a:r>
            <a:r>
              <a:rPr lang="is-IS" dirty="0" err="1" smtClean="0"/>
              <a:t>including</a:t>
            </a:r>
            <a:r>
              <a:rPr lang="is-IS" dirty="0" smtClean="0"/>
              <a:t> </a:t>
            </a:r>
            <a:r>
              <a:rPr lang="is-IS" dirty="0" err="1" smtClean="0"/>
              <a:t>private</a:t>
            </a:r>
            <a:r>
              <a:rPr lang="is-IS" dirty="0" smtClean="0"/>
              <a:t> </a:t>
            </a:r>
            <a:r>
              <a:rPr lang="is-IS" dirty="0" err="1" smtClean="0"/>
              <a:t>gardens</a:t>
            </a:r>
            <a:r>
              <a:rPr lang="is-IS" dirty="0" smtClean="0"/>
              <a:t> and </a:t>
            </a:r>
            <a:r>
              <a:rPr lang="is-IS" dirty="0" err="1" smtClean="0"/>
              <a:t>streetscape</a:t>
            </a:r>
            <a:r>
              <a:rPr lang="is-IS" dirty="0" smtClean="0"/>
              <a:t>.</a:t>
            </a: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C25A-1223-4CB3-9611-4C73D77C725B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53958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BA1AE-D066-472D-A9AF-87D0CAB83600}" type="slidenum">
              <a:rPr lang="is-IS" smtClean="0"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16219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BA1AE-D066-472D-A9AF-87D0CAB83600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1435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BA1AE-D066-472D-A9AF-87D0CAB83600}" type="slidenum">
              <a:rPr lang="is-IS" smtClean="0"/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3016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BA1AE-D066-472D-A9AF-87D0CAB83600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417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BA1AE-D066-472D-A9AF-87D0CAB83600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3292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Og</a:t>
            </a:r>
            <a:r>
              <a:rPr lang="en-US" dirty="0"/>
              <a:t> Reykjavík </a:t>
            </a:r>
            <a:r>
              <a:rPr lang="en-US" dirty="0" err="1"/>
              <a:t>þarf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búa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umhverfi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getum</a:t>
            </a:r>
            <a:r>
              <a:rPr lang="en-US" dirty="0"/>
              <a:t> </a:t>
            </a:r>
            <a:r>
              <a:rPr lang="en-US" dirty="0" err="1"/>
              <a:t>ferðast</a:t>
            </a:r>
            <a:r>
              <a:rPr lang="en-US" dirty="0"/>
              <a:t> </a:t>
            </a:r>
            <a:r>
              <a:rPr lang="en-US" dirty="0" err="1"/>
              <a:t>á</a:t>
            </a:r>
            <a:r>
              <a:rPr lang="en-US" dirty="0"/>
              <a:t> </a:t>
            </a:r>
            <a:r>
              <a:rPr lang="en-US" dirty="0" err="1"/>
              <a:t>vistvænan</a:t>
            </a:r>
            <a:r>
              <a:rPr lang="en-US" dirty="0"/>
              <a:t> </a:t>
            </a:r>
            <a:r>
              <a:rPr lang="en-US" dirty="0" err="1"/>
              <a:t>hátt</a:t>
            </a:r>
            <a:r>
              <a:rPr lang="en-US" dirty="0"/>
              <a:t>. </a:t>
            </a:r>
            <a:r>
              <a:rPr lang="en-US" dirty="0" err="1"/>
              <a:t>Hjólagrindur</a:t>
            </a:r>
            <a:r>
              <a:rPr lang="en-US" dirty="0"/>
              <a:t> um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borg</a:t>
            </a:r>
            <a:r>
              <a:rPr lang="en-US" dirty="0"/>
              <a:t> </a:t>
            </a:r>
            <a:r>
              <a:rPr lang="en-US" dirty="0" err="1"/>
              <a:t>segja</a:t>
            </a:r>
            <a:r>
              <a:rPr lang="en-US" dirty="0"/>
              <a:t>: </a:t>
            </a:r>
            <a:r>
              <a:rPr lang="en-US" dirty="0" err="1"/>
              <a:t>Hjólið</a:t>
            </a:r>
            <a:r>
              <a:rPr lang="en-US" dirty="0"/>
              <a:t>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56A2D-7AE1-7440-BCD0-DFE61CE8B4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11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aseline="0" dirty="0" smtClean="0"/>
              <a:t>.</a:t>
            </a: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88435-DA21-4EAA-8500-1CA27715832F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980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88435-DA21-4EAA-8500-1CA27715832F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853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BA1AE-D066-472D-A9AF-87D0CAB83600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26886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BA1AE-D066-472D-A9AF-87D0CAB83600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0522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BA1AE-D066-472D-A9AF-87D0CAB83600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528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 smtClean="0"/>
              <a:t>Smelltu til að breyta stíl aðalundirtitla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1126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óðrétts tex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763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óðrétts tex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48944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erki-haegr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91"/>
          <a:stretch>
            <a:fillRect/>
          </a:stretch>
        </p:blipFill>
        <p:spPr bwMode="auto">
          <a:xfrm>
            <a:off x="11184467" y="6309784"/>
            <a:ext cx="482600" cy="48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8"/>
          <p:cNvCxnSpPr/>
          <p:nvPr userDrawn="1"/>
        </p:nvCxnSpPr>
        <p:spPr>
          <a:xfrm>
            <a:off x="719667" y="6447367"/>
            <a:ext cx="1008168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31800" y="6424085"/>
            <a:ext cx="4512733" cy="366183"/>
          </a:xfrm>
        </p:spPr>
        <p:txBody>
          <a:bodyPr/>
          <a:lstStyle>
            <a:lvl1pPr>
              <a:defRPr sz="1867" smtClean="0">
                <a:solidFill>
                  <a:prstClr val="black">
                    <a:tint val="75000"/>
                  </a:prstClr>
                </a:solidFill>
                <a:latin typeface="Corbel" pitchFamily="34" charset="0"/>
              </a:defRPr>
            </a:lvl1pPr>
          </a:lstStyle>
          <a:p>
            <a:pPr>
              <a:defRPr/>
            </a:pPr>
            <a:r>
              <a:rPr lang="is-IS"/>
              <a:t>Húsnæðisstefna Reykjavíkur. Innleiðing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9514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5682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Breyta stílum aðaltexta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4195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1820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Breyta stílum aðaltexta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Textastaðgengill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Breyta stílum aðaltexta</a:t>
            </a:r>
          </a:p>
        </p:txBody>
      </p:sp>
      <p:sp>
        <p:nvSpPr>
          <p:cNvPr id="6" name="Staðgengill efn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7" name="Dagsetningarstaðgengill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8" name="Síðufótarstaðgengil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kyggnunúmersstaðgengill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87030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9035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2623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 smtClean="0"/>
              <a:t>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79366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mynda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 smtClean="0"/>
              <a:t>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38535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smtClean="0"/>
              <a:t>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28A63-E2B8-4854-9446-764FF8306825}" type="datetimeFigureOut">
              <a:rPr lang="is-IS" smtClean="0"/>
              <a:t>6.6.2019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16F23-60F6-4B4C-808D-601D9C1827A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4866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n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1097281" y="222931"/>
            <a:ext cx="9708466" cy="1470025"/>
          </a:xfrm>
        </p:spPr>
        <p:txBody>
          <a:bodyPr>
            <a:noAutofit/>
          </a:bodyPr>
          <a:lstStyle/>
          <a:p>
            <a:r>
              <a:rPr lang="is-IS" sz="4400" b="1" dirty="0" smtClean="0">
                <a:solidFill>
                  <a:schemeClr val="bg1"/>
                </a:solidFill>
                <a:latin typeface="+mn-lt"/>
              </a:rPr>
              <a:t>LÝÐHEILSUVÍSAR </a:t>
            </a:r>
            <a:r>
              <a:rPr lang="is-IS" sz="4400" b="1" dirty="0" smtClean="0">
                <a:solidFill>
                  <a:schemeClr val="bg1"/>
                </a:solidFill>
                <a:latin typeface="+mn-lt"/>
              </a:rPr>
              <a:t>OG </a:t>
            </a:r>
            <a:r>
              <a:rPr lang="is-IS" sz="4400" b="1" dirty="0" smtClean="0">
                <a:solidFill>
                  <a:schemeClr val="bg1"/>
                </a:solidFill>
                <a:latin typeface="+mn-lt"/>
              </a:rPr>
              <a:t>BORGARSKIPULAG</a:t>
            </a:r>
            <a:r>
              <a:rPr lang="is-IS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is-IS" sz="4000" b="1" dirty="0" smtClean="0">
                <a:solidFill>
                  <a:schemeClr val="bg1"/>
                </a:solidFill>
                <a:latin typeface="+mn-lt"/>
              </a:rPr>
            </a:br>
            <a:endParaRPr lang="is-I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arammi 3"/>
          <p:cNvSpPr txBox="1"/>
          <p:nvPr/>
        </p:nvSpPr>
        <p:spPr>
          <a:xfrm>
            <a:off x="3075566" y="5097780"/>
            <a:ext cx="57518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3200" b="1" dirty="0" smtClean="0">
                <a:solidFill>
                  <a:schemeClr val="bg1"/>
                </a:solidFill>
              </a:rPr>
              <a:t>Dagur B. Eggertsson borgarstjóri </a:t>
            </a:r>
          </a:p>
          <a:p>
            <a:pPr algn="ctr"/>
            <a:r>
              <a:rPr lang="is-IS" sz="3200" b="1" dirty="0" smtClean="0">
                <a:solidFill>
                  <a:schemeClr val="bg1"/>
                </a:solidFill>
              </a:rPr>
              <a:t>7. júní 2019</a:t>
            </a:r>
          </a:p>
        </p:txBody>
      </p:sp>
    </p:spTree>
    <p:extLst>
      <p:ext uri="{BB962C8B-B14F-4D97-AF65-F5344CB8AC3E}">
        <p14:creationId xmlns:p14="http://schemas.microsoft.com/office/powerpoint/2010/main" val="33238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ftmynd_rvi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196481"/>
            <a:ext cx="12191999" cy="1325563"/>
          </a:xfrm>
        </p:spPr>
        <p:txBody>
          <a:bodyPr/>
          <a:lstStyle/>
          <a:p>
            <a:pPr algn="ctr"/>
            <a:r>
              <a:rPr lang="is-IS" b="1" dirty="0" smtClean="0">
                <a:solidFill>
                  <a:schemeClr val="bg1"/>
                </a:solidFill>
              </a:rPr>
              <a:t>FJÖLBREYTT NÁTTÚRA OG GRÆN SVÆÐI Í REYKJAVÍK</a:t>
            </a:r>
            <a:endParaRPr lang="is-IS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081" y="1785385"/>
            <a:ext cx="4811675" cy="360875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Mynd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220" y="1785385"/>
            <a:ext cx="4811674" cy="3608756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07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ossvogsdalu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225632"/>
            <a:ext cx="12192000" cy="866900"/>
          </a:xfrm>
        </p:spPr>
        <p:txBody>
          <a:bodyPr>
            <a:normAutofit/>
          </a:bodyPr>
          <a:lstStyle/>
          <a:p>
            <a:pPr algn="ctr"/>
            <a:r>
              <a:rPr lang="is-IS" sz="5500" b="1" dirty="0" smtClean="0">
                <a:solidFill>
                  <a:schemeClr val="bg1"/>
                </a:solidFill>
              </a:rPr>
              <a:t>FJÖLBREYTT GRÆN SVÆÐI</a:t>
            </a:r>
            <a:endParaRPr lang="is-IS" sz="55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Image result for fossvogsdalu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9" y="1092532"/>
            <a:ext cx="4095767" cy="2728805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usturvÃ¶llu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9" y="4001468"/>
            <a:ext cx="4095767" cy="2637871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eiÃ°mÃ¶rk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65" y="1131061"/>
            <a:ext cx="4167702" cy="2776732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viÃ°ey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65" y="4039996"/>
            <a:ext cx="4167702" cy="2637871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82" y="-200978"/>
            <a:ext cx="12701715" cy="779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429206" y="1072428"/>
            <a:ext cx="3594815" cy="5649522"/>
          </a:xfrm>
        </p:spPr>
        <p:txBody>
          <a:bodyPr>
            <a:normAutofit/>
          </a:bodyPr>
          <a:lstStyle/>
          <a:p>
            <a:r>
              <a:rPr lang="is-IS" dirty="0" smtClean="0"/>
              <a:t>TILGANGURINN ER SÁ AÐ AUKA VIÐ OG </a:t>
            </a:r>
            <a:r>
              <a:rPr lang="is-IS" dirty="0" err="1" smtClean="0"/>
              <a:t>BÆTA</a:t>
            </a:r>
            <a:r>
              <a:rPr lang="is-IS" dirty="0" smtClean="0"/>
              <a:t> GRÆNAR TENGINGAR VIÐ GRÆN SVÆÐI</a:t>
            </a:r>
          </a:p>
          <a:p>
            <a:r>
              <a:rPr lang="is-IS" dirty="0" smtClean="0"/>
              <a:t>MIKILVÆGIR INNVIÐIR FYRIR VISTKERFIN EN LÍKA FYRIR UMHVERFISGÆÐI. EYKUR SNERTINGU ÍBÚA VIÐ NÁTTÚRU SAMHLIÐA ÚTIVIST OG/EÐA DAGLEGUM SAMGÖNGUM</a:t>
            </a:r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endParaRPr lang="is-IS" dirty="0">
              <a:latin typeface="Cambria" panose="0204050305040603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419" y="1072428"/>
            <a:ext cx="7748116" cy="583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ill 3"/>
          <p:cNvSpPr>
            <a:spLocks noGrp="1"/>
          </p:cNvSpPr>
          <p:nvPr>
            <p:ph type="title"/>
          </p:nvPr>
        </p:nvSpPr>
        <p:spPr>
          <a:xfrm>
            <a:off x="-238783" y="-39418"/>
            <a:ext cx="12701715" cy="1325563"/>
          </a:xfrm>
        </p:spPr>
        <p:txBody>
          <a:bodyPr>
            <a:normAutofit/>
          </a:bodyPr>
          <a:lstStyle/>
          <a:p>
            <a:pPr algn="ctr"/>
            <a:r>
              <a:rPr lang="is-IS" sz="6600" b="1" dirty="0" smtClean="0">
                <a:solidFill>
                  <a:schemeClr val="bg1"/>
                </a:solidFill>
              </a:rPr>
              <a:t>GRÆNA NETIÐ</a:t>
            </a:r>
            <a:endParaRPr lang="is-I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2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69333" y="326214"/>
            <a:ext cx="12022667" cy="938381"/>
          </a:xfrm>
        </p:spPr>
        <p:txBody>
          <a:bodyPr>
            <a:normAutofit/>
          </a:bodyPr>
          <a:lstStyle/>
          <a:p>
            <a:pPr algn="ctr"/>
            <a:r>
              <a:rPr lang="is-IS" b="1" dirty="0" smtClean="0"/>
              <a:t>GRÆN SVÆÐI – HEIMSÓKNIR</a:t>
            </a:r>
            <a:endParaRPr lang="is-IS" b="1" dirty="0"/>
          </a:p>
        </p:txBody>
      </p:sp>
      <p:pic>
        <p:nvPicPr>
          <p:cNvPr id="3" name="Myn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" y="1388004"/>
            <a:ext cx="7151802" cy="4133321"/>
          </a:xfrm>
          <a:prstGeom prst="rect">
            <a:avLst/>
          </a:prstGeom>
        </p:spPr>
      </p:pic>
      <p:pic>
        <p:nvPicPr>
          <p:cNvPr id="5" name="Myn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333" y="1539877"/>
            <a:ext cx="5545667" cy="454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390727" y="326214"/>
            <a:ext cx="8266889" cy="938381"/>
          </a:xfrm>
        </p:spPr>
        <p:txBody>
          <a:bodyPr>
            <a:normAutofit/>
          </a:bodyPr>
          <a:lstStyle/>
          <a:p>
            <a:r>
              <a:rPr lang="is-IS" b="1" dirty="0" smtClean="0"/>
              <a:t>Græn svæði í Reykjavík - notkun</a:t>
            </a:r>
            <a:endParaRPr lang="is-IS" b="1" dirty="0"/>
          </a:p>
        </p:txBody>
      </p:sp>
      <p:sp>
        <p:nvSpPr>
          <p:cNvPr id="21" name="Textarammi 20"/>
          <p:cNvSpPr txBox="1"/>
          <p:nvPr/>
        </p:nvSpPr>
        <p:spPr>
          <a:xfrm>
            <a:off x="4005297" y="5193742"/>
            <a:ext cx="431036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s-IS" sz="1050" dirty="0">
              <a:solidFill>
                <a:schemeClr val="bg1"/>
              </a:solidFill>
            </a:endParaRPr>
          </a:p>
        </p:txBody>
      </p:sp>
      <p:pic>
        <p:nvPicPr>
          <p:cNvPr id="3" name="Myn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9" y="1134533"/>
            <a:ext cx="13661902" cy="510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191"/>
          </a:xfrm>
          <a:prstGeom prst="rect">
            <a:avLst/>
          </a:prstGeom>
        </p:spPr>
      </p:pic>
      <p:pic>
        <p:nvPicPr>
          <p:cNvPr id="4" name="Picture 2" descr="http://reykjavik.is/sites/default/files/styles/frett_formatter_stor/public/myndir_thjonustulysingar/hjola_gongustigur_fossvogur_2.jpg?itok=76PgWZQ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549" y="3846749"/>
            <a:ext cx="3867760" cy="257689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ynd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549" y="1107534"/>
            <a:ext cx="3867760" cy="2482333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Mynd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095" y="3846749"/>
            <a:ext cx="3977923" cy="2652924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Titill 1"/>
          <p:cNvSpPr>
            <a:spLocks noGrp="1"/>
          </p:cNvSpPr>
          <p:nvPr>
            <p:ph type="title"/>
          </p:nvPr>
        </p:nvSpPr>
        <p:spPr>
          <a:xfrm>
            <a:off x="0" y="390796"/>
            <a:ext cx="12192000" cy="648072"/>
          </a:xfrm>
        </p:spPr>
        <p:txBody>
          <a:bodyPr>
            <a:noAutofit/>
          </a:bodyPr>
          <a:lstStyle/>
          <a:p>
            <a:pPr algn="ctr"/>
            <a:r>
              <a:rPr lang="is-IS" sz="6600" b="1" dirty="0" smtClean="0">
                <a:solidFill>
                  <a:schemeClr val="bg1"/>
                </a:solidFill>
              </a:rPr>
              <a:t>ÚTIVERA OG HREYFING</a:t>
            </a:r>
            <a:endParaRPr lang="is-IS" sz="6600" b="1" dirty="0">
              <a:solidFill>
                <a:schemeClr val="bg1"/>
              </a:solidFill>
            </a:endParaRPr>
          </a:p>
        </p:txBody>
      </p:sp>
      <p:pic>
        <p:nvPicPr>
          <p:cNvPr id="9" name="Mynd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095" y="1107534"/>
            <a:ext cx="3832487" cy="2550999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960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ynd með færsl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720080"/>
          </a:xfrm>
        </p:spPr>
        <p:txBody>
          <a:bodyPr>
            <a:noAutofit/>
          </a:bodyPr>
          <a:lstStyle/>
          <a:p>
            <a:pPr algn="ctr"/>
            <a:r>
              <a:rPr lang="is-IS" sz="5500" b="1" dirty="0" smtClean="0">
                <a:solidFill>
                  <a:schemeClr val="bg1"/>
                </a:solidFill>
              </a:rPr>
              <a:t>LEIKIR OG HREYFING</a:t>
            </a:r>
            <a:endParaRPr lang="is-IS" sz="5500" b="1" dirty="0">
              <a:solidFill>
                <a:schemeClr val="bg1"/>
              </a:solidFill>
            </a:endParaRPr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6" y="1015343"/>
            <a:ext cx="3817453" cy="2354519"/>
          </a:xfr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146" name="Picture 2" descr="Strandblakvöllurinn Miklatú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93" y="1015343"/>
            <a:ext cx="4507640" cy="2272949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ynd með færslu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793" y="3808574"/>
            <a:ext cx="4507640" cy="2539304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ynd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226" y="3814770"/>
            <a:ext cx="3817453" cy="2608482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8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nd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1999" cy="6878361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" y="188640"/>
            <a:ext cx="12192000" cy="706090"/>
          </a:xfrm>
        </p:spPr>
        <p:txBody>
          <a:bodyPr>
            <a:noAutofit/>
          </a:bodyPr>
          <a:lstStyle/>
          <a:p>
            <a:pPr algn="ctr"/>
            <a:r>
              <a:rPr lang="is-IS" sz="5500" b="1" dirty="0" smtClean="0">
                <a:solidFill>
                  <a:schemeClr val="bg1"/>
                </a:solidFill>
              </a:rPr>
              <a:t>VETRARÍÞRÓTTIR Í REYKJAVÍK</a:t>
            </a:r>
            <a:endParaRPr lang="is-IS" sz="5500" b="1" dirty="0">
              <a:solidFill>
                <a:schemeClr val="bg1"/>
              </a:solidFill>
            </a:endParaRPr>
          </a:p>
        </p:txBody>
      </p:sp>
      <p:pic>
        <p:nvPicPr>
          <p:cNvPr id="4" name="Staðgengill efnis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03" y="3868211"/>
            <a:ext cx="3998003" cy="2663669"/>
          </a:xfr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Mynd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09" y="965208"/>
            <a:ext cx="3987997" cy="2708920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Mynd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798" y="965208"/>
            <a:ext cx="4407369" cy="2708920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" name="Mynd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5798" y="3868211"/>
            <a:ext cx="4407369" cy="2663669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465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aðgengill efnis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8680" cy="6883718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" y="508974"/>
            <a:ext cx="12298679" cy="1325563"/>
          </a:xfrm>
        </p:spPr>
        <p:txBody>
          <a:bodyPr>
            <a:normAutofit/>
          </a:bodyPr>
          <a:lstStyle/>
          <a:p>
            <a:pPr algn="ctr"/>
            <a:r>
              <a:rPr lang="is-IS" sz="5500" b="1" dirty="0" smtClean="0">
                <a:solidFill>
                  <a:schemeClr val="bg1"/>
                </a:solidFill>
              </a:rPr>
              <a:t>ÚTIKENNSLA</a:t>
            </a:r>
            <a:endParaRPr lang="is-IS" sz="5500" b="1" dirty="0">
              <a:solidFill>
                <a:schemeClr val="bg1"/>
              </a:solidFill>
            </a:endParaRPr>
          </a:p>
        </p:txBody>
      </p:sp>
      <p:pic>
        <p:nvPicPr>
          <p:cNvPr id="5" name="Staðgengill efnis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669" y="2343514"/>
            <a:ext cx="3838833" cy="3102717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731" y="2343513"/>
            <a:ext cx="4036673" cy="3102717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 descr="https://fuglavernd.is/wp-content/uploads/2014/01/Audnutittlinga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95" y="2343512"/>
            <a:ext cx="3345471" cy="3102717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3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N:\DSC038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16336" cy="603063"/>
          </a:xfrm>
        </p:spPr>
        <p:txBody>
          <a:bodyPr>
            <a:normAutofit fontScale="90000"/>
          </a:bodyPr>
          <a:lstStyle/>
          <a:p>
            <a:r>
              <a:rPr lang="is-IS" b="1" dirty="0" smtClean="0">
                <a:solidFill>
                  <a:schemeClr val="bg1"/>
                </a:solidFill>
              </a:rPr>
              <a:t>LOFT- OG VATNSGÆÐI</a:t>
            </a:r>
            <a:endParaRPr lang="is-IS" b="1" dirty="0">
              <a:solidFill>
                <a:schemeClr val="bg1"/>
              </a:solidFill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655319" y="1561595"/>
            <a:ext cx="5745481" cy="4922331"/>
          </a:xfrm>
        </p:spPr>
        <p:txBody>
          <a:bodyPr>
            <a:norm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HEILBRIGÐISEFTIRLITIÐ VAKTAR LOFTGÆÐI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ÓTÍMABÆR DAUÐSFÖLL VEGNA LOFTGÆÐA Á ÍSLANDI ERU 80/ÁRI</a:t>
            </a:r>
            <a:r>
              <a:rPr lang="is-IS" dirty="0" smtClean="0">
                <a:solidFill>
                  <a:schemeClr val="bg1"/>
                </a:solidFill>
              </a:rPr>
              <a:t> </a:t>
            </a:r>
            <a:endParaRPr lang="is-IS" dirty="0" smtClean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VATNSGÆÐI EINNIG VÖKTUÐ :</a:t>
            </a:r>
          </a:p>
          <a:p>
            <a:pPr lvl="1"/>
            <a:r>
              <a:rPr lang="is-IS" dirty="0" smtClean="0">
                <a:solidFill>
                  <a:schemeClr val="bg1"/>
                </a:solidFill>
              </a:rPr>
              <a:t>EFTIRLIT MEÐ UMGENGNI Á VATNSVERNDARSVÆÐINU</a:t>
            </a:r>
          </a:p>
          <a:p>
            <a:pPr lvl="1"/>
            <a:r>
              <a:rPr lang="nn-NO" dirty="0" smtClean="0">
                <a:solidFill>
                  <a:schemeClr val="bg1"/>
                </a:solidFill>
              </a:rPr>
              <a:t>VÖKTUN STRANDSJÁVAR, ÁA, VATNA OG VATNSMÝRARINNAR</a:t>
            </a:r>
            <a:endParaRPr lang="is-IS" dirty="0">
              <a:solidFill>
                <a:schemeClr val="bg1"/>
              </a:solidFill>
            </a:endParaRPr>
          </a:p>
        </p:txBody>
      </p:sp>
      <p:pic>
        <p:nvPicPr>
          <p:cNvPr id="6" name="Staðgengill efnis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93341"/>
            <a:ext cx="5097373" cy="3190585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5934" y="865546"/>
            <a:ext cx="2260726" cy="1956163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yn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868381"/>
            <a:ext cx="2528420" cy="1953328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63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22776" cy="6858000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53588" y="1"/>
            <a:ext cx="10515600" cy="1168400"/>
          </a:xfrm>
        </p:spPr>
        <p:txBody>
          <a:bodyPr/>
          <a:lstStyle/>
          <a:p>
            <a:r>
              <a:rPr lang="is-IS" b="1" dirty="0" smtClean="0">
                <a:solidFill>
                  <a:schemeClr val="bg1"/>
                </a:solidFill>
              </a:rPr>
              <a:t>HEILSUVÍSAR OG BORGARSKIPULAG</a:t>
            </a:r>
            <a:endParaRPr lang="is-IS" b="1" dirty="0">
              <a:solidFill>
                <a:schemeClr val="bg1"/>
              </a:solidFill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838200" y="1032933"/>
            <a:ext cx="10515600" cy="5262936"/>
          </a:xfrm>
        </p:spPr>
        <p:txBody>
          <a:bodyPr numCol="2">
            <a:no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LENGD HJÓLASTÍGA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LENGD HJÓLA- OG GÖNGUSTÍGA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FJÖLDI GRENNDAR- OG MATJURTAGARÐA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FJÖLDI BEKKJA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AÐGENGI AÐ GRÆNUM SVÆÐUM, INNAN VIÐ 300M FRÁ HEIMILI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AÐGENGI AÐ </a:t>
            </a:r>
            <a:r>
              <a:rPr lang="is-IS" dirty="0" err="1" smtClean="0">
                <a:solidFill>
                  <a:schemeClr val="bg1"/>
                </a:solidFill>
              </a:rPr>
              <a:t>ALMENNINGS-SAMGÖNGUM</a:t>
            </a:r>
            <a:r>
              <a:rPr lang="is-IS" dirty="0" smtClean="0">
                <a:solidFill>
                  <a:schemeClr val="bg1"/>
                </a:solidFill>
              </a:rPr>
              <a:t>, INNAN VIÐ 400M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LOFTMENGUN - SVIFRYK PM10 YFIR VIÐMIÐUNARMÖRKUM </a:t>
            </a:r>
          </a:p>
          <a:p>
            <a:endParaRPr lang="is-IS" dirty="0" smtClean="0">
              <a:solidFill>
                <a:schemeClr val="bg1"/>
              </a:solidFill>
            </a:endParaRPr>
          </a:p>
          <a:p>
            <a:endParaRPr lang="is-IS" dirty="0" smtClean="0">
              <a:solidFill>
                <a:schemeClr val="bg1"/>
              </a:solidFill>
            </a:endParaRPr>
          </a:p>
          <a:p>
            <a:r>
              <a:rPr lang="is-IS" dirty="0" smtClean="0">
                <a:solidFill>
                  <a:schemeClr val="bg1"/>
                </a:solidFill>
              </a:rPr>
              <a:t>GÆÐI DRYKKJARVATNS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UPPLIFA SIG ÖRUGG Í EIGIN HVERFI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VIRKUR FERÐAMÁTI, FULLORÐNIR SEM GANGA EÐA HJÓLA TIL VINNU/SKÓLA 3X Í VIKU EÐA OFTAR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NOTKUN ALMENNINGSSAMGANGNA, MEÐALFJÖLDI FERÐA Á ÍBÚA Á ÁRI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ÁNÆGJA MEÐ OPIN SVÆÐI</a:t>
            </a:r>
          </a:p>
          <a:p>
            <a:endParaRPr lang="is-IS" dirty="0" smtClean="0">
              <a:solidFill>
                <a:schemeClr val="bg1"/>
              </a:solidFill>
            </a:endParaRPr>
          </a:p>
          <a:p>
            <a:endParaRPr lang="is-IS" dirty="0" smtClean="0">
              <a:solidFill>
                <a:schemeClr val="bg1"/>
              </a:solidFill>
            </a:endParaRPr>
          </a:p>
          <a:p>
            <a:endParaRPr lang="is-IS" dirty="0" smtClean="0">
              <a:solidFill>
                <a:schemeClr val="bg1"/>
              </a:solidFill>
            </a:endParaRPr>
          </a:p>
          <a:p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81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ynd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85236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838200" y="300604"/>
            <a:ext cx="10515600" cy="1325563"/>
          </a:xfrm>
        </p:spPr>
        <p:txBody>
          <a:bodyPr/>
          <a:lstStyle/>
          <a:p>
            <a:r>
              <a:rPr lang="is-IS" b="1" dirty="0" smtClean="0">
                <a:solidFill>
                  <a:schemeClr val="bg1"/>
                </a:solidFill>
              </a:rPr>
              <a:t>FLEIRI VERKEFNI SEM TENGJAST HEILSU</a:t>
            </a:r>
            <a:endParaRPr lang="is-IS" b="1" dirty="0">
              <a:solidFill>
                <a:schemeClr val="bg1"/>
              </a:solidFill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737944" y="1445403"/>
            <a:ext cx="4890796" cy="4612497"/>
          </a:xfrm>
        </p:spPr>
        <p:txBody>
          <a:bodyPr>
            <a:norm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VATNSHANAR (AÐGANGUR AÐ VATNI) 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GÆLUDÝR Í STRÆTÓ + FÉLAGSBÚSTAÐI (GÆLUDÝR MIKILVÆG GEÐHEILSU FÓLKS)</a:t>
            </a:r>
          </a:p>
          <a:p>
            <a:r>
              <a:rPr lang="is-IS" dirty="0" smtClean="0">
                <a:solidFill>
                  <a:schemeClr val="bg1"/>
                </a:solidFill>
              </a:rPr>
              <a:t>BORGARBÚSKAPUR, HÆNUR OG BÝFLUGUR – MIKILVÆGI TENGSL VIÐ NÁTTÚRU</a:t>
            </a:r>
            <a:endParaRPr lang="is-IS" dirty="0">
              <a:solidFill>
                <a:schemeClr val="bg1"/>
              </a:solidFill>
            </a:endParaRPr>
          </a:p>
        </p:txBody>
      </p:sp>
      <p:pic>
        <p:nvPicPr>
          <p:cNvPr id="6" name="Myn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444" y="2847429"/>
            <a:ext cx="2857500" cy="1600200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Myn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796" y="1626167"/>
            <a:ext cx="2149788" cy="2821462"/>
          </a:xfrm>
          <a:prstGeom prst="rect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Mynd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95" y="519533"/>
            <a:ext cx="3621586" cy="36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47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7817" y="0"/>
            <a:ext cx="12399817" cy="799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arammi 1"/>
          <p:cNvSpPr txBox="1"/>
          <p:nvPr/>
        </p:nvSpPr>
        <p:spPr>
          <a:xfrm>
            <a:off x="-207817" y="0"/>
            <a:ext cx="1239981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55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SJÁLFBÆRARI HVERFI - HVERFISSKIPULAG</a:t>
            </a:r>
            <a:endParaRPr lang="en-US" sz="55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80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1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eykjavik.is/sites/default/files/styles/frett_formatter_stor/public/myndir_thjonustulysingar/hjola_gongustigur_fossvogur_2.jpg?itok=76PgWZQ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4" y="0"/>
            <a:ext cx="12184145" cy="68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49093" y="365125"/>
            <a:ext cx="10561029" cy="957837"/>
          </a:xfrm>
        </p:spPr>
        <p:txBody>
          <a:bodyPr>
            <a:normAutofit/>
          </a:bodyPr>
          <a:lstStyle/>
          <a:p>
            <a:r>
              <a:rPr lang="is-IS" b="1" dirty="0" smtClean="0">
                <a:solidFill>
                  <a:schemeClr val="bg1"/>
                </a:solidFill>
              </a:rPr>
              <a:t>SJÁLFBÆR HVERFI Í AÐALASKIPULAGI</a:t>
            </a:r>
            <a:endParaRPr lang="is-IS" b="1" dirty="0">
              <a:solidFill>
                <a:schemeClr val="bg1"/>
              </a:solidFill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449093" y="1575881"/>
            <a:ext cx="5951707" cy="5823986"/>
          </a:xfrm>
        </p:spPr>
        <p:txBody>
          <a:bodyPr>
            <a:normAutofit/>
          </a:bodyPr>
          <a:lstStyle/>
          <a:p>
            <a:r>
              <a:rPr lang="is-IS" dirty="0" smtClean="0">
                <a:solidFill>
                  <a:schemeClr val="bg1"/>
                </a:solidFill>
              </a:rPr>
              <a:t>ÁHERSLA Á:</a:t>
            </a:r>
          </a:p>
          <a:p>
            <a:pPr lvl="1"/>
            <a:r>
              <a:rPr lang="is-IS" dirty="0" smtClean="0">
                <a:solidFill>
                  <a:schemeClr val="bg1"/>
                </a:solidFill>
              </a:rPr>
              <a:t>ÞÉTTINGU BYGGÐAR</a:t>
            </a:r>
          </a:p>
          <a:p>
            <a:pPr lvl="1"/>
            <a:r>
              <a:rPr lang="is-IS" dirty="0" smtClean="0">
                <a:solidFill>
                  <a:schemeClr val="bg1"/>
                </a:solidFill>
              </a:rPr>
              <a:t>GÖNGUVÆN HVERFI (</a:t>
            </a:r>
            <a:r>
              <a:rPr lang="is-IS" dirty="0" err="1" smtClean="0">
                <a:solidFill>
                  <a:schemeClr val="bg1"/>
                </a:solidFill>
              </a:rPr>
              <a:t>WALKABLE</a:t>
            </a:r>
            <a:r>
              <a:rPr lang="is-IS" dirty="0" smtClean="0">
                <a:solidFill>
                  <a:schemeClr val="bg1"/>
                </a:solidFill>
              </a:rPr>
              <a:t> </a:t>
            </a:r>
            <a:r>
              <a:rPr lang="is-IS" dirty="0" err="1" smtClean="0">
                <a:solidFill>
                  <a:schemeClr val="bg1"/>
                </a:solidFill>
              </a:rPr>
              <a:t>CITY</a:t>
            </a:r>
            <a:r>
              <a:rPr lang="is-I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is-IS" dirty="0" smtClean="0">
                <a:solidFill>
                  <a:schemeClr val="bg1"/>
                </a:solidFill>
              </a:rPr>
              <a:t>BREYTTAR FERÐAVENJUR</a:t>
            </a:r>
          </a:p>
          <a:p>
            <a:pPr lvl="1"/>
            <a:r>
              <a:rPr lang="is-IS" dirty="0" smtClean="0">
                <a:solidFill>
                  <a:schemeClr val="bg1"/>
                </a:solidFill>
              </a:rPr>
              <a:t>GÆÐI BYGGÐAR</a:t>
            </a:r>
          </a:p>
          <a:p>
            <a:pPr lvl="1"/>
            <a:r>
              <a:rPr lang="is-IS" dirty="0" smtClean="0">
                <a:solidFill>
                  <a:schemeClr val="bg1"/>
                </a:solidFill>
              </a:rPr>
              <a:t>VISTKERFI OG LÍFFRÆÐILEG FJÖLBREYTNI </a:t>
            </a:r>
          </a:p>
          <a:p>
            <a:pPr lvl="1"/>
            <a:r>
              <a:rPr lang="is-IS" dirty="0" smtClean="0">
                <a:solidFill>
                  <a:schemeClr val="bg1"/>
                </a:solidFill>
              </a:rPr>
              <a:t>300 AND 500 METRA REGLUR</a:t>
            </a:r>
          </a:p>
          <a:p>
            <a:pPr lvl="2"/>
            <a:r>
              <a:rPr lang="is-IS" dirty="0" smtClean="0">
                <a:solidFill>
                  <a:schemeClr val="bg1"/>
                </a:solidFill>
              </a:rPr>
              <a:t>300 METRAR AÐ GRÆNU SVÆÐI – DVALARSVÆÐI EÐA LEIKSVÆÐI</a:t>
            </a:r>
          </a:p>
          <a:p>
            <a:pPr lvl="2"/>
            <a:r>
              <a:rPr lang="is-IS" dirty="0" smtClean="0">
                <a:solidFill>
                  <a:schemeClr val="bg1"/>
                </a:solidFill>
              </a:rPr>
              <a:t>500 METRAR AÐ STÆRRI GARÐI, HVERFISGARÐI</a:t>
            </a:r>
          </a:p>
        </p:txBody>
      </p:sp>
      <p:pic>
        <p:nvPicPr>
          <p:cNvPr id="5" name="Myn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650" y="1575881"/>
            <a:ext cx="4059498" cy="49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2" descr="C:\Users\DagurBE5739\Pictures\Umferðin í vestur að morgni.h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" y="-251460"/>
            <a:ext cx="12252960" cy="69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98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ynd 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0" y="405726"/>
            <a:ext cx="11842179" cy="689952"/>
          </a:xfrm>
        </p:spPr>
        <p:txBody>
          <a:bodyPr>
            <a:noAutofit/>
          </a:bodyPr>
          <a:lstStyle/>
          <a:p>
            <a:pPr algn="ctr"/>
            <a:r>
              <a:rPr lang="is-IS" sz="5500" b="1" dirty="0" smtClean="0">
                <a:solidFill>
                  <a:schemeClr val="bg1"/>
                </a:solidFill>
              </a:rPr>
              <a:t>STEFNUR TIL AÐ BYGGJA UPP INNVIÐI </a:t>
            </a:r>
            <a:endParaRPr lang="is-IS" sz="5500" b="1" dirty="0">
              <a:solidFill>
                <a:schemeClr val="bg1"/>
              </a:solidFill>
            </a:endParaRPr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711200" y="1191467"/>
            <a:ext cx="11480800" cy="2587557"/>
          </a:xfrm>
        </p:spPr>
        <p:txBody>
          <a:bodyPr>
            <a:normAutofit/>
          </a:bodyPr>
          <a:lstStyle/>
          <a:p>
            <a:r>
              <a:rPr lang="is-IS" b="1" dirty="0" smtClean="0">
                <a:solidFill>
                  <a:schemeClr val="bg1"/>
                </a:solidFill>
              </a:rPr>
              <a:t>AÐALSKIPULAG REYKJAVÍKURBORGAR 2010-2030</a:t>
            </a:r>
          </a:p>
          <a:p>
            <a:r>
              <a:rPr lang="is-IS" b="1" dirty="0" smtClean="0">
                <a:solidFill>
                  <a:schemeClr val="bg1"/>
                </a:solidFill>
              </a:rPr>
              <a:t>AÐALÁHERSLUR UM LÝÐHEILSU OG LÍFSGÆÐI AÐ FINNA Í KÖFLUM UM </a:t>
            </a:r>
            <a:r>
              <a:rPr lang="is-IS" b="1" i="1" dirty="0" smtClean="0">
                <a:solidFill>
                  <a:schemeClr val="bg1"/>
                </a:solidFill>
              </a:rPr>
              <a:t>GRÆNU BORGINA </a:t>
            </a:r>
            <a:r>
              <a:rPr lang="is-IS" b="1" dirty="0" smtClean="0">
                <a:solidFill>
                  <a:schemeClr val="bg1"/>
                </a:solidFill>
              </a:rPr>
              <a:t>OG </a:t>
            </a:r>
            <a:r>
              <a:rPr lang="is-IS" b="1" i="1" dirty="0" smtClean="0">
                <a:solidFill>
                  <a:schemeClr val="bg1"/>
                </a:solidFill>
              </a:rPr>
              <a:t>BORG FYRIR FÓLK</a:t>
            </a:r>
            <a:endParaRPr lang="is-IS" b="1" i="1" dirty="0">
              <a:solidFill>
                <a:schemeClr val="bg1"/>
              </a:solidFill>
            </a:endParaRPr>
          </a:p>
        </p:txBody>
      </p:sp>
      <p:pic>
        <p:nvPicPr>
          <p:cNvPr id="6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822305"/>
            <a:ext cx="4978400" cy="3732753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797463"/>
            <a:ext cx="5005923" cy="3757596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B78AE9-8828-8D4B-B1EE-4F46BEBF9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55" y="-199505"/>
            <a:ext cx="12251055" cy="8182356"/>
          </a:xfrm>
        </p:spPr>
      </p:pic>
    </p:spTree>
    <p:extLst>
      <p:ext uri="{BB962C8B-B14F-4D97-AF65-F5344CB8AC3E}">
        <p14:creationId xmlns:p14="http://schemas.microsoft.com/office/powerpoint/2010/main" val="680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https://www.fantasytravelofgreece.com/sites/default/files/blog/greece-coffee-culture/greek-men-coffee-kafeneio-traditional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664" y="-132347"/>
            <a:ext cx="12502938" cy="833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5222" y="5418388"/>
            <a:ext cx="10515600" cy="1325563"/>
          </a:xfrm>
        </p:spPr>
        <p:txBody>
          <a:bodyPr/>
          <a:lstStyle/>
          <a:p>
            <a:pPr defTabSz="381731">
              <a:spcBef>
                <a:spcPts val="1477"/>
              </a:spcBef>
            </a:pPr>
            <a:r>
              <a:rPr lang="is-IS" altLang="en-US" sz="3375" b="1" dirty="0" smtClean="0">
                <a:solidFill>
                  <a:schemeClr val="bg1"/>
                </a:solidFill>
              </a:rPr>
              <a:t>HEFÐBUNDIN ALMENNINGSSVÆÐI - TORGIÐ</a:t>
            </a:r>
            <a:endParaRPr lang="en-US" altLang="en-US" sz="3375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27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https://rvkv.files.wordpress.com/2015/06/dsc_99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74" y="-1039427"/>
            <a:ext cx="12324347" cy="816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549443" y="5406356"/>
            <a:ext cx="10515600" cy="1325563"/>
          </a:xfrm>
        </p:spPr>
        <p:txBody>
          <a:bodyPr/>
          <a:lstStyle/>
          <a:p>
            <a:pPr defTabSz="381731">
              <a:spcBef>
                <a:spcPts val="1477"/>
              </a:spcBef>
            </a:pPr>
            <a:r>
              <a:rPr lang="is-IS" altLang="en-US" sz="3375" b="1" dirty="0" smtClean="0"/>
              <a:t> HEFÐBUNDIN ALMENNINGSSVÆÐI – HEITI POTTURINN</a:t>
            </a:r>
            <a:endParaRPr lang="en-US" altLang="en-US" sz="3375" b="1" dirty="0"/>
          </a:p>
        </p:txBody>
      </p:sp>
    </p:spTree>
    <p:extLst>
      <p:ext uri="{BB962C8B-B14F-4D97-AF65-F5344CB8AC3E}">
        <p14:creationId xmlns:p14="http://schemas.microsoft.com/office/powerpoint/2010/main" val="308614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loftmynd_rvi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" y="-38562"/>
            <a:ext cx="12191999" cy="1325563"/>
          </a:xfrm>
        </p:spPr>
        <p:txBody>
          <a:bodyPr/>
          <a:lstStyle/>
          <a:p>
            <a:pPr algn="ctr"/>
            <a:r>
              <a:rPr lang="is-IS" b="1" dirty="0" smtClean="0">
                <a:solidFill>
                  <a:schemeClr val="bg1"/>
                </a:solidFill>
              </a:rPr>
              <a:t>NÁTTÚRA OG GRÆN SVÆÐI Í REYKJAVÍK</a:t>
            </a:r>
            <a:endParaRPr lang="is-IS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http://www.mbl.is/tncache/frimg/dimg_cache/e360x237/5/2/5022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0" y="3977222"/>
            <a:ext cx="4184687" cy="2754920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grafarvogur fuglar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14" y="3948132"/>
            <a:ext cx="4049220" cy="2720123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ftmynd_rvi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7" y="1248441"/>
            <a:ext cx="4229576" cy="2432874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viÃ°e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14" y="1248440"/>
            <a:ext cx="4049220" cy="2228032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12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4703</TotalTime>
  <Words>468</Words>
  <Application>Microsoft Office PowerPoint</Application>
  <PresentationFormat>Víðskjár</PresentationFormat>
  <Paragraphs>81</Paragraphs>
  <Slides>22</Slides>
  <Notes>13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5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Corbel</vt:lpstr>
      <vt:lpstr>Office þema</vt:lpstr>
      <vt:lpstr>LÝÐHEILSUVÍSAR OG BORGARSKIPULAG </vt:lpstr>
      <vt:lpstr>HEILSUVÍSAR OG BORGARSKIPULAG</vt:lpstr>
      <vt:lpstr>SJÁLFBÆR HVERFI Í AÐALASKIPULAGI</vt:lpstr>
      <vt:lpstr>PowerPoint-kynning</vt:lpstr>
      <vt:lpstr>STEFNUR TIL AÐ BYGGJA UPP INNVIÐI </vt:lpstr>
      <vt:lpstr>PowerPoint-kynning</vt:lpstr>
      <vt:lpstr>HEFÐBUNDIN ALMENNINGSSVÆÐI - TORGIÐ</vt:lpstr>
      <vt:lpstr> HEFÐBUNDIN ALMENNINGSSVÆÐI – HEITI POTTURINN</vt:lpstr>
      <vt:lpstr>NÁTTÚRA OG GRÆN SVÆÐI Í REYKJAVÍK</vt:lpstr>
      <vt:lpstr>FJÖLBREYTT NÁTTÚRA OG GRÆN SVÆÐI Í REYKJAVÍK</vt:lpstr>
      <vt:lpstr>FJÖLBREYTT GRÆN SVÆÐI</vt:lpstr>
      <vt:lpstr>GRÆNA NETIÐ</vt:lpstr>
      <vt:lpstr>GRÆN SVÆÐI – HEIMSÓKNIR</vt:lpstr>
      <vt:lpstr>Græn svæði í Reykjavík - notkun</vt:lpstr>
      <vt:lpstr>ÚTIVERA OG HREYFING</vt:lpstr>
      <vt:lpstr>LEIKIR OG HREYFING</vt:lpstr>
      <vt:lpstr>VETRARÍÞRÓTTIR Í REYKJAVÍK</vt:lpstr>
      <vt:lpstr>ÚTIKENNSLA</vt:lpstr>
      <vt:lpstr>LOFT- OG VATNSGÆÐI</vt:lpstr>
      <vt:lpstr>FLEIRI VERKEFNI SEM TENGJAST HEILSU</vt:lpstr>
      <vt:lpstr>PowerPoint-kynning</vt:lpstr>
      <vt:lpstr>PowerPoint-kynning</vt:lpstr>
    </vt:vector>
  </TitlesOfParts>
  <Company>Reykjavik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and green space in Reykjavík</dc:title>
  <dc:creator>Snorri Sigurðsson</dc:creator>
  <cp:lastModifiedBy>Dagur B Eggertsson</cp:lastModifiedBy>
  <cp:revision>63</cp:revision>
  <dcterms:created xsi:type="dcterms:W3CDTF">2019-04-03T09:49:00Z</dcterms:created>
  <dcterms:modified xsi:type="dcterms:W3CDTF">2019-06-07T08:17:44Z</dcterms:modified>
</cp:coreProperties>
</file>