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9" r:id="rId4"/>
    <p:sldId id="262" r:id="rId5"/>
    <p:sldId id="260" r:id="rId6"/>
    <p:sldId id="261" r:id="rId7"/>
    <p:sldId id="25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021" autoAdjust="0"/>
  </p:normalViewPr>
  <p:slideViewPr>
    <p:cSldViewPr>
      <p:cViewPr varScale="1">
        <p:scale>
          <a:sx n="42" d="100"/>
          <a:sy n="42" d="100"/>
        </p:scale>
        <p:origin x="-1579"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Notandi\Dropbox\A%20A%20A%20P&#243;l%20H&#250;sn&#230;&#240;ismarka&#240;ur%20g&#246;gn\Excecl%20skj&#246;l%20mannfj&#246;ldi%20h&#250;sn&#230;&#240;i\Efni%20fr&#225;%20AW%20sumt%20&#254;&#253;tt%20af%20H&#222;%20Report%20data_respondents%20(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Notandi\Downloads\Report%20data_respondents%2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percentStacked"/>
        <c:ser>
          <c:idx val="0"/>
          <c:order val="0"/>
          <c:tx>
            <c:strRef>
              <c:f>'E11'!$J$143</c:f>
              <c:strCache>
                <c:ptCount val="1"/>
                <c:pt idx="0">
                  <c:v>Afar mikilvægt</c:v>
                </c:pt>
              </c:strCache>
            </c:strRef>
          </c:tx>
          <c:dLbls>
            <c:txPr>
              <a:bodyPr/>
              <a:lstStyle/>
              <a:p>
                <a:pPr>
                  <a:defRPr sz="1400" b="1"/>
                </a:pPr>
                <a:endParaRPr lang="en-US"/>
              </a:p>
            </c:txPr>
            <c:showVal val="1"/>
          </c:dLbls>
          <c:cat>
            <c:strRef>
              <c:f>'E11'!$I$144:$I$150</c:f>
              <c:strCache>
                <c:ptCount val="7"/>
                <c:pt idx="0">
                  <c:v>Staðsetning í hverfi sem ég óskaði mér </c:v>
                </c:pt>
                <c:pt idx="1">
                  <c:v>Fjarlægð frá vinnu </c:v>
                </c:pt>
                <c:pt idx="2">
                  <c:v>Verð</c:v>
                </c:pt>
                <c:pt idx="3">
                  <c:v>Nálægð við fjölskyldu/vini </c:v>
                </c:pt>
                <c:pt idx="4">
                  <c:v>Góðar almenningssamgöngur </c:v>
                </c:pt>
                <c:pt idx="5">
                  <c:v>Fjarlægð frá miðbæ </c:v>
                </c:pt>
                <c:pt idx="6">
                  <c:v>Fjarlægð í (leik-) skóla barnanna </c:v>
                </c:pt>
              </c:strCache>
            </c:strRef>
          </c:cat>
          <c:val>
            <c:numRef>
              <c:f>'E11'!$J$144:$J$150</c:f>
              <c:numCache>
                <c:formatCode>0%</c:formatCode>
                <c:ptCount val="7"/>
                <c:pt idx="0">
                  <c:v>0.35294117647058826</c:v>
                </c:pt>
                <c:pt idx="1">
                  <c:v>0.36571428571428766</c:v>
                </c:pt>
                <c:pt idx="2">
                  <c:v>0.81215469613259961</c:v>
                </c:pt>
                <c:pt idx="3">
                  <c:v>9.8039215686274522E-2</c:v>
                </c:pt>
                <c:pt idx="4">
                  <c:v>0.28048780487805042</c:v>
                </c:pt>
                <c:pt idx="5">
                  <c:v>0.16025641025641044</c:v>
                </c:pt>
                <c:pt idx="6">
                  <c:v>0.37748344370861092</c:v>
                </c:pt>
              </c:numCache>
            </c:numRef>
          </c:val>
        </c:ser>
        <c:ser>
          <c:idx val="1"/>
          <c:order val="1"/>
          <c:tx>
            <c:strRef>
              <c:f>'E11'!$K$143</c:f>
              <c:strCache>
                <c:ptCount val="1"/>
                <c:pt idx="0">
                  <c:v>Frekar mikilvægt</c:v>
                </c:pt>
              </c:strCache>
            </c:strRef>
          </c:tx>
          <c:dLbls>
            <c:txPr>
              <a:bodyPr/>
              <a:lstStyle/>
              <a:p>
                <a:pPr>
                  <a:defRPr sz="1400" b="1"/>
                </a:pPr>
                <a:endParaRPr lang="en-US"/>
              </a:p>
            </c:txPr>
            <c:showVal val="1"/>
          </c:dLbls>
          <c:cat>
            <c:strRef>
              <c:f>'E11'!$I$144:$I$150</c:f>
              <c:strCache>
                <c:ptCount val="7"/>
                <c:pt idx="0">
                  <c:v>Staðsetning í hverfi sem ég óskaði mér </c:v>
                </c:pt>
                <c:pt idx="1">
                  <c:v>Fjarlægð frá vinnu </c:v>
                </c:pt>
                <c:pt idx="2">
                  <c:v>Verð</c:v>
                </c:pt>
                <c:pt idx="3">
                  <c:v>Nálægð við fjölskyldu/vini </c:v>
                </c:pt>
                <c:pt idx="4">
                  <c:v>Góðar almenningssamgöngur </c:v>
                </c:pt>
                <c:pt idx="5">
                  <c:v>Fjarlægð frá miðbæ </c:v>
                </c:pt>
                <c:pt idx="6">
                  <c:v>Fjarlægð í (leik-) skóla barnanna </c:v>
                </c:pt>
              </c:strCache>
            </c:strRef>
          </c:cat>
          <c:val>
            <c:numRef>
              <c:f>'E11'!$K$144:$K$150</c:f>
              <c:numCache>
                <c:formatCode>0%</c:formatCode>
                <c:ptCount val="7"/>
                <c:pt idx="0">
                  <c:v>0.33529411764706013</c:v>
                </c:pt>
                <c:pt idx="1">
                  <c:v>0.39428571428571574</c:v>
                </c:pt>
                <c:pt idx="2">
                  <c:v>0.16574585635359124</c:v>
                </c:pt>
                <c:pt idx="3">
                  <c:v>0.13071895424836621</c:v>
                </c:pt>
                <c:pt idx="4">
                  <c:v>0.29268292682927044</c:v>
                </c:pt>
                <c:pt idx="5">
                  <c:v>0.23076923076923192</c:v>
                </c:pt>
                <c:pt idx="6">
                  <c:v>0.15231788079470282</c:v>
                </c:pt>
              </c:numCache>
            </c:numRef>
          </c:val>
        </c:ser>
        <c:ser>
          <c:idx val="2"/>
          <c:order val="2"/>
          <c:tx>
            <c:strRef>
              <c:f>'E11'!$L$143</c:f>
              <c:strCache>
                <c:ptCount val="1"/>
                <c:pt idx="0">
                  <c:v>Lítið mikilvægi</c:v>
                </c:pt>
              </c:strCache>
            </c:strRef>
          </c:tx>
          <c:dLbls>
            <c:dLbl>
              <c:idx val="2"/>
              <c:delete val="1"/>
            </c:dLbl>
            <c:txPr>
              <a:bodyPr/>
              <a:lstStyle/>
              <a:p>
                <a:pPr>
                  <a:defRPr sz="1400" b="1"/>
                </a:pPr>
                <a:endParaRPr lang="en-US"/>
              </a:p>
            </c:txPr>
            <c:showVal val="1"/>
          </c:dLbls>
          <c:cat>
            <c:strRef>
              <c:f>'E11'!$I$144:$I$150</c:f>
              <c:strCache>
                <c:ptCount val="7"/>
                <c:pt idx="0">
                  <c:v>Staðsetning í hverfi sem ég óskaði mér </c:v>
                </c:pt>
                <c:pt idx="1">
                  <c:v>Fjarlægð frá vinnu </c:v>
                </c:pt>
                <c:pt idx="2">
                  <c:v>Verð</c:v>
                </c:pt>
                <c:pt idx="3">
                  <c:v>Nálægð við fjölskyldu/vini </c:v>
                </c:pt>
                <c:pt idx="4">
                  <c:v>Góðar almenningssamgöngur </c:v>
                </c:pt>
                <c:pt idx="5">
                  <c:v>Fjarlægð frá miðbæ </c:v>
                </c:pt>
                <c:pt idx="6">
                  <c:v>Fjarlægð í (leik-) skóla barnanna </c:v>
                </c:pt>
              </c:strCache>
            </c:strRef>
          </c:cat>
          <c:val>
            <c:numRef>
              <c:f>'E11'!$L$144:$L$150</c:f>
              <c:numCache>
                <c:formatCode>0%</c:formatCode>
                <c:ptCount val="7"/>
                <c:pt idx="0">
                  <c:v>0.17647058823529421</c:v>
                </c:pt>
                <c:pt idx="1">
                  <c:v>0.15428571428571428</c:v>
                </c:pt>
                <c:pt idx="2">
                  <c:v>0</c:v>
                </c:pt>
                <c:pt idx="3">
                  <c:v>0.33986928104575453</c:v>
                </c:pt>
                <c:pt idx="4">
                  <c:v>0.2439024390243916</c:v>
                </c:pt>
                <c:pt idx="5">
                  <c:v>0.28205128205128205</c:v>
                </c:pt>
                <c:pt idx="6">
                  <c:v>6.6225165562913607E-2</c:v>
                </c:pt>
              </c:numCache>
            </c:numRef>
          </c:val>
        </c:ser>
        <c:ser>
          <c:idx val="3"/>
          <c:order val="3"/>
          <c:tx>
            <c:strRef>
              <c:f>'E11'!$M$143</c:f>
              <c:strCache>
                <c:ptCount val="1"/>
                <c:pt idx="0">
                  <c:v>Skiptir engu máli</c:v>
                </c:pt>
              </c:strCache>
            </c:strRef>
          </c:tx>
          <c:dLbls>
            <c:dLbl>
              <c:idx val="2"/>
              <c:delete val="1"/>
            </c:dLbl>
            <c:txPr>
              <a:bodyPr/>
              <a:lstStyle/>
              <a:p>
                <a:pPr>
                  <a:defRPr sz="1400" b="1" i="0"/>
                </a:pPr>
                <a:endParaRPr lang="en-US"/>
              </a:p>
            </c:txPr>
            <c:showVal val="1"/>
          </c:dLbls>
          <c:cat>
            <c:strRef>
              <c:f>'E11'!$I$144:$I$150</c:f>
              <c:strCache>
                <c:ptCount val="7"/>
                <c:pt idx="0">
                  <c:v>Staðsetning í hverfi sem ég óskaði mér </c:v>
                </c:pt>
                <c:pt idx="1">
                  <c:v>Fjarlægð frá vinnu </c:v>
                </c:pt>
                <c:pt idx="2">
                  <c:v>Verð</c:v>
                </c:pt>
                <c:pt idx="3">
                  <c:v>Nálægð við fjölskyldu/vini </c:v>
                </c:pt>
                <c:pt idx="4">
                  <c:v>Góðar almenningssamgöngur </c:v>
                </c:pt>
                <c:pt idx="5">
                  <c:v>Fjarlægð frá miðbæ </c:v>
                </c:pt>
                <c:pt idx="6">
                  <c:v>Fjarlægð í (leik-) skóla barnanna </c:v>
                </c:pt>
              </c:strCache>
            </c:strRef>
          </c:cat>
          <c:val>
            <c:numRef>
              <c:f>'E11'!$M$144:$M$150</c:f>
              <c:numCache>
                <c:formatCode>0%</c:formatCode>
                <c:ptCount val="7"/>
                <c:pt idx="0">
                  <c:v>0.10588235294117652</c:v>
                </c:pt>
                <c:pt idx="1">
                  <c:v>8.0000000000000057E-2</c:v>
                </c:pt>
                <c:pt idx="2">
                  <c:v>1.6574585635359212E-2</c:v>
                </c:pt>
                <c:pt idx="3">
                  <c:v>0.40522875816993481</c:v>
                </c:pt>
                <c:pt idx="4">
                  <c:v>0.17682926829268292</c:v>
                </c:pt>
                <c:pt idx="5">
                  <c:v>0.30769230769230782</c:v>
                </c:pt>
                <c:pt idx="6">
                  <c:v>0.34437086092715485</c:v>
                </c:pt>
              </c:numCache>
            </c:numRef>
          </c:val>
        </c:ser>
        <c:ser>
          <c:idx val="4"/>
          <c:order val="4"/>
          <c:tx>
            <c:strRef>
              <c:f>'E11'!$N$143</c:f>
              <c:strCache>
                <c:ptCount val="1"/>
                <c:pt idx="0">
                  <c:v>Erfitt að segja</c:v>
                </c:pt>
              </c:strCache>
            </c:strRef>
          </c:tx>
          <c:dLbls>
            <c:dLbl>
              <c:idx val="1"/>
              <c:delete val="1"/>
            </c:dLbl>
            <c:dLbl>
              <c:idx val="2"/>
              <c:delete val="1"/>
            </c:dLbl>
            <c:txPr>
              <a:bodyPr/>
              <a:lstStyle/>
              <a:p>
                <a:pPr>
                  <a:defRPr sz="1400" b="0"/>
                </a:pPr>
                <a:endParaRPr lang="en-US"/>
              </a:p>
            </c:txPr>
            <c:showVal val="1"/>
          </c:dLbls>
          <c:cat>
            <c:strRef>
              <c:f>'E11'!$I$144:$I$150</c:f>
              <c:strCache>
                <c:ptCount val="7"/>
                <c:pt idx="0">
                  <c:v>Staðsetning í hverfi sem ég óskaði mér </c:v>
                </c:pt>
                <c:pt idx="1">
                  <c:v>Fjarlægð frá vinnu </c:v>
                </c:pt>
                <c:pt idx="2">
                  <c:v>Verð</c:v>
                </c:pt>
                <c:pt idx="3">
                  <c:v>Nálægð við fjölskyldu/vini </c:v>
                </c:pt>
                <c:pt idx="4">
                  <c:v>Góðar almenningssamgöngur </c:v>
                </c:pt>
                <c:pt idx="5">
                  <c:v>Fjarlægð frá miðbæ </c:v>
                </c:pt>
                <c:pt idx="6">
                  <c:v>Fjarlægð í (leik-) skóla barnanna </c:v>
                </c:pt>
              </c:strCache>
            </c:strRef>
          </c:cat>
          <c:val>
            <c:numRef>
              <c:f>'E11'!$N$144:$N$150</c:f>
              <c:numCache>
                <c:formatCode>0%</c:formatCode>
                <c:ptCount val="7"/>
                <c:pt idx="0">
                  <c:v>2.9411764705882356E-2</c:v>
                </c:pt>
                <c:pt idx="1">
                  <c:v>5.7142857142857151E-3</c:v>
                </c:pt>
                <c:pt idx="2">
                  <c:v>5.5248618784530384E-3</c:v>
                </c:pt>
                <c:pt idx="3">
                  <c:v>2.6143790849673335E-2</c:v>
                </c:pt>
                <c:pt idx="4">
                  <c:v>6.0975609756097572E-3</c:v>
                </c:pt>
                <c:pt idx="5">
                  <c:v>1.9230769230769336E-2</c:v>
                </c:pt>
                <c:pt idx="6">
                  <c:v>5.960264900662253E-2</c:v>
                </c:pt>
              </c:numCache>
            </c:numRef>
          </c:val>
        </c:ser>
        <c:dLbls>
          <c:showVal val="1"/>
        </c:dLbls>
        <c:gapWidth val="95"/>
        <c:overlap val="100"/>
        <c:axId val="65070592"/>
        <c:axId val="65072128"/>
      </c:barChart>
      <c:catAx>
        <c:axId val="65070592"/>
        <c:scaling>
          <c:orientation val="minMax"/>
        </c:scaling>
        <c:axPos val="l"/>
        <c:majorTickMark val="none"/>
        <c:tickLblPos val="nextTo"/>
        <c:txPr>
          <a:bodyPr/>
          <a:lstStyle/>
          <a:p>
            <a:pPr>
              <a:defRPr sz="1800"/>
            </a:pPr>
            <a:endParaRPr lang="en-US"/>
          </a:p>
        </c:txPr>
        <c:crossAx val="65072128"/>
        <c:crosses val="autoZero"/>
        <c:auto val="1"/>
        <c:lblAlgn val="ctr"/>
        <c:lblOffset val="100"/>
      </c:catAx>
      <c:valAx>
        <c:axId val="65072128"/>
        <c:scaling>
          <c:orientation val="minMax"/>
        </c:scaling>
        <c:delete val="1"/>
        <c:axPos val="b"/>
        <c:numFmt formatCode="0%" sourceLinked="1"/>
        <c:tickLblPos val="none"/>
        <c:crossAx val="65070592"/>
        <c:crosses val="autoZero"/>
        <c:crossBetween val="between"/>
      </c:valAx>
    </c:plotArea>
    <c:legend>
      <c:legendPos val="t"/>
      <c:layout/>
      <c:txPr>
        <a:bodyPr/>
        <a:lstStyle/>
        <a:p>
          <a:pPr>
            <a:defRPr sz="1800"/>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4"/>
  <c:chart>
    <c:plotArea>
      <c:layout/>
      <c:barChart>
        <c:barDir val="col"/>
        <c:grouping val="clustered"/>
        <c:ser>
          <c:idx val="0"/>
          <c:order val="0"/>
          <c:tx>
            <c:strRef>
              <c:f>'Kind of housing'!$J$3</c:f>
              <c:strCache>
                <c:ptCount val="1"/>
                <c:pt idx="0">
                  <c:v>Polonia 2010</c:v>
                </c:pt>
              </c:strCache>
            </c:strRef>
          </c:tx>
          <c:dLbls>
            <c:txPr>
              <a:bodyPr/>
              <a:lstStyle/>
              <a:p>
                <a:pPr>
                  <a:defRPr sz="2000" b="1"/>
                </a:pPr>
                <a:endParaRPr lang="en-US"/>
              </a:p>
            </c:txPr>
            <c:showVal val="1"/>
          </c:dLbls>
          <c:cat>
            <c:strRef>
              <c:f>'Kind of housing'!$I$4:$I$7</c:f>
              <c:strCache>
                <c:ptCount val="4"/>
                <c:pt idx="0">
                  <c:v>Leiguhúsnæði</c:v>
                </c:pt>
                <c:pt idx="1">
                  <c:v>Eigið húsnæði</c:v>
                </c:pt>
                <c:pt idx="2">
                  <c:v>Bý hjá  vinum</c:v>
                </c:pt>
                <c:pt idx="3">
                  <c:v>Annað </c:v>
                </c:pt>
              </c:strCache>
            </c:strRef>
          </c:cat>
          <c:val>
            <c:numRef>
              <c:f>'Kind of housing'!$J$4:$J$7</c:f>
              <c:numCache>
                <c:formatCode>0%</c:formatCode>
                <c:ptCount val="4"/>
                <c:pt idx="0">
                  <c:v>0.89867841409691662</c:v>
                </c:pt>
                <c:pt idx="1">
                  <c:v>8.3700440528634776E-2</c:v>
                </c:pt>
                <c:pt idx="2">
                  <c:v>6.6079295154185024E-3</c:v>
                </c:pt>
                <c:pt idx="3">
                  <c:v>1.1013215859030839E-2</c:v>
                </c:pt>
              </c:numCache>
            </c:numRef>
          </c:val>
        </c:ser>
        <c:ser>
          <c:idx val="1"/>
          <c:order val="1"/>
          <c:tx>
            <c:strRef>
              <c:f>'Kind of housing'!$K$3</c:f>
              <c:strCache>
                <c:ptCount val="1"/>
                <c:pt idx="0">
                  <c:v>Húsnæðiskönnun 2014</c:v>
                </c:pt>
              </c:strCache>
            </c:strRef>
          </c:tx>
          <c:spPr>
            <a:solidFill>
              <a:schemeClr val="accent3">
                <a:lumMod val="60000"/>
                <a:lumOff val="40000"/>
              </a:schemeClr>
            </a:solidFill>
          </c:spPr>
          <c:dLbls>
            <c:txPr>
              <a:bodyPr/>
              <a:lstStyle/>
              <a:p>
                <a:pPr>
                  <a:defRPr sz="2000" b="1"/>
                </a:pPr>
                <a:endParaRPr lang="en-US"/>
              </a:p>
            </c:txPr>
            <c:showVal val="1"/>
          </c:dLbls>
          <c:cat>
            <c:strRef>
              <c:f>'Kind of housing'!$I$4:$I$7</c:f>
              <c:strCache>
                <c:ptCount val="4"/>
                <c:pt idx="0">
                  <c:v>Leiguhúsnæði</c:v>
                </c:pt>
                <c:pt idx="1">
                  <c:v>Eigið húsnæði</c:v>
                </c:pt>
                <c:pt idx="2">
                  <c:v>Bý hjá  vinum</c:v>
                </c:pt>
                <c:pt idx="3">
                  <c:v>Annað </c:v>
                </c:pt>
              </c:strCache>
            </c:strRef>
          </c:cat>
          <c:val>
            <c:numRef>
              <c:f>'Kind of housing'!$K$4:$K$7</c:f>
              <c:numCache>
                <c:formatCode>0%</c:formatCode>
                <c:ptCount val="4"/>
                <c:pt idx="0">
                  <c:v>0.63000000000000145</c:v>
                </c:pt>
                <c:pt idx="1">
                  <c:v>0.31000000000000066</c:v>
                </c:pt>
                <c:pt idx="2">
                  <c:v>2.0000000000000011E-2</c:v>
                </c:pt>
                <c:pt idx="3">
                  <c:v>4.0000000000000022E-2</c:v>
                </c:pt>
              </c:numCache>
            </c:numRef>
          </c:val>
        </c:ser>
        <c:gapWidth val="8"/>
        <c:axId val="67542400"/>
        <c:axId val="67552384"/>
      </c:barChart>
      <c:catAx>
        <c:axId val="67542400"/>
        <c:scaling>
          <c:orientation val="minMax"/>
        </c:scaling>
        <c:axPos val="b"/>
        <c:tickLblPos val="nextTo"/>
        <c:txPr>
          <a:bodyPr/>
          <a:lstStyle/>
          <a:p>
            <a:pPr>
              <a:defRPr sz="2000" b="1"/>
            </a:pPr>
            <a:endParaRPr lang="en-US"/>
          </a:p>
        </c:txPr>
        <c:crossAx val="67552384"/>
        <c:crosses val="autoZero"/>
        <c:auto val="1"/>
        <c:lblAlgn val="ctr"/>
        <c:lblOffset val="100"/>
      </c:catAx>
      <c:valAx>
        <c:axId val="67552384"/>
        <c:scaling>
          <c:orientation val="minMax"/>
        </c:scaling>
        <c:delete val="1"/>
        <c:axPos val="l"/>
        <c:numFmt formatCode="0%" sourceLinked="1"/>
        <c:tickLblPos val="none"/>
        <c:crossAx val="67542400"/>
        <c:crosses val="autoZero"/>
        <c:crossBetween val="between"/>
      </c:valAx>
    </c:plotArea>
    <c:legend>
      <c:legendPos val="b"/>
      <c:layout/>
      <c:txPr>
        <a:bodyPr/>
        <a:lstStyle/>
        <a:p>
          <a:pPr>
            <a:defRPr sz="2000" b="1"/>
          </a:pPr>
          <a:endParaRPr lang="en-US"/>
        </a:p>
      </c:txPr>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B16352-84FC-4BED-BFB1-23BE25B66EAB}" type="datetimeFigureOut">
              <a:rPr lang="en-US" smtClean="0"/>
              <a:pPr/>
              <a:t>11/24/2015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3E88C3-D743-47A4-994A-8061C33D001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F3E88C3-D743-47A4-994A-8061C33D001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F3E88C3-D743-47A4-994A-8061C33D001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F7D49615-0B89-4B6B-9E70-5E1010DC10C5}" type="slidenum">
              <a:rPr lang="is-IS" smtClean="0"/>
              <a:pPr/>
              <a:t>3</a:t>
            </a:fld>
            <a:endParaRPr lang="is-I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F7D49615-0B89-4B6B-9E70-5E1010DC10C5}" type="slidenum">
              <a:rPr lang="is-IS" smtClean="0"/>
              <a:pPr/>
              <a:t>4</a:t>
            </a:fld>
            <a:endParaRPr lang="is-I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1" i="1" kern="1200" dirty="0" smtClean="0">
                <a:solidFill>
                  <a:schemeClr val="tx1"/>
                </a:solidFill>
                <a:latin typeface="+mn-lt"/>
                <a:ea typeface="+mn-ea"/>
                <a:cs typeface="+mn-cs"/>
              </a:rPr>
              <a:t>Reason of buying</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main reason mentioned for buying the flat were: “to have secure place to stay” (74), “I have decided to settle down” (48), It seems more beneficial financially (48), I considered it finical investment. Additionally in the open field people were indicating that the monthly loan payments are often lower than a rent. That they were tired with frequent change of place to stay, constantly rising renting prices. Others were talking about the need of stability, often due to the birth of the child.</a:t>
            </a:r>
            <a:endParaRPr lang="en-US" dirty="0"/>
          </a:p>
        </p:txBody>
      </p:sp>
      <p:sp>
        <p:nvSpPr>
          <p:cNvPr id="4" name="Slide Number Placeholder 3"/>
          <p:cNvSpPr>
            <a:spLocks noGrp="1"/>
          </p:cNvSpPr>
          <p:nvPr>
            <p:ph type="sldNum" sz="quarter" idx="10"/>
          </p:nvPr>
        </p:nvSpPr>
        <p:spPr/>
        <p:txBody>
          <a:bodyPr/>
          <a:lstStyle/>
          <a:p>
            <a:fld id="{3F3E88C3-D743-47A4-994A-8061C33D001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D49615-0B89-4B6B-9E70-5E1010DC10C5}" type="slidenum">
              <a:rPr lang="is-IS" smtClean="0"/>
              <a:pPr/>
              <a:t>6</a:t>
            </a:fld>
            <a:endParaRPr lang="is-I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F3E88C3-D743-47A4-994A-8061C33D001E}"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FF9450-3EA6-4D7C-AAF4-765B0DFB45E4}" type="datetimeFigureOut">
              <a:rPr lang="en-US" smtClean="0"/>
              <a:pPr/>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46EFA-FC48-4CB8-828F-44EC7EE1355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FF9450-3EA6-4D7C-AAF4-765B0DFB45E4}" type="datetimeFigureOut">
              <a:rPr lang="en-US" smtClean="0"/>
              <a:pPr/>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46EFA-FC48-4CB8-828F-44EC7EE135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FF9450-3EA6-4D7C-AAF4-765B0DFB45E4}" type="datetimeFigureOut">
              <a:rPr lang="en-US" smtClean="0"/>
              <a:pPr/>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46EFA-FC48-4CB8-828F-44EC7EE135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FF9450-3EA6-4D7C-AAF4-765B0DFB45E4}" type="datetimeFigureOut">
              <a:rPr lang="en-US" smtClean="0"/>
              <a:pPr/>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46EFA-FC48-4CB8-828F-44EC7EE135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FF9450-3EA6-4D7C-AAF4-765B0DFB45E4}" type="datetimeFigureOut">
              <a:rPr lang="en-US" smtClean="0"/>
              <a:pPr/>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46EFA-FC48-4CB8-828F-44EC7EE1355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FF9450-3EA6-4D7C-AAF4-765B0DFB45E4}" type="datetimeFigureOut">
              <a:rPr lang="en-US" smtClean="0"/>
              <a:pPr/>
              <a:t>11/24/2015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A46EFA-FC48-4CB8-828F-44EC7EE135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FF9450-3EA6-4D7C-AAF4-765B0DFB45E4}" type="datetimeFigureOut">
              <a:rPr lang="en-US" smtClean="0"/>
              <a:pPr/>
              <a:t>11/24/2015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A46EFA-FC48-4CB8-828F-44EC7EE135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FF9450-3EA6-4D7C-AAF4-765B0DFB45E4}" type="datetimeFigureOut">
              <a:rPr lang="en-US" smtClean="0"/>
              <a:pPr/>
              <a:t>11/24/2015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A46EFA-FC48-4CB8-828F-44EC7EE135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FF9450-3EA6-4D7C-AAF4-765B0DFB45E4}" type="datetimeFigureOut">
              <a:rPr lang="en-US" smtClean="0"/>
              <a:pPr/>
              <a:t>11/24/2015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A46EFA-FC48-4CB8-828F-44EC7EE135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FF9450-3EA6-4D7C-AAF4-765B0DFB45E4}" type="datetimeFigureOut">
              <a:rPr lang="en-US" smtClean="0"/>
              <a:pPr/>
              <a:t>11/24/2015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A46EFA-FC48-4CB8-828F-44EC7EE135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FF9450-3EA6-4D7C-AAF4-765B0DFB45E4}" type="datetimeFigureOut">
              <a:rPr lang="en-US" smtClean="0"/>
              <a:pPr/>
              <a:t>11/24/2015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A46EFA-FC48-4CB8-828F-44EC7EE1355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FF9450-3EA6-4D7C-AAF4-765B0DFB45E4}" type="datetimeFigureOut">
              <a:rPr lang="en-US" smtClean="0"/>
              <a:pPr/>
              <a:t>11/24/2015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A46EFA-FC48-4CB8-828F-44EC7EE135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0809"/>
            <a:ext cx="7772400" cy="1899642"/>
          </a:xfrm>
        </p:spPr>
        <p:txBody>
          <a:bodyPr>
            <a:normAutofit/>
          </a:bodyPr>
          <a:lstStyle/>
          <a:p>
            <a:r>
              <a:rPr lang="en-US" dirty="0" err="1" smtClean="0"/>
              <a:t>Raddir</a:t>
            </a:r>
            <a:r>
              <a:rPr lang="en-US" dirty="0" smtClean="0"/>
              <a:t> </a:t>
            </a:r>
            <a:r>
              <a:rPr lang="en-US" dirty="0" err="1" smtClean="0"/>
              <a:t>innflytjenda</a:t>
            </a:r>
            <a:r>
              <a:rPr lang="pl-PL" dirty="0" smtClean="0"/>
              <a:t>: </a:t>
            </a:r>
            <a:r>
              <a:rPr lang="is-IS" dirty="0" smtClean="0"/>
              <a:t/>
            </a:r>
            <a:br>
              <a:rPr lang="is-IS" dirty="0" smtClean="0"/>
            </a:br>
            <a:r>
              <a:rPr lang="pl-PL" dirty="0" smtClean="0"/>
              <a:t>Rannsóknir </a:t>
            </a:r>
            <a:r>
              <a:rPr lang="is-IS" dirty="0" smtClean="0"/>
              <a:t>á </a:t>
            </a:r>
            <a:r>
              <a:rPr lang="is-IS" dirty="0" smtClean="0"/>
              <a:t>meða</a:t>
            </a:r>
            <a:r>
              <a:rPr lang="pl-PL" dirty="0" smtClean="0"/>
              <a:t>l</a:t>
            </a:r>
            <a:r>
              <a:rPr lang="is-IS" dirty="0" smtClean="0"/>
              <a:t> Pólverja</a:t>
            </a:r>
            <a:endParaRPr lang="en-US" dirty="0"/>
          </a:p>
        </p:txBody>
      </p:sp>
      <p:sp>
        <p:nvSpPr>
          <p:cNvPr id="3" name="Subtitle 2"/>
          <p:cNvSpPr>
            <a:spLocks noGrp="1"/>
          </p:cNvSpPr>
          <p:nvPr>
            <p:ph type="subTitle" idx="1"/>
          </p:nvPr>
        </p:nvSpPr>
        <p:spPr/>
        <p:txBody>
          <a:bodyPr>
            <a:normAutofit fontScale="92500"/>
          </a:bodyPr>
          <a:lstStyle/>
          <a:p>
            <a:r>
              <a:rPr lang="pl-PL" dirty="0" err="1"/>
              <a:t>S</a:t>
            </a:r>
            <a:r>
              <a:rPr lang="en-US" dirty="0" err="1" smtClean="0"/>
              <a:t>ameiginlegi</a:t>
            </a:r>
            <a:r>
              <a:rPr lang="en-US" dirty="0" smtClean="0"/>
              <a:t> </a:t>
            </a:r>
            <a:r>
              <a:rPr lang="en-US" dirty="0" err="1" smtClean="0"/>
              <a:t>fundur</a:t>
            </a:r>
            <a:r>
              <a:rPr lang="en-US" dirty="0" smtClean="0"/>
              <a:t> </a:t>
            </a:r>
            <a:r>
              <a:rPr lang="en-US" dirty="0" err="1" smtClean="0"/>
              <a:t>fjölmenningarráðs</a:t>
            </a:r>
            <a:r>
              <a:rPr lang="en-US" dirty="0" smtClean="0"/>
              <a:t> </a:t>
            </a:r>
            <a:r>
              <a:rPr lang="en-US" dirty="0" err="1" smtClean="0"/>
              <a:t>Reykjavíkurborgar</a:t>
            </a:r>
            <a:r>
              <a:rPr lang="en-US" dirty="0" smtClean="0"/>
              <a:t> </a:t>
            </a:r>
            <a:r>
              <a:rPr lang="en-US" dirty="0" err="1" smtClean="0"/>
              <a:t>og</a:t>
            </a:r>
            <a:r>
              <a:rPr lang="en-US" dirty="0" smtClean="0"/>
              <a:t> </a:t>
            </a:r>
            <a:r>
              <a:rPr lang="en-US" dirty="0" err="1" smtClean="0"/>
              <a:t>borgarstjórnar</a:t>
            </a:r>
            <a:r>
              <a:rPr lang="en-US" dirty="0" smtClean="0"/>
              <a:t> </a:t>
            </a:r>
            <a:endParaRPr lang="pl-PL" dirty="0" smtClean="0"/>
          </a:p>
          <a:p>
            <a:r>
              <a:rPr lang="en-US" dirty="0" smtClean="0"/>
              <a:t>24. </a:t>
            </a:r>
            <a:r>
              <a:rPr lang="en-US" dirty="0" err="1" smtClean="0"/>
              <a:t>nóvember</a:t>
            </a:r>
            <a:r>
              <a:rPr lang="en-US" dirty="0" smtClean="0"/>
              <a:t> 2015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normAutofit lnSpcReduction="10000"/>
          </a:bodyPr>
          <a:lstStyle/>
          <a:p>
            <a:r>
              <a:rPr lang="pl-PL" dirty="0" smtClean="0"/>
              <a:t>Research projects and surveys </a:t>
            </a:r>
            <a:r>
              <a:rPr lang="pl-PL" dirty="0" smtClean="0">
                <a:sym typeface="Wingdings" pitchFamily="2" charset="2"/>
              </a:rPr>
              <a:t></a:t>
            </a:r>
            <a:r>
              <a:rPr lang="pl-PL" dirty="0" smtClean="0"/>
              <a:t> one way to learn about the situation and opinions of immigrants </a:t>
            </a:r>
            <a:endParaRPr lang="pl-PL" dirty="0" smtClean="0"/>
          </a:p>
          <a:p>
            <a:r>
              <a:rPr lang="pl-PL" dirty="0" smtClean="0"/>
              <a:t>Docotral project </a:t>
            </a:r>
            <a:endParaRPr lang="pl-PL" dirty="0" smtClean="0"/>
          </a:p>
          <a:p>
            <a:r>
              <a:rPr lang="pl-PL" dirty="0" smtClean="0"/>
              <a:t>Survey among Polish migrants in the capital region (MIRRA 2010)</a:t>
            </a:r>
          </a:p>
          <a:p>
            <a:r>
              <a:rPr lang="pl-PL" dirty="0" smtClean="0"/>
              <a:t>Survey among unemployed immigrants (HI 2011)</a:t>
            </a:r>
          </a:p>
          <a:p>
            <a:r>
              <a:rPr lang="pl-PL" dirty="0" smtClean="0"/>
              <a:t>Survey about housing conditions among Polish migrants in capital region (MIRRA 2014)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Búseta  á hbs. Sveitarfélög Póstnúmer </a:t>
            </a:r>
            <a:endParaRPr lang="is-IS" dirty="0"/>
          </a:p>
        </p:txBody>
      </p:sp>
      <p:sp>
        <p:nvSpPr>
          <p:cNvPr id="3" name="Content Placeholder 2"/>
          <p:cNvSpPr>
            <a:spLocks noGrp="1"/>
          </p:cNvSpPr>
          <p:nvPr>
            <p:ph idx="1"/>
          </p:nvPr>
        </p:nvSpPr>
        <p:spPr>
          <a:xfrm>
            <a:off x="457200" y="1340768"/>
            <a:ext cx="8229600" cy="5184576"/>
          </a:xfrm>
        </p:spPr>
        <p:txBody>
          <a:bodyPr>
            <a:noAutofit/>
          </a:bodyPr>
          <a:lstStyle/>
          <a:p>
            <a:r>
              <a:rPr lang="is-IS" sz="1800" dirty="0" smtClean="0"/>
              <a:t>68%% í Reykjavík </a:t>
            </a:r>
          </a:p>
          <a:p>
            <a:r>
              <a:rPr lang="is-IS" sz="1800" dirty="0" smtClean="0"/>
              <a:t>14% í Kópavogi</a:t>
            </a:r>
          </a:p>
          <a:p>
            <a:r>
              <a:rPr lang="is-IS" sz="1800" dirty="0" smtClean="0"/>
              <a:t>13% í Hafnarfirði</a:t>
            </a:r>
          </a:p>
          <a:p>
            <a:r>
              <a:rPr lang="is-IS" sz="1800" dirty="0" smtClean="0"/>
              <a:t>2%  í Garðabæ</a:t>
            </a:r>
          </a:p>
          <a:p>
            <a:r>
              <a:rPr lang="is-IS" sz="1800" dirty="0" smtClean="0"/>
              <a:t>2%  á Seltjarnarnesi</a:t>
            </a:r>
          </a:p>
          <a:p>
            <a:endParaRPr lang="is-IS" sz="1800" dirty="0" smtClean="0"/>
          </a:p>
          <a:p>
            <a:r>
              <a:rPr lang="is-IS" sz="1800" dirty="0" smtClean="0"/>
              <a:t>15.4% í 111 Efra Breiðholti (Berg, Fell og Hólar) </a:t>
            </a:r>
          </a:p>
          <a:p>
            <a:pPr lvl="0"/>
            <a:r>
              <a:rPr lang="is-IS" sz="1800" dirty="0" smtClean="0"/>
              <a:t>9.5% í 109 Neðra Breiðholti (Bakkar, Sel og Stekkir) </a:t>
            </a:r>
          </a:p>
          <a:p>
            <a:pPr lvl="0"/>
            <a:r>
              <a:rPr lang="is-IS" sz="1800" dirty="0" smtClean="0"/>
              <a:t>11% í 101 Reykjavík (Miðbær gamli Vesturbær, Skerjafjörður)</a:t>
            </a:r>
          </a:p>
          <a:p>
            <a:pPr lvl="0"/>
            <a:r>
              <a:rPr lang="is-IS" sz="1800" dirty="0" smtClean="0"/>
              <a:t>8,4% í 105 Reykjavík (Hlíðar, Holt, Norðurmýri, Teigar og Tún) </a:t>
            </a:r>
          </a:p>
          <a:p>
            <a:pPr lvl="0"/>
            <a:r>
              <a:rPr lang="is-IS" sz="1800" dirty="0" smtClean="0"/>
              <a:t>6,0% í  112 Reykjavík, (Grafarvogi)</a:t>
            </a:r>
          </a:p>
          <a:p>
            <a:endParaRPr lang="is-IS" sz="1800" dirty="0" smtClean="0"/>
          </a:p>
          <a:p>
            <a:r>
              <a:rPr lang="is-IS" sz="1800" dirty="0" smtClean="0"/>
              <a:t>Önnur póstnúmer innan Reykjavíkur voru flest á bilinu 3-4% utan póstnúmer 103 Leiti og póstnúmer 116 Kjalarnes, þar sem hlutfallið var innan við 1% í báðum tilvikum</a:t>
            </a:r>
            <a:endParaRPr lang="is-IS" sz="1800" dirty="0"/>
          </a:p>
        </p:txBody>
      </p:sp>
      <p:pic>
        <p:nvPicPr>
          <p:cNvPr id="4" name="Picture 2" descr="Mirra Merki RGB 72dpi"/>
          <p:cNvPicPr>
            <a:picLocks noChangeAspect="1" noChangeArrowheads="1"/>
          </p:cNvPicPr>
          <p:nvPr/>
        </p:nvPicPr>
        <p:blipFill>
          <a:blip r:embed="rId3" cstate="print"/>
          <a:srcRect/>
          <a:stretch>
            <a:fillRect/>
          </a:stretch>
        </p:blipFill>
        <p:spPr bwMode="auto">
          <a:xfrm>
            <a:off x="8100392" y="5877272"/>
            <a:ext cx="642937" cy="695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sz="3100" b="1" dirty="0" smtClean="0"/>
              <a:t/>
            </a:r>
            <a:br>
              <a:rPr lang="is-IS" sz="3100" b="1" dirty="0" smtClean="0"/>
            </a:br>
            <a:r>
              <a:rPr lang="is-IS" sz="3100" b="1" dirty="0" smtClean="0"/>
              <a:t>Hversu mikilvæg voru eftirfarandi atriði fyrir val á núverandi húsnæði? </a:t>
            </a:r>
            <a:r>
              <a:rPr lang="is-IS" dirty="0" smtClean="0"/>
              <a:t/>
            </a:r>
            <a:br>
              <a:rPr lang="is-IS" dirty="0" smtClean="0"/>
            </a:br>
            <a:endParaRPr lang="is-IS" dirty="0"/>
          </a:p>
        </p:txBody>
      </p:sp>
      <p:graphicFrame>
        <p:nvGraphicFramePr>
          <p:cNvPr id="6" name="Content Placeholder 5"/>
          <p:cNvGraphicFramePr>
            <a:graphicFrameLocks noGrp="1"/>
          </p:cNvGraphicFramePr>
          <p:nvPr>
            <p:ph idx="1"/>
          </p:nvPr>
        </p:nvGraphicFramePr>
        <p:xfrm>
          <a:off x="395536" y="1556792"/>
          <a:ext cx="8229600" cy="496855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Búseta eftir tegund húsnæðis </a:t>
            </a:r>
            <a:endParaRPr lang="is-IS" dirty="0"/>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2" descr="Mirra Merki RGB 72dpi"/>
          <p:cNvPicPr>
            <a:picLocks noChangeAspect="1" noChangeArrowheads="1"/>
          </p:cNvPicPr>
          <p:nvPr/>
        </p:nvPicPr>
        <p:blipFill>
          <a:blip r:embed="rId4" cstate="print"/>
          <a:srcRect/>
          <a:stretch>
            <a:fillRect/>
          </a:stretch>
        </p:blipFill>
        <p:spPr bwMode="auto">
          <a:xfrm>
            <a:off x="8172400" y="5877272"/>
            <a:ext cx="642937" cy="695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Raddir</a:t>
            </a:r>
            <a:r>
              <a:rPr lang="en-US" dirty="0" smtClean="0"/>
              <a:t> Pólverja um </a:t>
            </a:r>
            <a:r>
              <a:rPr lang="en-US" dirty="0" err="1" smtClean="0"/>
              <a:t>húsnæðismál</a:t>
            </a:r>
            <a:r>
              <a:rPr lang="en-US" dirty="0" smtClean="0"/>
              <a:t> </a:t>
            </a:r>
            <a:endParaRPr lang="en-US" dirty="0"/>
          </a:p>
        </p:txBody>
      </p:sp>
      <p:sp>
        <p:nvSpPr>
          <p:cNvPr id="3" name="Content Placeholder 2"/>
          <p:cNvSpPr>
            <a:spLocks noGrp="1"/>
          </p:cNvSpPr>
          <p:nvPr>
            <p:ph idx="1"/>
          </p:nvPr>
        </p:nvSpPr>
        <p:spPr/>
        <p:txBody>
          <a:bodyPr>
            <a:normAutofit/>
          </a:bodyPr>
          <a:lstStyle/>
          <a:p>
            <a:endParaRPr lang="en-US" dirty="0" smtClean="0"/>
          </a:p>
          <a:p>
            <a:pPr>
              <a:buNone/>
            </a:pPr>
            <a:endParaRPr lang="en-US" dirty="0" smtClean="0"/>
          </a:p>
          <a:p>
            <a:endParaRPr lang="en-US" dirty="0" smtClean="0"/>
          </a:p>
          <a:p>
            <a:endParaRPr lang="en-US" dirty="0" smtClean="0"/>
          </a:p>
          <a:p>
            <a:endParaRPr lang="en-US" dirty="0" smtClean="0"/>
          </a:p>
        </p:txBody>
      </p:sp>
      <p:pic>
        <p:nvPicPr>
          <p:cNvPr id="4" name="Image1"/>
          <p:cNvPicPr/>
          <p:nvPr/>
        </p:nvPicPr>
        <p:blipFill>
          <a:blip r:embed="rId3" cstate="print"/>
          <a:srcRect l="34908" t="29926" r="9970" b="44881"/>
          <a:stretch>
            <a:fillRect/>
          </a:stretch>
        </p:blipFill>
        <p:spPr bwMode="auto">
          <a:xfrm>
            <a:off x="539552" y="1772816"/>
            <a:ext cx="7741367" cy="2952328"/>
          </a:xfrm>
          <a:prstGeom prst="rect">
            <a:avLst/>
          </a:prstGeom>
          <a:noFill/>
          <a:ln w="9525">
            <a:noFill/>
            <a:miter lim="800000"/>
            <a:headEnd/>
            <a:tailEnd/>
          </a:ln>
        </p:spPr>
      </p:pic>
      <p:sp>
        <p:nvSpPr>
          <p:cNvPr id="6" name="Rectangle 5"/>
          <p:cNvSpPr/>
          <p:nvPr/>
        </p:nvSpPr>
        <p:spPr>
          <a:xfrm>
            <a:off x="683568" y="1772816"/>
            <a:ext cx="648072"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475656" y="1916832"/>
            <a:ext cx="1152128"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568952" cy="6120680"/>
          </a:xfrm>
        </p:spPr>
        <p:txBody>
          <a:bodyPr>
            <a:normAutofit fontScale="85000" lnSpcReduction="10000"/>
          </a:bodyPr>
          <a:lstStyle/>
          <a:p>
            <a:pPr marL="0" indent="0">
              <a:buNone/>
            </a:pPr>
            <a:r>
              <a:rPr lang="pl-PL" dirty="0" smtClean="0"/>
              <a:t>„</a:t>
            </a:r>
            <a:r>
              <a:rPr lang="en-US" dirty="0" smtClean="0"/>
              <a:t>After </a:t>
            </a:r>
            <a:r>
              <a:rPr lang="en-US" dirty="0"/>
              <a:t>last moving I had very big trouble to find new flat. We got notice from </a:t>
            </a:r>
            <a:r>
              <a:rPr lang="en-US" dirty="0" err="1"/>
              <a:t>bn.is</a:t>
            </a:r>
            <a:r>
              <a:rPr lang="en-US" dirty="0"/>
              <a:t> with less than 3 months in advance. It was a middle of a summer. Price of the rent was reaching 200.000 kr. I could either take a loan from a family in Poland for 3 millions or go back to Poland despite having job [in Iceland-aw]. My employer helped me a lot. He even placed an ad in the paper. But it was a summer season. Completely nothing on the market. Thanks to friends, internet forum I found little ‘housing association’ that was renting flats. Here the renting price plated very important role. At this moment, all the buildings and flats of this housing association were taken over by the city. I am very satisfied. The rent rises only with inflation. Currently, at given housing estate new building are build only for rent, this was what the local paper wrote. As I can see it is done very quickly. Such flats are in need</a:t>
            </a:r>
            <a:r>
              <a:rPr lang="en-US" dirty="0" smtClean="0"/>
              <a:t>.</a:t>
            </a:r>
            <a:r>
              <a:rPr lang="pl-PL" dirty="0" smtClean="0"/>
              <a: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430</Words>
  <Application>Microsoft Office PowerPoint</Application>
  <PresentationFormat>On-screen Show (4:3)</PresentationFormat>
  <Paragraphs>38</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Raddir innflytjenda:  Rannsóknir á meðal Pólverja</vt:lpstr>
      <vt:lpstr>Slide 2</vt:lpstr>
      <vt:lpstr>Búseta  á hbs. Sveitarfélög Póstnúmer </vt:lpstr>
      <vt:lpstr> Hversu mikilvæg voru eftirfarandi atriði fyrir val á núverandi húsnæði?  </vt:lpstr>
      <vt:lpstr>Búseta eftir tegund húsnæðis </vt:lpstr>
      <vt:lpstr>Raddir Pólverja um húsnæðismál </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Raddir innflytjenda:  Rannsóknir á meðan Pólverja og innflytjenda </dc:title>
  <dc:creator>Ania</dc:creator>
  <cp:lastModifiedBy>Ania</cp:lastModifiedBy>
  <cp:revision>16</cp:revision>
  <dcterms:created xsi:type="dcterms:W3CDTF">2015-11-24T11:07:59Z</dcterms:created>
  <dcterms:modified xsi:type="dcterms:W3CDTF">2015-11-24T14:38:04Z</dcterms:modified>
</cp:coreProperties>
</file>