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364" r:id="rId3"/>
    <p:sldId id="365" r:id="rId4"/>
    <p:sldId id="366" r:id="rId5"/>
  </p:sldIdLst>
  <p:sldSz cx="9144000" cy="6858000" type="screen4x3"/>
  <p:notesSz cx="6797675" cy="9926638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050"/>
    <a:srgbClr val="C3A095"/>
    <a:srgbClr val="FF9900"/>
    <a:srgbClr val="FFE1E1"/>
    <a:srgbClr val="D6D3C8"/>
    <a:srgbClr val="D6D6C8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ðal stíll 2 - Áhersla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3194" autoAdjust="0"/>
  </p:normalViewPr>
  <p:slideViewPr>
    <p:cSldViewPr>
      <p:cViewPr varScale="1">
        <p:scale>
          <a:sx n="82" d="100"/>
          <a:sy n="82" d="100"/>
        </p:scale>
        <p:origin x="-15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3678DF6-C22C-40F2-89DC-77D20C41AD11}" type="datetimeFigureOut">
              <a:rPr lang="is-IS"/>
              <a:pPr>
                <a:defRPr/>
              </a:pPr>
              <a:t>23.11.2015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3A174B0-EEAD-4477-84A8-A35FD95365D9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57611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FD60F00-D3C7-4DBD-8E1A-5DC1EB155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14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6600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347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7500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9938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71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43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15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687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604FEE-0C4A-4179-A689-8B1B03CF1133}" type="slidenum">
              <a:rPr lang="en-US" altLang="is-I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is-I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s-I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Velferðarsvið  (a)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2743200"/>
            <a:ext cx="6400800" cy="1470025"/>
          </a:xfrm>
        </p:spPr>
        <p:txBody>
          <a:bodyPr/>
          <a:lstStyle>
            <a:lvl1pPr algn="l">
              <a:defRPr sz="3800"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419600"/>
            <a:ext cx="5937250" cy="16764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3D588-F304-4458-B1EA-6795B99054A5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4333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23B20-B128-40CA-8737-988E12317AE1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8758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3888" y="274638"/>
            <a:ext cx="171291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35150" y="274638"/>
            <a:ext cx="498633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1DC0A-6575-4ACD-A89C-4AAE700AAC65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56648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68516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35150" y="1600200"/>
            <a:ext cx="3349625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7175" y="1600200"/>
            <a:ext cx="3349625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835150" y="3938588"/>
            <a:ext cx="685165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64C5A-17FD-4E88-A587-CB2073F1F4AB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0094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727EF-5B64-4079-869A-D42BA1F5D1D7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38400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28820-0950-4E53-A74A-612F621ECF8A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32284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1600200"/>
            <a:ext cx="3349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175" y="1600200"/>
            <a:ext cx="3349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25DB6-3D93-453E-B6D9-9468B5251DAF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8605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22F3E-DF98-4EA2-9F9B-E77DEA564047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1655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636F7-0D81-42E2-ABF1-5DCFDCF964AD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6326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61B33-6936-4432-B7FD-5CA7607B8684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5909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3F7E9-C870-4E65-A8C3-92DDF7D8B713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21329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s-I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29040-F550-4892-9622-854AF3C7D045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2571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274638"/>
            <a:ext cx="6851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alt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1600200"/>
            <a:ext cx="68516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altLang="is-IS" smtClean="0"/>
              <a:t>Click to edit Master text styles</a:t>
            </a:r>
          </a:p>
          <a:p>
            <a:pPr lvl="1"/>
            <a:r>
              <a:rPr lang="is-IS" altLang="is-IS" smtClean="0"/>
              <a:t>Second level</a:t>
            </a:r>
          </a:p>
          <a:p>
            <a:pPr lvl="2"/>
            <a:r>
              <a:rPr lang="is-IS" altLang="is-IS" smtClean="0"/>
              <a:t>Third level</a:t>
            </a:r>
          </a:p>
          <a:p>
            <a:pPr lvl="3"/>
            <a:r>
              <a:rPr lang="is-IS" altLang="is-IS" smtClean="0"/>
              <a:t>Fourth level</a:t>
            </a:r>
          </a:p>
          <a:p>
            <a:pPr lvl="4"/>
            <a:r>
              <a:rPr lang="is-IS" alt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EBF3181-3751-49D3-9F59-36E1325C891F}" type="slidenum">
              <a:rPr lang="is-IS"/>
              <a:pPr>
                <a:defRPr/>
              </a:pPr>
              <a:t>‹#›</a:t>
            </a:fld>
            <a:endParaRPr lang="is-IS"/>
          </a:p>
        </p:txBody>
      </p:sp>
      <p:pic>
        <p:nvPicPr>
          <p:cNvPr id="1031" name="Picture 26" descr="Velferðarsvið  (b)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85" r:id="rId1"/>
    <p:sldLayoutId id="2147485361" r:id="rId2"/>
    <p:sldLayoutId id="2147485362" r:id="rId3"/>
    <p:sldLayoutId id="2147485363" r:id="rId4"/>
    <p:sldLayoutId id="2147485364" r:id="rId5"/>
    <p:sldLayoutId id="2147485365" r:id="rId6"/>
    <p:sldLayoutId id="2147485366" r:id="rId7"/>
    <p:sldLayoutId id="2147485367" r:id="rId8"/>
    <p:sldLayoutId id="2147485368" r:id="rId9"/>
    <p:sldLayoutId id="2147485369" r:id="rId10"/>
    <p:sldLayoutId id="2147485370" r:id="rId11"/>
    <p:sldLayoutId id="21474853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kzidenz Grotesk" pitchFamily="8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kzidenz Grotesk" pitchFamily="8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kzidenz Grotesk" pitchFamily="8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kzidenz Grotesk" pitchFamily="8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kzidenz Grotesk" pitchFamily="8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kzidenz Grotesk" pitchFamily="8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kzidenz Grotesk" pitchFamily="8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kzidenz Grotesk" pitchFamily="8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3276600"/>
            <a:ext cx="6840760" cy="1223963"/>
          </a:xfrm>
        </p:spPr>
        <p:txBody>
          <a:bodyPr/>
          <a:lstStyle/>
          <a:p>
            <a:pPr algn="ctr" eaLnBrk="1" hangingPunct="1"/>
            <a:r>
              <a:rPr lang="is-IS" altLang="is-IS" sz="2800" dirty="0" smtClean="0">
                <a:solidFill>
                  <a:srgbClr val="C01200"/>
                </a:solidFill>
              </a:rPr>
              <a:t>Sameiginlegur fundur borgarstjórnar og </a:t>
            </a:r>
            <a:r>
              <a:rPr lang="is-IS" altLang="is-IS" sz="2800" dirty="0" smtClean="0">
                <a:solidFill>
                  <a:srgbClr val="C01200"/>
                </a:solidFill>
              </a:rPr>
              <a:t>fjölmenningarráðs 24. nóvember </a:t>
            </a:r>
            <a:r>
              <a:rPr lang="is-IS" altLang="is-IS" sz="2800" dirty="0" smtClean="0">
                <a:solidFill>
                  <a:srgbClr val="C01200"/>
                </a:solidFill>
              </a:rPr>
              <a:t>2015</a:t>
            </a:r>
            <a:endParaRPr lang="en-US" altLang="is-IS" sz="2800" dirty="0" smtClean="0">
              <a:solidFill>
                <a:srgbClr val="C012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4725144"/>
            <a:ext cx="6984776" cy="1304925"/>
          </a:xfrm>
        </p:spPr>
        <p:txBody>
          <a:bodyPr/>
          <a:lstStyle/>
          <a:p>
            <a:pPr algn="ctr" eaLnBrk="1" hangingPunct="1"/>
            <a:r>
              <a:rPr lang="is-IS" altLang="is-IS" dirty="0" smtClean="0"/>
              <a:t>Velferðarsvið og þjónusta við innflytjendur</a:t>
            </a:r>
            <a:endParaRPr lang="is-IS" altLang="is-IS" dirty="0" smtClean="0"/>
          </a:p>
          <a:p>
            <a:pPr algn="ctr" eaLnBrk="1" hangingPunct="1"/>
            <a:endParaRPr lang="is-IS" altLang="is-IS" sz="2400" dirty="0"/>
          </a:p>
          <a:p>
            <a:pPr algn="ctr" eaLnBrk="1" hangingPunct="1"/>
            <a:r>
              <a:rPr lang="is-IS" altLang="is-IS" sz="2400" dirty="0" smtClean="0"/>
              <a:t>Stefán Eiríksson, sviðsstjóri</a:t>
            </a:r>
            <a:endParaRPr lang="en-US" altLang="is-I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488832" cy="1143000"/>
          </a:xfrm>
        </p:spPr>
        <p:txBody>
          <a:bodyPr/>
          <a:lstStyle/>
          <a:p>
            <a:r>
              <a:rPr lang="is-IS" sz="2800" dirty="0" smtClean="0"/>
              <a:t>Hvað er velferðarsvið að gera til að tryggja þátttöku og þjónustu við innflytjendur?</a:t>
            </a:r>
            <a:endParaRPr lang="is-IS" sz="2800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2800" dirty="0" smtClean="0"/>
              <a:t>Fjölbreytt þjónusta frá vöggu til grafar</a:t>
            </a:r>
          </a:p>
          <a:p>
            <a:r>
              <a:rPr lang="is-IS" sz="2800" dirty="0" smtClean="0"/>
              <a:t>Framkvæmd þjónustu á sviði velferðarmála</a:t>
            </a:r>
          </a:p>
          <a:p>
            <a:r>
              <a:rPr lang="is-IS" sz="2800" dirty="0" smtClean="0"/>
              <a:t>Aukin áhersla á málefni innflytjenda og </a:t>
            </a:r>
            <a:r>
              <a:rPr lang="is-IS" sz="2800" dirty="0" err="1" smtClean="0"/>
              <a:t>flóttafólks</a:t>
            </a:r>
            <a:endParaRPr lang="is-IS" sz="2800" dirty="0" smtClean="0"/>
          </a:p>
          <a:p>
            <a:pPr lvl="1"/>
            <a:r>
              <a:rPr lang="is-IS" sz="2400" dirty="0" smtClean="0"/>
              <a:t>Sérstakur starfsmaður og starfshópar</a:t>
            </a:r>
          </a:p>
          <a:p>
            <a:pPr lvl="1"/>
            <a:r>
              <a:rPr lang="is-IS" sz="2400" dirty="0" smtClean="0"/>
              <a:t>Stefnumót við innflytjendur</a:t>
            </a:r>
          </a:p>
          <a:p>
            <a:pPr lvl="1"/>
            <a:r>
              <a:rPr lang="is-IS" sz="2400" dirty="0" smtClean="0"/>
              <a:t>Starfsfólk af erlendum uppruna</a:t>
            </a:r>
          </a:p>
          <a:p>
            <a:pPr lvl="1"/>
            <a:r>
              <a:rPr lang="is-IS" sz="2400" dirty="0" smtClean="0"/>
              <a:t>Móttaka </a:t>
            </a:r>
            <a:r>
              <a:rPr lang="is-IS" sz="2400" dirty="0" err="1" smtClean="0"/>
              <a:t>flóttafólks</a:t>
            </a:r>
            <a:r>
              <a:rPr lang="is-IS" sz="2400" dirty="0" smtClean="0"/>
              <a:t> og hælisleitenda</a:t>
            </a:r>
            <a:endParaRPr lang="is-IS" sz="2400" dirty="0"/>
          </a:p>
        </p:txBody>
      </p:sp>
    </p:spTree>
    <p:extLst>
      <p:ext uri="{BB962C8B-B14F-4D97-AF65-F5344CB8AC3E}">
        <p14:creationId xmlns:p14="http://schemas.microsoft.com/office/powerpoint/2010/main" val="238474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488832" cy="1143000"/>
          </a:xfrm>
        </p:spPr>
        <p:txBody>
          <a:bodyPr/>
          <a:lstStyle/>
          <a:p>
            <a:r>
              <a:rPr lang="is-IS" sz="3600" dirty="0" smtClean="0"/>
              <a:t>Hvað má betur fara?</a:t>
            </a:r>
            <a:endParaRPr lang="is-IS" sz="3600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2800" dirty="0" smtClean="0"/>
              <a:t>Betri upplýsingagjöf</a:t>
            </a:r>
          </a:p>
          <a:p>
            <a:r>
              <a:rPr lang="is-IS" sz="2800" dirty="0" smtClean="0"/>
              <a:t>Fleira starfsfólk af erlendum uppruna</a:t>
            </a:r>
          </a:p>
          <a:p>
            <a:r>
              <a:rPr lang="is-IS" sz="2800" dirty="0" smtClean="0"/>
              <a:t>Aukin gæði í túlkaþjónustu</a:t>
            </a:r>
          </a:p>
        </p:txBody>
      </p:sp>
    </p:spTree>
    <p:extLst>
      <p:ext uri="{BB962C8B-B14F-4D97-AF65-F5344CB8AC3E}">
        <p14:creationId xmlns:p14="http://schemas.microsoft.com/office/powerpoint/2010/main" val="153227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488832" cy="1143000"/>
          </a:xfrm>
        </p:spPr>
        <p:txBody>
          <a:bodyPr/>
          <a:lstStyle/>
          <a:p>
            <a:r>
              <a:rPr lang="is-IS" sz="3600" dirty="0" smtClean="0"/>
              <a:t>Hvernig er upplýsingagjöf til innflytjenda háttað?</a:t>
            </a:r>
            <a:endParaRPr lang="is-IS" sz="3600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2800" dirty="0" err="1" smtClean="0"/>
              <a:t>Ný</a:t>
            </a:r>
            <a:r>
              <a:rPr lang="is-IS" sz="2800" dirty="0" smtClean="0"/>
              <a:t> þjónusta í upphafi nýs árs</a:t>
            </a:r>
          </a:p>
          <a:p>
            <a:r>
              <a:rPr lang="is-IS" sz="2800" dirty="0" smtClean="0"/>
              <a:t>Starfsfólk sem kann skil á fleiri tungumálum</a:t>
            </a:r>
          </a:p>
          <a:p>
            <a:r>
              <a:rPr lang="is-IS" sz="2800" dirty="0" smtClean="0"/>
              <a:t>Umsóknir og efni aðgengilegt á fleiri tungumálum</a:t>
            </a:r>
          </a:p>
          <a:p>
            <a:r>
              <a:rPr lang="is-IS" sz="2800" dirty="0" smtClean="0"/>
              <a:t>Aukin færni og þekking starfsmanna velferðarsviðs</a:t>
            </a:r>
          </a:p>
        </p:txBody>
      </p:sp>
    </p:spTree>
    <p:extLst>
      <p:ext uri="{BB962C8B-B14F-4D97-AF65-F5344CB8AC3E}">
        <p14:creationId xmlns:p14="http://schemas.microsoft.com/office/powerpoint/2010/main" val="340850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kzidenz Grotesk"/>
        <a:ea typeface=""/>
        <a:cs typeface=""/>
      </a:majorFont>
      <a:minorFont>
        <a:latin typeface="Akzidenz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9182</TotalTime>
  <Words>115</Words>
  <Application>Microsoft Office PowerPoint</Application>
  <PresentationFormat>Sýnt á skjá (4:3)</PresentationFormat>
  <Paragraphs>22</Paragraphs>
  <Slides>4</Slides>
  <Notes>1</Notes>
  <HiddenSlides>0</HiddenSlides>
  <MMClips>0</MMClips>
  <ScaleCrop>false</ScaleCrop>
  <HeadingPairs>
    <vt:vector size="4" baseType="variant">
      <vt:variant>
        <vt:lpstr>Þema</vt:lpstr>
      </vt:variant>
      <vt:variant>
        <vt:i4>1</vt:i4>
      </vt:variant>
      <vt:variant>
        <vt:lpstr>Skyggnutitlar</vt:lpstr>
      </vt:variant>
      <vt:variant>
        <vt:i4>4</vt:i4>
      </vt:variant>
    </vt:vector>
  </HeadingPairs>
  <TitlesOfParts>
    <vt:vector size="5" baseType="lpstr">
      <vt:lpstr>Default Design</vt:lpstr>
      <vt:lpstr>Sameiginlegur fundur borgarstjórnar og fjölmenningarráðs 24. nóvember 2015</vt:lpstr>
      <vt:lpstr>Hvað er velferðarsvið að gera til að tryggja þátttöku og þjónustu við innflytjendur?</vt:lpstr>
      <vt:lpstr>Hvað má betur fara?</vt:lpstr>
      <vt:lpstr>Hvernig er upplýsingagjöf til innflytjenda háttað?</vt:lpstr>
    </vt:vector>
  </TitlesOfParts>
  <Company>Ráðhús Reykjavíkur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Slide 1</dc:title>
  <dc:creator>Valgerður Sveinbjörnsdóttir</dc:creator>
  <cp:lastModifiedBy>user</cp:lastModifiedBy>
  <cp:revision>272</cp:revision>
  <cp:lastPrinted>2015-03-01T13:01:54Z</cp:lastPrinted>
  <dcterms:created xsi:type="dcterms:W3CDTF">2003-05-16T10:57:47Z</dcterms:created>
  <dcterms:modified xsi:type="dcterms:W3CDTF">2015-11-23T15:03:29Z</dcterms:modified>
</cp:coreProperties>
</file>