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6" r:id="rId4"/>
    <p:sldId id="264" r:id="rId5"/>
    <p:sldId id="265" r:id="rId6"/>
    <p:sldId id="267" r:id="rId7"/>
    <p:sldId id="268" r:id="rId8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42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396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63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jornHjol_storhring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218"/>
            <a:ext cx="3348355" cy="41399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20266" y="6270158"/>
            <a:ext cx="2133600" cy="365125"/>
          </a:xfrm>
          <a:prstGeom prst="rect">
            <a:avLst/>
          </a:prstGeom>
        </p:spPr>
        <p:txBody>
          <a:bodyPr/>
          <a:lstStyle/>
          <a:p>
            <a:fld id="{FB7597AF-D6BC-5E45-BBE3-714FBE8946F7}" type="datetimeFigureOut">
              <a:rPr lang="is-IS">
                <a:solidFill>
                  <a:prstClr val="black"/>
                </a:solidFill>
              </a:rPr>
              <a:pPr/>
              <a:t>24.11.2015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9333" y="6263213"/>
            <a:ext cx="1032933" cy="365125"/>
          </a:xfrm>
          <a:prstGeom prst="rect">
            <a:avLst/>
          </a:prstGeom>
        </p:spPr>
        <p:txBody>
          <a:bodyPr/>
          <a:lstStyle/>
          <a:p>
            <a:fld id="{1E4E6B8C-AEFD-994C-9AB6-B14F8DAD3956}" type="slidenum">
              <a:rPr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873675" y="3862444"/>
            <a:ext cx="1990253" cy="1990253"/>
          </a:xfrm>
          <a:prstGeom prst="ellipse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2352890" y="4796645"/>
            <a:ext cx="1305556" cy="1305556"/>
          </a:xfrm>
          <a:prstGeom prst="ellipse">
            <a:avLst/>
          </a:prstGeom>
          <a:solidFill>
            <a:schemeClr val="bg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2238841" y="3668774"/>
            <a:ext cx="1733013" cy="1733013"/>
          </a:xfrm>
          <a:prstGeom prst="ellipse">
            <a:avLst/>
          </a:prstGeom>
          <a:noFill/>
          <a:ln w="12700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966807" y="3245441"/>
            <a:ext cx="617003" cy="617003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Rvik_UmhvSamgongsvid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45" y="532460"/>
            <a:ext cx="3890202" cy="9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1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jornHjol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" y="3161454"/>
            <a:ext cx="1513513" cy="2772001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425361" y="2683933"/>
            <a:ext cx="1135120" cy="1135120"/>
          </a:xfrm>
          <a:prstGeom prst="ellipse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37491" y="2382977"/>
            <a:ext cx="744610" cy="744610"/>
          </a:xfrm>
          <a:prstGeom prst="ellipse">
            <a:avLst/>
          </a:prstGeom>
          <a:solidFill>
            <a:schemeClr val="bg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80248" y="1636227"/>
            <a:ext cx="7266538" cy="43327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80248" y="1032933"/>
            <a:ext cx="7463752" cy="596391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is-IS"/>
              <a:t>Click to edit Master title</a:t>
            </a:r>
            <a:endParaRPr lang="en-US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5520266" y="6270158"/>
            <a:ext cx="2133600" cy="365125"/>
          </a:xfrm>
          <a:prstGeom prst="rect">
            <a:avLst/>
          </a:prstGeom>
        </p:spPr>
        <p:txBody>
          <a:bodyPr/>
          <a:lstStyle/>
          <a:p>
            <a:fld id="{FB7597AF-D6BC-5E45-BBE3-714FBE8946F7}" type="datetimeFigureOut">
              <a:t>24.11.2015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9333" y="6263213"/>
            <a:ext cx="1032933" cy="365125"/>
          </a:xfrm>
          <a:prstGeom prst="rect">
            <a:avLst/>
          </a:prstGeom>
        </p:spPr>
        <p:txBody>
          <a:bodyPr/>
          <a:lstStyle/>
          <a:p>
            <a:fld id="{1E4E6B8C-AEFD-994C-9AB6-B14F8DAD3956}" type="slidenum">
              <a:t>‹#›</a:t>
            </a:fld>
            <a:endParaRPr lang="en-US"/>
          </a:p>
        </p:txBody>
      </p:sp>
      <p:pic>
        <p:nvPicPr>
          <p:cNvPr id="12" name="Picture 11" descr="Rvik_UmhvSamgongsvi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35918"/>
            <a:ext cx="2032000" cy="489009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782133" y="3633304"/>
            <a:ext cx="358340" cy="358340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54425" y="2984859"/>
            <a:ext cx="988406" cy="988406"/>
          </a:xfrm>
          <a:prstGeom prst="ellipse">
            <a:avLst/>
          </a:prstGeom>
          <a:noFill/>
          <a:ln w="12700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3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itali_halfhring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6561"/>
            <a:ext cx="1513513" cy="2772001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425361" y="2683933"/>
            <a:ext cx="1135120" cy="1135120"/>
          </a:xfrm>
          <a:prstGeom prst="ellipse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37491" y="2382977"/>
            <a:ext cx="744610" cy="744610"/>
          </a:xfrm>
          <a:prstGeom prst="ellipse">
            <a:avLst/>
          </a:prstGeom>
          <a:solidFill>
            <a:srgbClr val="FFA83B">
              <a:alpha val="4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784491" y="3643102"/>
            <a:ext cx="351901" cy="351901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54425" y="2984859"/>
            <a:ext cx="988406" cy="988406"/>
          </a:xfrm>
          <a:prstGeom prst="ellipse">
            <a:avLst/>
          </a:prstGeom>
          <a:noFill/>
          <a:ln w="12700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0248" y="1636227"/>
            <a:ext cx="7266538" cy="42948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80248" y="1032933"/>
            <a:ext cx="7463752" cy="596391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is-IS"/>
              <a:t>Click to edit Master title</a:t>
            </a:r>
            <a:endParaRPr lang="en-US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5520266" y="6270158"/>
            <a:ext cx="2133600" cy="365125"/>
          </a:xfrm>
          <a:prstGeom prst="rect">
            <a:avLst/>
          </a:prstGeom>
        </p:spPr>
        <p:txBody>
          <a:bodyPr/>
          <a:lstStyle/>
          <a:p>
            <a:fld id="{FB7597AF-D6BC-5E45-BBE3-714FBE8946F7}" type="datetimeFigureOut">
              <a:t>24.11.2015</a:t>
            </a:fld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9333" y="6263213"/>
            <a:ext cx="1032933" cy="365125"/>
          </a:xfrm>
          <a:prstGeom prst="rect">
            <a:avLst/>
          </a:prstGeom>
        </p:spPr>
        <p:txBody>
          <a:bodyPr/>
          <a:lstStyle/>
          <a:p>
            <a:fld id="{1E4E6B8C-AEFD-994C-9AB6-B14F8DAD3956}" type="slidenum">
              <a:t>‹#›</a:t>
            </a:fld>
            <a:endParaRPr lang="en-US"/>
          </a:p>
        </p:txBody>
      </p:sp>
      <p:pic>
        <p:nvPicPr>
          <p:cNvPr id="13" name="Picture 12" descr="Rvik_UmhvSamgongsvi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35918"/>
            <a:ext cx="2032000" cy="4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6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jornFrik_half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631"/>
            <a:ext cx="1513513" cy="2772001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425361" y="2683933"/>
            <a:ext cx="1135120" cy="1135120"/>
          </a:xfrm>
          <a:prstGeom prst="ellipse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37491" y="2382977"/>
            <a:ext cx="744610" cy="744610"/>
          </a:xfrm>
          <a:prstGeom prst="ellipse">
            <a:avLst/>
          </a:prstGeom>
          <a:solidFill>
            <a:srgbClr val="FFA83B">
              <a:alpha val="4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784491" y="3643102"/>
            <a:ext cx="351901" cy="351901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54425" y="2984859"/>
            <a:ext cx="988406" cy="988406"/>
          </a:xfrm>
          <a:prstGeom prst="ellipse">
            <a:avLst/>
          </a:prstGeom>
          <a:noFill/>
          <a:ln w="12700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0248" y="1636227"/>
            <a:ext cx="7266538" cy="42948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680248" y="1032933"/>
            <a:ext cx="7463752" cy="596391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is-IS"/>
              <a:t>Click to edit Master title</a:t>
            </a:r>
            <a:endParaRPr lang="en-US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5520266" y="6270158"/>
            <a:ext cx="2133600" cy="365125"/>
          </a:xfrm>
          <a:prstGeom prst="rect">
            <a:avLst/>
          </a:prstGeom>
        </p:spPr>
        <p:txBody>
          <a:bodyPr/>
          <a:lstStyle/>
          <a:p>
            <a:fld id="{FB7597AF-D6BC-5E45-BBE3-714FBE8946F7}" type="datetimeFigureOut">
              <a:t>24.11.2015</a:t>
            </a:fld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9333" y="6263213"/>
            <a:ext cx="1032933" cy="365125"/>
          </a:xfrm>
          <a:prstGeom prst="rect">
            <a:avLst/>
          </a:prstGeom>
        </p:spPr>
        <p:txBody>
          <a:bodyPr/>
          <a:lstStyle/>
          <a:p>
            <a:fld id="{1E4E6B8C-AEFD-994C-9AB6-B14F8DAD3956}" type="slidenum">
              <a:t>‹#›</a:t>
            </a:fld>
            <a:endParaRPr lang="en-US"/>
          </a:p>
        </p:txBody>
      </p:sp>
      <p:pic>
        <p:nvPicPr>
          <p:cNvPr id="13" name="Picture 12" descr="Rvik_UmhvSamgongsvid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35918"/>
            <a:ext cx="2032000" cy="4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54896" y="1629324"/>
            <a:ext cx="8067369" cy="45259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754896" y="1026030"/>
            <a:ext cx="8067369" cy="596391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is-IS"/>
              <a:t>Click to edit Master title</a:t>
            </a:r>
            <a:endParaRPr lang="en-US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5520266" y="6270158"/>
            <a:ext cx="2133600" cy="365125"/>
          </a:xfrm>
          <a:prstGeom prst="rect">
            <a:avLst/>
          </a:prstGeom>
        </p:spPr>
        <p:txBody>
          <a:bodyPr/>
          <a:lstStyle/>
          <a:p>
            <a:fld id="{FB7597AF-D6BC-5E45-BBE3-714FBE8946F7}" type="datetimeFigureOut">
              <a:t>24.11.2015</a:t>
            </a:fld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9333" y="6263213"/>
            <a:ext cx="1032933" cy="365125"/>
          </a:xfrm>
          <a:prstGeom prst="rect">
            <a:avLst/>
          </a:prstGeom>
        </p:spPr>
        <p:txBody>
          <a:bodyPr/>
          <a:lstStyle/>
          <a:p>
            <a:fld id="{1E4E6B8C-AEFD-994C-9AB6-B14F8DAD3956}" type="slidenum">
              <a:t>‹#›</a:t>
            </a:fld>
            <a:endParaRPr lang="en-US"/>
          </a:p>
        </p:txBody>
      </p:sp>
      <p:pic>
        <p:nvPicPr>
          <p:cNvPr id="11" name="Picture 10" descr="Rvik_UmhvSamgongsvi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35918"/>
            <a:ext cx="2032000" cy="48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tikaff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918"/>
            <a:ext cx="3348355" cy="4139998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5520266" y="6270158"/>
            <a:ext cx="2133600" cy="365125"/>
          </a:xfrm>
          <a:prstGeom prst="rect">
            <a:avLst/>
          </a:prstGeom>
        </p:spPr>
        <p:txBody>
          <a:bodyPr/>
          <a:lstStyle/>
          <a:p>
            <a:fld id="{FB7597AF-D6BC-5E45-BBE3-714FBE8946F7}" type="datetimeFigureOut">
              <a:t>24.11.2015</a:t>
            </a:fld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9333" y="6263213"/>
            <a:ext cx="1032933" cy="365125"/>
          </a:xfrm>
          <a:prstGeom prst="rect">
            <a:avLst/>
          </a:prstGeom>
        </p:spPr>
        <p:txBody>
          <a:bodyPr/>
          <a:lstStyle/>
          <a:p>
            <a:fld id="{1E4E6B8C-AEFD-994C-9AB6-B14F8DAD3956}" type="slidenum">
              <a:t>‹#›</a:t>
            </a:fld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3658446" y="1436509"/>
            <a:ext cx="5485554" cy="61654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8446" y="2053056"/>
            <a:ext cx="5485554" cy="93119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 </a:t>
            </a:r>
          </a:p>
        </p:txBody>
      </p:sp>
      <p:pic>
        <p:nvPicPr>
          <p:cNvPr id="12" name="Picture 11" descr="Rvik_UmhvSamgongsvi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35918"/>
            <a:ext cx="2032000" cy="489009"/>
          </a:xfrm>
          <a:prstGeom prst="rect">
            <a:avLst/>
          </a:prstGeom>
        </p:spPr>
      </p:pic>
      <p:sp>
        <p:nvSpPr>
          <p:cNvPr id="26" name="Oval 25"/>
          <p:cNvSpPr/>
          <p:nvPr userDrawn="1"/>
        </p:nvSpPr>
        <p:spPr>
          <a:xfrm>
            <a:off x="2873675" y="3862444"/>
            <a:ext cx="1990253" cy="1990253"/>
          </a:xfrm>
          <a:prstGeom prst="ellipse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2238841" y="3668774"/>
            <a:ext cx="1733013" cy="1733013"/>
          </a:xfrm>
          <a:prstGeom prst="ellipse">
            <a:avLst/>
          </a:prstGeom>
          <a:noFill/>
          <a:ln w="19050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2320426" y="4803259"/>
            <a:ext cx="1305556" cy="1305556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2975275" y="3245441"/>
            <a:ext cx="617003" cy="617003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189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0222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851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471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2008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198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535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176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B210-F96E-4B43-86E9-45C4D01D7267}" type="datetimeFigureOut">
              <a:rPr lang="is-IS" smtClean="0"/>
              <a:t>24.11.2015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6C8D-A584-4414-934E-9C97648F88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121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324" y="2093427"/>
            <a:ext cx="6346461" cy="3983523"/>
          </a:xfrm>
        </p:spPr>
        <p:txBody>
          <a:bodyPr/>
          <a:lstStyle/>
          <a:p>
            <a:pPr marL="0" indent="0">
              <a:buNone/>
            </a:pPr>
            <a:r>
              <a:rPr lang="is-I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Gegnir </a:t>
            </a:r>
            <a:r>
              <a:rPr lang="is-I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fjölþættu og viðamiklu hlutverki, allt frá því að vinna með kjörnum fulltrúum að stefnumótun í  umhverfis-, skipulags- og </a:t>
            </a:r>
            <a:r>
              <a:rPr lang="is-I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samgöngumálum </a:t>
            </a:r>
            <a:r>
              <a:rPr lang="is-I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í að samþykkja teikningar og tryggja eftirlit í heilbrigðismálum. </a:t>
            </a:r>
            <a:endParaRPr lang="is-IS" sz="18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is-IS" sz="18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is-I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Sviðið </a:t>
            </a:r>
            <a:r>
              <a:rPr lang="is-I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stýrir framkvæmdum og </a:t>
            </a:r>
            <a:r>
              <a:rPr lang="is-I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viðhaldi eigna, </a:t>
            </a:r>
            <a:r>
              <a:rPr lang="is-I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sinnir almennum rekstri í borgarlandinu eins og grasslætti og </a:t>
            </a:r>
            <a:r>
              <a:rPr lang="is-I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snjómokstri.</a:t>
            </a:r>
            <a:endParaRPr lang="is-IS" sz="18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endParaRPr lang="is-IS" sz="18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is-IS" sz="18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Ábyrgð á Aðalskipulagi Reykjavíkur </a:t>
            </a:r>
            <a:r>
              <a:rPr lang="is-I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2010-2030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0324" y="1264453"/>
            <a:ext cx="6543676" cy="59639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Umhverfis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og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skipulagssvið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60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6225" y="3362325"/>
            <a:ext cx="484822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600" dirty="0" smtClean="0">
                <a:solidFill>
                  <a:schemeClr val="bg1">
                    <a:lumMod val="50000"/>
                  </a:schemeClr>
                </a:solidFill>
              </a:rPr>
              <a:t>Styrkja </a:t>
            </a:r>
            <a:r>
              <a:rPr lang="is-IS" sz="1600" dirty="0">
                <a:solidFill>
                  <a:schemeClr val="bg1">
                    <a:lumMod val="50000"/>
                  </a:schemeClr>
                </a:solidFill>
              </a:rPr>
              <a:t>Reykjavík í átt að sjálfbærni og gera </a:t>
            </a:r>
            <a:r>
              <a:rPr lang="is-IS" sz="1600" dirty="0" smtClean="0">
                <a:solidFill>
                  <a:schemeClr val="bg1">
                    <a:lumMod val="50000"/>
                  </a:schemeClr>
                </a:solidFill>
              </a:rPr>
              <a:t>borgina </a:t>
            </a:r>
            <a:r>
              <a:rPr lang="is-IS" sz="1600" dirty="0">
                <a:solidFill>
                  <a:schemeClr val="bg1">
                    <a:lumMod val="50000"/>
                  </a:schemeClr>
                </a:solidFill>
              </a:rPr>
              <a:t>vistvæna, heilnæma, hreina, fallega og örugga. </a:t>
            </a:r>
          </a:p>
          <a:p>
            <a:endParaRPr lang="is-I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600" dirty="0" smtClean="0">
                <a:solidFill>
                  <a:schemeClr val="bg1">
                    <a:lumMod val="50000"/>
                  </a:schemeClr>
                </a:solidFill>
              </a:rPr>
              <a:t>Stuðla </a:t>
            </a:r>
            <a:r>
              <a:rPr lang="is-IS" sz="1600" dirty="0">
                <a:solidFill>
                  <a:schemeClr val="bg1">
                    <a:lumMod val="50000"/>
                  </a:schemeClr>
                </a:solidFill>
              </a:rPr>
              <a:t>að fræðslu og upplýstri umræðu um umhverfis– og skipulagsmál, ásamt því að efla þjónustu og samráð við borgarbúa og aðra viðskiptavini sviðsins.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86224" y="2588976"/>
            <a:ext cx="5057775" cy="59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Leiðarljós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0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kipuU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308101"/>
            <a:ext cx="708025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4850" y="819150"/>
            <a:ext cx="556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dirty="0" smtClean="0">
                <a:solidFill>
                  <a:srgbClr val="002060"/>
                </a:solidFill>
              </a:rPr>
              <a:t>Skipurit Umhverfis- og skipulagssviðs</a:t>
            </a:r>
            <a:endParaRPr lang="is-IS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24970"/>
              </p:ext>
            </p:extLst>
          </p:nvPr>
        </p:nvGraphicFramePr>
        <p:xfrm>
          <a:off x="6887527" y="1474232"/>
          <a:ext cx="2011045" cy="1350227"/>
        </p:xfrm>
        <a:graphic>
          <a:graphicData uri="http://schemas.openxmlformats.org/drawingml/2006/table">
            <a:tbl>
              <a:tblPr/>
              <a:tblGrid>
                <a:gridCol w="1243906"/>
                <a:gridCol w="767139"/>
              </a:tblGrid>
              <a:tr h="30864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800" b="1" kern="14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Starfsmenn</a:t>
                      </a:r>
                      <a:endParaRPr lang="is-IS" sz="738" kern="1400" dirty="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800" b="1" kern="140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is-IS" sz="738" kern="140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4173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800" kern="14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Föst stöðugildi</a:t>
                      </a:r>
                      <a:endParaRPr lang="is-IS" sz="738" kern="1400" dirty="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800" kern="140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349,1</a:t>
                      </a:r>
                      <a:endParaRPr lang="is-IS" sz="738" kern="140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0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800" kern="14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Föst stöðugildi sumar</a:t>
                      </a:r>
                      <a:endParaRPr lang="is-IS" sz="738" kern="1400" dirty="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800" kern="140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231 </a:t>
                      </a:r>
                      <a:endParaRPr lang="is-IS" sz="738" kern="140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3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800" kern="14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Fjöldi starfsmanna  áætlun</a:t>
                      </a:r>
                      <a:endParaRPr lang="is-IS" sz="738" kern="1400" dirty="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800" kern="140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385</a:t>
                      </a:r>
                      <a:endParaRPr lang="is-IS" sz="738" kern="140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800" kern="14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Fjöldi sumarstarfsmanna </a:t>
                      </a:r>
                      <a:endParaRPr lang="is-IS" sz="738" kern="1400" dirty="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s-IS" sz="800" kern="140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340 </a:t>
                      </a:r>
                      <a:endParaRPr lang="is-IS" sz="738" kern="1400" dirty="0">
                        <a:solidFill>
                          <a:srgbClr val="002060"/>
                        </a:solidFill>
                        <a:effectLst/>
                        <a:latin typeface="Candara"/>
                      </a:endParaRPr>
                    </a:p>
                  </a:txBody>
                  <a:tcPr marL="36576" marR="36576" marT="36576" marB="36576">
                    <a:lnL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8D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8456613" y="5918200"/>
            <a:ext cx="2011362" cy="1476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62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4" y="476249"/>
            <a:ext cx="5619751" cy="5619751"/>
          </a:xfrm>
        </p:spPr>
      </p:pic>
      <p:sp>
        <p:nvSpPr>
          <p:cNvPr id="3" name="Titill 2"/>
          <p:cNvSpPr>
            <a:spLocks noGrp="1"/>
          </p:cNvSpPr>
          <p:nvPr>
            <p:ph type="ctrTitle"/>
          </p:nvPr>
        </p:nvSpPr>
        <p:spPr>
          <a:xfrm>
            <a:off x="1704974" y="4818591"/>
            <a:ext cx="1390651" cy="127211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s-IS" dirty="0" smtClean="0">
                <a:solidFill>
                  <a:schemeClr val="bg1"/>
                </a:solidFill>
              </a:rPr>
              <a:t>Hvert liggur leiðin?</a:t>
            </a:r>
            <a:endParaRPr lang="is-I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taðgengill efnis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51" y="838201"/>
            <a:ext cx="7495673" cy="533400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82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Margs</a:t>
            </a:r>
            <a:r>
              <a:rPr lang="en-US" dirty="0" smtClean="0"/>
              <a:t> </a:t>
            </a:r>
            <a:r>
              <a:rPr lang="en-US" dirty="0" err="1" smtClean="0"/>
              <a:t>konar</a:t>
            </a:r>
            <a:r>
              <a:rPr lang="en-US" dirty="0" smtClean="0"/>
              <a:t> </a:t>
            </a:r>
            <a:r>
              <a:rPr lang="en-US" dirty="0" err="1" smtClean="0"/>
              <a:t>verkefni</a:t>
            </a:r>
            <a:r>
              <a:rPr lang="en-US" dirty="0" smtClean="0"/>
              <a:t> og </a:t>
            </a:r>
            <a:r>
              <a:rPr lang="en-US" dirty="0" err="1" smtClean="0"/>
              <a:t>áskoranir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02725" y="2159381"/>
            <a:ext cx="5485554" cy="237008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+mn-lt"/>
              </a:rPr>
              <a:t>b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etri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Reykjavík,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betri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hverfi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+mn-lt"/>
              </a:rPr>
              <a:t>t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org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í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biðstöðu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endurnýjun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torga</a:t>
            </a:r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2000" dirty="0" err="1">
                <a:solidFill>
                  <a:srgbClr val="002060"/>
                </a:solidFill>
                <a:latin typeface="+mn-lt"/>
              </a:rPr>
              <a:t>g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öturýmið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lífið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milli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húsanna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bláfáni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græn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skref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loftgæði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öskjuhlíð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friðlandið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í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Vatnsmýri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samkeppnir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en-US" sz="2000" dirty="0" err="1">
                <a:solidFill>
                  <a:srgbClr val="002060"/>
                </a:solidFill>
                <a:latin typeface="+mn-lt"/>
              </a:rPr>
              <a:t>e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fling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mannauðs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betri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nýting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fjármuna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meira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fyrir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peninginn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hverfaskipulag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sorphirða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náttúrvernd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o.s.frv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s-IS" sz="1600" dirty="0" smtClean="0"/>
              <a:t>Helsta áskorun að fá fjölmenningarsamfélagið til samráðs við okkur – mæta á íbúafundi – taka þátt í að </a:t>
            </a:r>
            <a:r>
              <a:rPr lang="is-IS" sz="1600" dirty="0" err="1" smtClean="0"/>
              <a:t>móta</a:t>
            </a:r>
            <a:r>
              <a:rPr lang="is-IS" sz="1600" dirty="0" smtClean="0"/>
              <a:t> borgina til framtíðar.</a:t>
            </a:r>
            <a:br>
              <a:rPr lang="is-IS" sz="1600" dirty="0" smtClean="0"/>
            </a:br>
            <a:r>
              <a:rPr lang="is-IS" sz="1600" dirty="0" smtClean="0"/>
              <a:t>Höfum reynt ýmsar leiðir en gengur ekki nógu vel.</a:t>
            </a:r>
            <a:br>
              <a:rPr lang="is-IS" sz="1600" dirty="0" smtClean="0"/>
            </a:br>
            <a:r>
              <a:rPr lang="is-IS" sz="1600" dirty="0" smtClean="0"/>
              <a:t>Sjáum fyrir okkur tækifæri í að vinna með fjölmenningarráði til að </a:t>
            </a:r>
            <a:r>
              <a:rPr lang="is-IS" sz="1600" dirty="0" err="1" smtClean="0"/>
              <a:t>bæta</a:t>
            </a:r>
            <a:r>
              <a:rPr lang="is-IS" sz="1600" dirty="0" smtClean="0"/>
              <a:t> samtalið við fólk að erlendum uppruna sem við teljum geta haft góð áhrif á þróun borgarinnar og nauðsynlegt er að fá að borðinu sem fyrst</a:t>
            </a:r>
            <a:r>
              <a:rPr lang="is-IS" sz="1600" dirty="0" smtClean="0"/>
              <a:t>.</a:t>
            </a:r>
            <a:br>
              <a:rPr lang="is-IS" sz="1600" dirty="0" smtClean="0"/>
            </a:br>
            <a:r>
              <a:rPr lang="is-IS" sz="1600" dirty="0" smtClean="0"/>
              <a:t>Köllum eftir hugmyndum og finnum leiðir.</a:t>
            </a:r>
            <a:endParaRPr lang="is-I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s-IS" sz="1800" dirty="0" smtClean="0"/>
          </a:p>
          <a:p>
            <a:pPr marL="0" indent="0">
              <a:buNone/>
            </a:pPr>
            <a:endParaRPr lang="is-IS" sz="1800" dirty="0"/>
          </a:p>
          <a:p>
            <a:pPr marL="0" indent="0">
              <a:buNone/>
            </a:pPr>
            <a:r>
              <a:rPr lang="is-IS" sz="1800" dirty="0"/>
              <a:t>	</a:t>
            </a:r>
            <a:r>
              <a:rPr lang="is-IS" sz="1800" dirty="0" smtClean="0"/>
              <a:t>													</a:t>
            </a:r>
            <a:endParaRPr lang="is-I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80512" cy="394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9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207</Words>
  <Application>Microsoft Office PowerPoint</Application>
  <PresentationFormat>Sýnt á skjá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7</vt:i4>
      </vt:variant>
    </vt:vector>
  </HeadingPairs>
  <TitlesOfParts>
    <vt:vector size="8" baseType="lpstr">
      <vt:lpstr>Office Theme</vt:lpstr>
      <vt:lpstr>Umhverfis- og skipulagssvið</vt:lpstr>
      <vt:lpstr>PowerPoint-kynning</vt:lpstr>
      <vt:lpstr>PowerPoint-kynning</vt:lpstr>
      <vt:lpstr>Hvert liggur leiðin?</vt:lpstr>
      <vt:lpstr>PowerPoint-kynning</vt:lpstr>
      <vt:lpstr>Margs konar verkefni og áskoranir </vt:lpstr>
      <vt:lpstr>Helsta áskorun að fá fjölmenningarsamfélagið til samráðs við okkur – mæta á íbúafundi – taka þátt í að móta borgina til framtíðar. Höfum reynt ýmsar leiðir en gengur ekki nógu vel. Sjáum fyrir okkur tækifæri í að vinna með fjölmenningarráði til að bæta samtalið við fólk að erlendum uppruna sem við teljum geta haft góð áhrif á þróun borgarinnar og nauðsynlegt er að fá að borðinu sem fyrst. Köllum eftir hugmyndum og finnum leiðir.</vt:lpstr>
    </vt:vector>
  </TitlesOfParts>
  <Company>UTM -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Umhverfis- og skipulagssvið</dc:title>
  <dc:creator>user</dc:creator>
  <cp:lastModifiedBy>user</cp:lastModifiedBy>
  <cp:revision>3</cp:revision>
  <dcterms:created xsi:type="dcterms:W3CDTF">2015-11-23T17:40:54Z</dcterms:created>
  <dcterms:modified xsi:type="dcterms:W3CDTF">2015-11-24T13:49:16Z</dcterms:modified>
</cp:coreProperties>
</file>