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1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 varScale="1">
        <p:scale>
          <a:sx n="117" d="100"/>
          <a:sy n="11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D19C8-1DE2-40D1-B88E-578777C8287C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9BF57-E916-4837-A40E-CB0CA94E240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426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2AC0-DF40-4AD0-AE33-D39E272B97BB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76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6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247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274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341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705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747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110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9603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321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05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673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66DE-4FCF-43AC-99DA-014C53D2EDF4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DC97-D670-43BE-A675-50EE9F8CC1F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77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rammi 6"/>
          <p:cNvSpPr txBox="1"/>
          <p:nvPr/>
        </p:nvSpPr>
        <p:spPr>
          <a:xfrm>
            <a:off x="683568" y="188640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 smtClean="0">
                <a:solidFill>
                  <a:schemeClr val="bg1"/>
                </a:solidFill>
                <a:latin typeface="+mj-lt"/>
              </a:rPr>
              <a:t>MENNINGAR-  OG FERÐAMÁLASVIÐ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FUNDUR BORGARSTJÓRNAR OG ÖLDUNGARÁÐS REYKJAVÍKUR</a:t>
            </a: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6" name="Staðgengill efnis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6" r="725"/>
          <a:stretch/>
        </p:blipFill>
        <p:spPr>
          <a:xfrm>
            <a:off x="0" y="-99392"/>
            <a:ext cx="9160524" cy="7537253"/>
          </a:xfrm>
        </p:spPr>
      </p:pic>
      <p:sp>
        <p:nvSpPr>
          <p:cNvPr id="4" name="Textarammi 3"/>
          <p:cNvSpPr txBox="1"/>
          <p:nvPr/>
        </p:nvSpPr>
        <p:spPr>
          <a:xfrm>
            <a:off x="395536" y="692696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>
                <a:solidFill>
                  <a:schemeClr val="bg1"/>
                </a:solidFill>
              </a:rPr>
              <a:t>MENNINGAR-  OG FERÐAMÁLASVIÐ</a:t>
            </a:r>
          </a:p>
          <a:p>
            <a:r>
              <a:rPr lang="is-IS" dirty="0">
                <a:solidFill>
                  <a:schemeClr val="bg1"/>
                </a:solidFill>
              </a:rPr>
              <a:t>FUNDUR BORGARSTJÓRNAR OG </a:t>
            </a:r>
            <a:r>
              <a:rPr lang="is-IS" dirty="0" smtClean="0">
                <a:solidFill>
                  <a:schemeClr val="bg1"/>
                </a:solidFill>
              </a:rPr>
              <a:t>FJÖLMENNINGARÁÐS REYKJAVÍKUR</a:t>
            </a: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8" name="Staðgengill efnis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6" r="725"/>
          <a:stretch/>
        </p:blipFill>
        <p:spPr>
          <a:xfrm>
            <a:off x="0" y="-243408"/>
            <a:ext cx="9312924" cy="7537253"/>
          </a:xfrm>
        </p:spPr>
      </p:pic>
      <p:pic>
        <p:nvPicPr>
          <p:cNvPr id="10" name="Staðgengill efnis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6" r="725"/>
          <a:stretch/>
        </p:blipFill>
        <p:spPr>
          <a:xfrm>
            <a:off x="-16524" y="-60742"/>
            <a:ext cx="9160524" cy="7537253"/>
          </a:xfrm>
          <a:prstGeom prst="rect">
            <a:avLst/>
          </a:prstGeom>
        </p:spPr>
      </p:pic>
      <p:sp>
        <p:nvSpPr>
          <p:cNvPr id="9" name="Textarammi 8"/>
          <p:cNvSpPr txBox="1"/>
          <p:nvPr/>
        </p:nvSpPr>
        <p:spPr>
          <a:xfrm>
            <a:off x="683568" y="105041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b="1" dirty="0" smtClean="0">
                <a:solidFill>
                  <a:schemeClr val="bg1"/>
                </a:solidFill>
              </a:rPr>
              <a:t>MENNINGAR- OG FERÐAMÁLASVIÐ</a:t>
            </a:r>
          </a:p>
          <a:p>
            <a:r>
              <a:rPr lang="is-IS" sz="2000" b="1" dirty="0" smtClean="0">
                <a:solidFill>
                  <a:schemeClr val="bg1"/>
                </a:solidFill>
              </a:rPr>
              <a:t>FUNDUR BORGARSTJÓRNAR OG FJÖLMENNINGARÁÐS</a:t>
            </a:r>
            <a:endParaRPr lang="is-I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99430" cy="505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Myndasafn I Höfuðborgarstofa\LOGO\Menningar og ferdamalasvid\menn_og ferdamalasvid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55" y="6093296"/>
            <a:ext cx="1776979" cy="4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56176" y="764704"/>
            <a:ext cx="2530624" cy="3168352"/>
          </a:xfrm>
        </p:spPr>
        <p:txBody>
          <a:bodyPr>
            <a:normAutofit/>
          </a:bodyPr>
          <a:lstStyle/>
          <a:p>
            <a:r>
              <a:rPr lang="is-IS" sz="3100" dirty="0" smtClean="0">
                <a:latin typeface="+mj-lt"/>
              </a:rPr>
              <a:t>UNDIRBYGGIR AÐGERÐIR TIL 2020</a:t>
            </a:r>
            <a:r>
              <a:rPr lang="is-IS" sz="3200" dirty="0" smtClean="0">
                <a:latin typeface="+mj-lt"/>
              </a:rPr>
              <a:t/>
            </a:r>
            <a:br>
              <a:rPr lang="is-IS" sz="3200" dirty="0" smtClean="0">
                <a:latin typeface="+mj-lt"/>
              </a:rPr>
            </a:br>
            <a:endParaRPr lang="is-IS" sz="3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112568" cy="640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5796136" y="908720"/>
            <a:ext cx="2952328" cy="936104"/>
          </a:xfrm>
        </p:spPr>
        <p:txBody>
          <a:bodyPr>
            <a:noAutofit/>
          </a:bodyPr>
          <a:lstStyle/>
          <a:p>
            <a:r>
              <a:rPr lang="is-IS" sz="2800" dirty="0" smtClean="0"/>
              <a:t>NÝ AÐGERÐAÁÆTLUN TIL 2020 Í VINNSLU</a:t>
            </a:r>
            <a:endParaRPr lang="is-I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787900" cy="593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DÆMI UM AÐGERÐIR</a:t>
            </a:r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s-IS" dirty="0"/>
              <a:t>Efling Borgarbókasafns Reykjavíkur - menningarhúsa, sem miðstöðva mannlífs og menningar þar sem mætast </a:t>
            </a:r>
            <a:r>
              <a:rPr lang="is-IS" dirty="0" err="1"/>
              <a:t>ólíkir</a:t>
            </a:r>
            <a:r>
              <a:rPr lang="is-IS" dirty="0"/>
              <a:t> hópar sem gefi raunsanna mynd af hinni margvíslegu menningu samfélagsins. Lögð er áhersla á barnamenningu, fjölmenningu og alþýðumenningu í starfi safnsins. Safnið eða </a:t>
            </a:r>
            <a:r>
              <a:rPr lang="is-IS" dirty="0" err="1"/>
              <a:t>menningarhúsin</a:t>
            </a:r>
            <a:r>
              <a:rPr lang="is-IS" dirty="0"/>
              <a:t> eru menningarmiðja í hverju hverfi fyrir sig. </a:t>
            </a:r>
          </a:p>
          <a:p>
            <a:endParaRPr lang="is-IS" dirty="0"/>
          </a:p>
          <a:p>
            <a:pPr lvl="0"/>
            <a:r>
              <a:rPr lang="is-IS" dirty="0"/>
              <a:t>Lögð er sérstök áhersla á að ná til ólíkra markhópa í menningarstarfi á vegum Reykjavíkurborgar með samstarfi við stofnanir og félagasamtök þeirra sem hætt er við einangrun</a:t>
            </a:r>
            <a:r>
              <a:rPr lang="is-IS" dirty="0" smtClean="0"/>
              <a:t>.</a:t>
            </a:r>
          </a:p>
          <a:p>
            <a:pPr marL="0" lvl="0" indent="0">
              <a:buNone/>
            </a:pPr>
            <a:endParaRPr lang="is-IS" dirty="0"/>
          </a:p>
          <a:p>
            <a:pPr lvl="0"/>
            <a:r>
              <a:rPr lang="is-IS" dirty="0"/>
              <a:t>Íbúar og gestir borgarinnar eru hvattir til þátttöku í menningarlífinu m.a. með hátíðum á borð við Vetrarhátíð, Menningarnótt og Barnamenningarhátíð</a:t>
            </a:r>
            <a:r>
              <a:rPr lang="is-IS" dirty="0" smtClean="0"/>
              <a:t>.</a:t>
            </a:r>
          </a:p>
          <a:p>
            <a:pPr marL="0" lvl="0" indent="0">
              <a:buNone/>
            </a:pPr>
            <a:endParaRPr lang="is-IS" dirty="0"/>
          </a:p>
          <a:p>
            <a:pPr lvl="0"/>
            <a:r>
              <a:rPr lang="is-IS" dirty="0"/>
              <a:t>Landsátak í lestri, á vegum Bókmenntaborgarinnar í samvinnu við Miðstöð íslenskra bókmennta og fleiri samstarfsaðila á bókmenntasviðinu, beint að öllum aldurshópum. </a:t>
            </a:r>
          </a:p>
          <a:p>
            <a:endParaRPr lang="is-IS" dirty="0"/>
          </a:p>
        </p:txBody>
      </p:sp>
      <p:pic>
        <p:nvPicPr>
          <p:cNvPr id="5" name="Picture 2" descr="S:\Myndasafn I Höfuðborgarstofa\LOGO\Menningar og ferdamalasvid\menn_og ferdamalasvid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55" y="6093296"/>
            <a:ext cx="1776979" cy="4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DÆMI UM VERKEFNI</a:t>
            </a:r>
            <a:endParaRPr lang="is-IS" dirty="0"/>
          </a:p>
        </p:txBody>
      </p:sp>
      <p:sp>
        <p:nvSpPr>
          <p:cNvPr id="4" name="Staðgengill efnis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is-IS" sz="1400" dirty="0" smtClean="0"/>
              <a:t>Borgarbókasafnið – Menningarhús, eitt af höfuðverkefnum er að sinna fjölmenningu og eru ótal mörg verkefni vistuð á safninu.</a:t>
            </a:r>
          </a:p>
          <a:p>
            <a:pPr lvl="1"/>
            <a:r>
              <a:rPr lang="is-IS" sz="1400" b="1" dirty="0" err="1" smtClean="0"/>
              <a:t>Menningarmót</a:t>
            </a:r>
            <a:r>
              <a:rPr lang="is-IS" sz="1400" dirty="0" smtClean="0"/>
              <a:t> – samstarf bókasafnsins og skólanna – markmið að varpa ljósi á mismunandi menningarheima nemenda.</a:t>
            </a:r>
            <a:endParaRPr lang="is-IS" sz="1400" dirty="0"/>
          </a:p>
          <a:p>
            <a:pPr lvl="1"/>
            <a:r>
              <a:rPr lang="is-IS" sz="1400" b="1" dirty="0" smtClean="0"/>
              <a:t>Söguhringur kvenna, </a:t>
            </a:r>
            <a:r>
              <a:rPr lang="is-IS" sz="1400" dirty="0" smtClean="0"/>
              <a:t>samstarfverkefni bókasafnsins og Samtaka kvenna af erlendum uppruna</a:t>
            </a:r>
            <a:endParaRPr lang="is-IS" sz="1400" b="1" dirty="0" smtClean="0"/>
          </a:p>
          <a:p>
            <a:pPr lvl="1"/>
            <a:r>
              <a:rPr lang="is-IS" sz="1400" b="1" dirty="0" smtClean="0"/>
              <a:t>Heilahristingur, </a:t>
            </a:r>
            <a:r>
              <a:rPr lang="is-IS" sz="1400" dirty="0" smtClean="0"/>
              <a:t>heimanámsaðstoð fyrir nemendur í 4.-10.bekk og framhaldsskólanema</a:t>
            </a:r>
          </a:p>
          <a:p>
            <a:pPr lvl="1"/>
            <a:r>
              <a:rPr lang="is-IS" sz="1400" b="1" dirty="0" smtClean="0"/>
              <a:t>Ratleikir og kynningar, </a:t>
            </a:r>
            <a:r>
              <a:rPr lang="is-IS" sz="1400" dirty="0" smtClean="0"/>
              <a:t>er nýtast vel þeim nemendum sem eru að </a:t>
            </a:r>
            <a:r>
              <a:rPr lang="is-IS" sz="1400" dirty="0" err="1" smtClean="0"/>
              <a:t>læra</a:t>
            </a:r>
            <a:r>
              <a:rPr lang="is-IS" sz="1400" dirty="0" smtClean="0"/>
              <a:t> íslensku sem annað tungumál og nemendum sem eru um leið að þjálfa </a:t>
            </a:r>
            <a:r>
              <a:rPr lang="is-IS" sz="1400" dirty="0" smtClean="0"/>
              <a:t>sitt </a:t>
            </a:r>
            <a:r>
              <a:rPr lang="is-IS" sz="1400" dirty="0" smtClean="0"/>
              <a:t>eigið móðurmál</a:t>
            </a:r>
          </a:p>
          <a:p>
            <a:pPr lvl="1"/>
            <a:r>
              <a:rPr lang="is-IS" sz="1400" dirty="0" err="1" smtClean="0"/>
              <a:t>Café</a:t>
            </a:r>
            <a:r>
              <a:rPr lang="is-IS" sz="1400" dirty="0" smtClean="0"/>
              <a:t> </a:t>
            </a:r>
            <a:r>
              <a:rPr lang="is-IS" sz="1400" dirty="0" err="1" smtClean="0"/>
              <a:t>Lingua</a:t>
            </a:r>
            <a:r>
              <a:rPr lang="is-IS" sz="1400" dirty="0" smtClean="0"/>
              <a:t>, tungumálavettvangur á vegum </a:t>
            </a:r>
            <a:r>
              <a:rPr lang="is-IS" sz="1400" dirty="0" smtClean="0"/>
              <a:t>bókasafnsins </a:t>
            </a:r>
            <a:r>
              <a:rPr lang="is-IS" sz="1400" dirty="0" smtClean="0"/>
              <a:t>í samstarfi ýmsa aðila</a:t>
            </a:r>
          </a:p>
          <a:p>
            <a:pPr lvl="1"/>
            <a:r>
              <a:rPr lang="is-IS" sz="1400" dirty="0" smtClean="0"/>
              <a:t>Lesum blöðin saman, þjónusta á aðalsafni  fyrir þá sem eru að </a:t>
            </a:r>
            <a:r>
              <a:rPr lang="is-IS" sz="1400" dirty="0" err="1" smtClean="0"/>
              <a:t>læra</a:t>
            </a:r>
            <a:r>
              <a:rPr lang="is-IS" sz="1400" dirty="0" smtClean="0"/>
              <a:t> íslensku.</a:t>
            </a:r>
          </a:p>
          <a:p>
            <a:r>
              <a:rPr lang="is-IS" sz="1400" dirty="0" smtClean="0"/>
              <a:t>Á Borgarsögusafni - Leiðsögn nemenda í íslenskumálanámi og fræðsla fyrir </a:t>
            </a:r>
            <a:r>
              <a:rPr lang="is-IS" sz="1400" dirty="0" err="1" smtClean="0"/>
              <a:t>íslendinga</a:t>
            </a:r>
            <a:r>
              <a:rPr lang="is-IS" sz="1400" dirty="0" smtClean="0"/>
              <a:t> af erlendum uppruna.</a:t>
            </a:r>
          </a:p>
          <a:p>
            <a:r>
              <a:rPr lang="is-IS" sz="1400" dirty="0" smtClean="0"/>
              <a:t>Borgarsögusafn er í samstarf við Rauða Krossinn um skipulagðar heimsóknir og leiðsagnir.</a:t>
            </a:r>
          </a:p>
          <a:p>
            <a:r>
              <a:rPr lang="is-IS" sz="1400" dirty="0" smtClean="0"/>
              <a:t>Leiðsagnir á erlendum tungumálum, bæði á Listasafninu og Borgarsögusafni. </a:t>
            </a:r>
          </a:p>
          <a:p>
            <a:r>
              <a:rPr lang="is-IS" sz="1400" dirty="0" smtClean="0"/>
              <a:t>Borgarhátíðir leggja áherslu á að styrkja og taka þátt í fjölmenningarlegum verkefnum.   </a:t>
            </a:r>
          </a:p>
          <a:p>
            <a:r>
              <a:rPr lang="is-IS" sz="1400" dirty="0" smtClean="0"/>
              <a:t>Heimsdagur barna á Vetrarhátíð, fjölmörg verkefni á Barnamenningarhátíð, Lestrarhátíð og Menningarnótt</a:t>
            </a:r>
          </a:p>
          <a:p>
            <a:r>
              <a:rPr lang="is-IS" sz="1400" dirty="0" smtClean="0"/>
              <a:t>Reykjavík </a:t>
            </a:r>
            <a:r>
              <a:rPr lang="is-IS" sz="1400" dirty="0" smtClean="0"/>
              <a:t>– </a:t>
            </a:r>
            <a:r>
              <a:rPr lang="is-IS" sz="1400" dirty="0" err="1" smtClean="0"/>
              <a:t>Safari</a:t>
            </a:r>
            <a:r>
              <a:rPr lang="is-IS" sz="1400" dirty="0" smtClean="0"/>
              <a:t> – samstarfsverkefni menningarstofnanna er kynna starfssemina á mismunandi tungumálum </a:t>
            </a:r>
          </a:p>
          <a:p>
            <a:r>
              <a:rPr lang="is-IS" sz="1400" dirty="0" smtClean="0"/>
              <a:t>Listasmiðjur fyrir börn , á ensku og pólsku á Listasafninu</a:t>
            </a:r>
          </a:p>
          <a:p>
            <a:endParaRPr lang="is-IS" sz="1400" dirty="0"/>
          </a:p>
        </p:txBody>
      </p:sp>
      <p:pic>
        <p:nvPicPr>
          <p:cNvPr id="5" name="Picture 2" descr="S:\Myndasafn I Höfuðborgarstofa\LOGO\Menningar og ferdamalasvid\menn_og ferdamalasvid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55" y="6093296"/>
            <a:ext cx="1776979" cy="4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69975"/>
          </a:xfrm>
          <a:prstGeom prst="rect">
            <a:avLst/>
          </a:prstGeom>
        </p:spPr>
      </p:pic>
      <p:sp>
        <p:nvSpPr>
          <p:cNvPr id="5" name="Textarammi 4"/>
          <p:cNvSpPr txBox="1"/>
          <p:nvPr/>
        </p:nvSpPr>
        <p:spPr>
          <a:xfrm>
            <a:off x="683568" y="260649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solidFill>
                  <a:schemeClr val="bg1"/>
                </a:solidFill>
              </a:rPr>
              <a:t>ÞEKKINGARMIÐLUN OG SAMSTARF </a:t>
            </a:r>
          </a:p>
          <a:p>
            <a:r>
              <a:rPr lang="is-IS" sz="2800" b="1" dirty="0" smtClean="0">
                <a:solidFill>
                  <a:schemeClr val="bg1"/>
                </a:solidFill>
              </a:rPr>
              <a:t>UM GEFANDI ÞJÓNUSTU</a:t>
            </a:r>
            <a:endParaRPr lang="is-I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a3-1.xx.fbcdn.net/hphotos-xta1/v/t1.0-9/10653625_839687579404672_6801435992679932704_n.png?oh=a461af65e5409f87b51ddf5d3dd5d528&amp;oe=56F124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488183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:\Menningar og Ferðamál\Starfs-og fjarhagsaetlun\MOF 2014 Borg með hjarta\Borgarbókasafn\MYNDIR BBS\kringlusafn_1.DaðiGunnlaugs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313">
            <a:off x="521392" y="3829928"/>
            <a:ext cx="4075284" cy="27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:\Menningar og Ferðamál\Starfs-og fjarhagsaetlun\MOF 2014 Borg með hjarta\Miðlægt\MYNDIR miðlægt\Vetrarhatid RVK2013-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057">
            <a:off x="5807000" y="148772"/>
            <a:ext cx="3026296" cy="3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:\Menningar og Ferðamál\Starfs-og fjarhagsaetlun\MOF 2014 Borg með hjarta\Miðlægt\MYNDIR miðlægt\Vetrarhatid RVK2013 Kaerleikar-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75352"/>
            <a:ext cx="3386763" cy="33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286998" cy="6858000"/>
          </a:xfrm>
        </p:spPr>
      </p:pic>
    </p:spTree>
    <p:extLst>
      <p:ext uri="{BB962C8B-B14F-4D97-AF65-F5344CB8AC3E}">
        <p14:creationId xmlns:p14="http://schemas.microsoft.com/office/powerpoint/2010/main" val="42010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370</Words>
  <Application>Microsoft Office PowerPoint</Application>
  <PresentationFormat>Sýnt á skjá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9</vt:i4>
      </vt:variant>
    </vt:vector>
  </HeadingPairs>
  <TitlesOfParts>
    <vt:vector size="10" baseType="lpstr">
      <vt:lpstr>Office þema</vt:lpstr>
      <vt:lpstr>PowerPoint-kynning</vt:lpstr>
      <vt:lpstr>PowerPoint-kynning</vt:lpstr>
      <vt:lpstr>UNDIRBYGGIR AÐGERÐIR TIL 2020 </vt:lpstr>
      <vt:lpstr>NÝ AÐGERÐAÁÆTLUN TIL 2020 Í VINNSLU</vt:lpstr>
      <vt:lpstr>DÆMI UM AÐGERÐIR</vt:lpstr>
      <vt:lpstr>DÆMI UM VERKEFNI</vt:lpstr>
      <vt:lpstr>PowerPoint-kynning</vt:lpstr>
      <vt:lpstr>PowerPoint-kynning</vt:lpstr>
      <vt:lpstr>PowerPoint-kynning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user</dc:creator>
  <cp:lastModifiedBy>Berglind Ólafdóttir </cp:lastModifiedBy>
  <cp:revision>15</cp:revision>
  <dcterms:created xsi:type="dcterms:W3CDTF">2015-09-21T16:53:30Z</dcterms:created>
  <dcterms:modified xsi:type="dcterms:W3CDTF">2015-11-24T16:14:36Z</dcterms:modified>
</cp:coreProperties>
</file>