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86" r:id="rId3"/>
    <p:sldId id="298" r:id="rId4"/>
    <p:sldId id="302" r:id="rId5"/>
    <p:sldId id="276" r:id="rId6"/>
    <p:sldId id="305" r:id="rId7"/>
    <p:sldId id="306" r:id="rId8"/>
    <p:sldId id="307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D0C7"/>
    <a:srgbClr val="36B0B4"/>
    <a:srgbClr val="129F9B"/>
    <a:srgbClr val="18A2A5"/>
    <a:srgbClr val="1BB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08DFF-FEF5-7042-AAD3-1B075627899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86C48-AD89-0C4F-8614-F20A3E3FA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6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86C48-AD89-0C4F-8614-F20A3E3FAB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9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86C48-AD89-0C4F-8614-F20A3E3FAB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042D8-2EAC-4D58-929D-9BD12BCD59CF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5364-7C98-294E-8FF9-65C964AC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9A8-FE15-4FB5-BB0F-833D2783F612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5364-7C98-294E-8FF9-65C964AC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FB72F-0A75-4055-ADE4-2E8D2EBEEC61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5364-7C98-294E-8FF9-65C964AC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4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27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557213" indent="-214313" rtl="0">
              <a:defRPr/>
            </a:lvl2pPr>
            <a:lvl3pPr marL="857250" indent="-171450" rtl="0">
              <a:defRPr/>
            </a:lvl3pPr>
            <a:lvl4pPr marL="1200150" indent="-171450"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71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A8632-78FA-4F00-85D4-0CAF239A6C3B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5364-7C98-294E-8FF9-65C964AC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E2C6-F74E-40E9-9EFF-8BDABC3C401E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5364-7C98-294E-8FF9-65C964AC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92986-09A6-44EC-8BEE-821F4D1B9A82}" type="datetime1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5364-7C98-294E-8FF9-65C964AC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4C0D2-DED4-44A9-ACFF-BFABA6319B85}" type="datetime1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1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947E-F84B-49A5-B630-5F90DD2D3E29}" type="datetime1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5364-7C98-294E-8FF9-65C964AC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0B5A-338A-4842-B8E4-3B591FB38BBF}" type="datetime1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5364-7C98-294E-8FF9-65C964AC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4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C814-FC0F-486C-A57C-768501FB0146}" type="datetime1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5364-7C98-294E-8FF9-65C964AC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4F242-F698-49A9-A37E-B415AE5A37B0}" type="datetime1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Maria Sastre og Renata Emilsson Peskova; Móðurmálskennsla og virkt tvítyngi; 9.10.15; Breiðholtsbylgjan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5364-7C98-294E-8FF9-65C964AC6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B7803-854E-4120-BE28-3C4EAAD0E3D1}" type="datetime1">
              <a:rPr lang="en-US" smtClean="0"/>
              <a:t>11/24/2015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Maria Sastre og Renata Emilsson Peskova; Móðurmálskennsla og virkt tvítyngi; 9.10.15; Breiðholtsbylgjan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cropped-Modur-banner-final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10800000" flipH="1" flipV="1">
            <a:off x="3352800" y="6198352"/>
            <a:ext cx="2468288" cy="52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4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1143000" y="838201"/>
            <a:ext cx="6858000" cy="152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Móðurmál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samtök</a:t>
            </a:r>
            <a:r>
              <a:rPr lang="en-US" dirty="0" smtClean="0"/>
              <a:t> um </a:t>
            </a:r>
            <a:r>
              <a:rPr lang="en-US" dirty="0" err="1" smtClean="0"/>
              <a:t>tvítyngi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32559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Renata Emilsson Peskova</a:t>
            </a:r>
          </a:p>
          <a:p>
            <a:r>
              <a:rPr lang="en-US" dirty="0" smtClean="0"/>
              <a:t>modurmal@modurmal.com</a:t>
            </a:r>
          </a:p>
          <a:p>
            <a:r>
              <a:rPr lang="en-US" dirty="0" smtClean="0"/>
              <a:t>24.11. 2015</a:t>
            </a:r>
          </a:p>
          <a:p>
            <a:r>
              <a:rPr lang="en-US" dirty="0" err="1" smtClean="0"/>
              <a:t>Fundur</a:t>
            </a:r>
            <a:r>
              <a:rPr lang="en-US" dirty="0" smtClean="0"/>
              <a:t> </a:t>
            </a:r>
            <a:r>
              <a:rPr lang="en-US" dirty="0" err="1" smtClean="0"/>
              <a:t>fjölmenningarráðs</a:t>
            </a:r>
            <a:r>
              <a:rPr lang="en-US" dirty="0" smtClean="0"/>
              <a:t> </a:t>
            </a:r>
            <a:r>
              <a:rPr lang="en-US" dirty="0" err="1" smtClean="0"/>
              <a:t>Reykjavíkurborgar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borgarstjórnar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Barnamenningarhátíð 2014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8344"/>
            <a:ext cx="8454065" cy="4759326"/>
          </a:xfrm>
        </p:spPr>
      </p:pic>
    </p:spTree>
    <p:extLst>
      <p:ext uri="{BB962C8B-B14F-4D97-AF65-F5344CB8AC3E}">
        <p14:creationId xmlns:p14="http://schemas.microsoft.com/office/powerpoint/2010/main" val="34655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Skilgreiningar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>
                <a:latin typeface="+mj-lt"/>
              </a:rPr>
              <a:t>Móðurmál</a:t>
            </a:r>
            <a:r>
              <a:rPr lang="is-IS" dirty="0" smtClean="0">
                <a:latin typeface="+mj-lt"/>
              </a:rPr>
              <a:t> (mother tongue; heritage language)</a:t>
            </a:r>
          </a:p>
          <a:p>
            <a:endParaRPr lang="is-IS" dirty="0">
              <a:latin typeface="+mj-lt"/>
            </a:endParaRPr>
          </a:p>
          <a:p>
            <a:r>
              <a:rPr lang="is-IS" b="1" dirty="0" smtClean="0">
                <a:latin typeface="+mj-lt"/>
              </a:rPr>
              <a:t>Tvítyngi, fjöltyngi </a:t>
            </a:r>
            <a:r>
              <a:rPr lang="is-IS" dirty="0" smtClean="0">
                <a:latin typeface="+mj-lt"/>
              </a:rPr>
              <a:t>(bilingualism; plurilingualism) (Skutnabb-Kangas, 1984)</a:t>
            </a:r>
          </a:p>
          <a:p>
            <a:endParaRPr lang="is-IS" dirty="0">
              <a:latin typeface="+mj-lt"/>
            </a:endParaRPr>
          </a:p>
          <a:p>
            <a:pPr marL="0" indent="0">
              <a:buNone/>
            </a:pPr>
            <a:r>
              <a:rPr lang="is-IS" dirty="0" smtClean="0">
                <a:latin typeface="+mj-lt"/>
              </a:rPr>
              <a:t>„the </a:t>
            </a:r>
            <a:r>
              <a:rPr lang="is-IS" dirty="0" smtClean="0">
                <a:solidFill>
                  <a:srgbClr val="7030A0"/>
                </a:solidFill>
                <a:latin typeface="+mj-lt"/>
              </a:rPr>
              <a:t>dynamically integrated </a:t>
            </a:r>
            <a:r>
              <a:rPr lang="is-IS" dirty="0" smtClean="0">
                <a:latin typeface="+mj-lt"/>
              </a:rPr>
              <a:t>and </a:t>
            </a:r>
            <a:r>
              <a:rPr lang="is-IS" dirty="0" smtClean="0">
                <a:solidFill>
                  <a:srgbClr val="7030A0"/>
                </a:solidFill>
                <a:latin typeface="+mj-lt"/>
              </a:rPr>
              <a:t>intersecting nature </a:t>
            </a:r>
            <a:r>
              <a:rPr lang="is-IS" dirty="0" smtClean="0">
                <a:latin typeface="+mj-lt"/>
              </a:rPr>
              <a:t>of bilingual and plurilingual individuals´ linguistic repertoires, which include </a:t>
            </a:r>
            <a:r>
              <a:rPr lang="is-IS" dirty="0" smtClean="0">
                <a:solidFill>
                  <a:srgbClr val="7030A0"/>
                </a:solidFill>
                <a:latin typeface="+mj-lt"/>
              </a:rPr>
              <a:t>unevenly developed competencies</a:t>
            </a:r>
            <a:r>
              <a:rPr lang="is-IS" dirty="0" smtClean="0">
                <a:latin typeface="+mj-lt"/>
              </a:rPr>
              <a:t> in a variety of languages, dialects and registers“ (the definition used by the Council of Europe)</a:t>
            </a:r>
          </a:p>
          <a:p>
            <a:endParaRPr lang="is-IS" dirty="0">
              <a:latin typeface="+mj-lt"/>
            </a:endParaRPr>
          </a:p>
          <a:p>
            <a:r>
              <a:rPr lang="is-IS" b="1" dirty="0" smtClean="0">
                <a:latin typeface="+mj-lt"/>
              </a:rPr>
              <a:t>Multilingualism</a:t>
            </a:r>
            <a:r>
              <a:rPr lang="is-IS" dirty="0" smtClean="0">
                <a:latin typeface="+mj-lt"/>
              </a:rPr>
              <a:t> (fjöltyngi í samfélaginu)</a:t>
            </a:r>
          </a:p>
        </p:txBody>
      </p:sp>
    </p:spTree>
    <p:extLst>
      <p:ext uri="{BB962C8B-B14F-4D97-AF65-F5344CB8AC3E}">
        <p14:creationId xmlns:p14="http://schemas.microsoft.com/office/powerpoint/2010/main" val="17143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8363"/>
          </a:xfrm>
        </p:spPr>
        <p:txBody>
          <a:bodyPr/>
          <a:lstStyle/>
          <a:p>
            <a:pPr algn="ctr"/>
            <a:r>
              <a:rPr lang="is-IS" sz="2100" b="0" dirty="0"/>
              <a:t>Af hverju á að læra móðurmál?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s-IS" b="1" dirty="0" smtClean="0">
                <a:latin typeface="+mj-lt"/>
              </a:rPr>
              <a:t>Virk þátttaka í samfélaginu</a:t>
            </a:r>
          </a:p>
          <a:p>
            <a:pPr>
              <a:lnSpc>
                <a:spcPct val="150000"/>
              </a:lnSpc>
            </a:pPr>
            <a:r>
              <a:rPr lang="is-IS" b="1" dirty="0" smtClean="0">
                <a:latin typeface="+mj-lt"/>
              </a:rPr>
              <a:t>Fjársjóður fyrir samfélagið</a:t>
            </a:r>
          </a:p>
          <a:p>
            <a:pPr>
              <a:lnSpc>
                <a:spcPct val="150000"/>
              </a:lnSpc>
            </a:pPr>
            <a:r>
              <a:rPr lang="is-IS" b="1" dirty="0" smtClean="0">
                <a:latin typeface="+mj-lt"/>
              </a:rPr>
              <a:t>Styðja </a:t>
            </a:r>
            <a:r>
              <a:rPr lang="is-IS" b="1" dirty="0">
                <a:latin typeface="+mj-lt"/>
              </a:rPr>
              <a:t>við aðalnámskrá (virkt tvítyngi, menningarlæsi – hæfniviðmið fyrir erlend tungumál</a:t>
            </a:r>
            <a:r>
              <a:rPr lang="is-IS" b="1" dirty="0" smtClean="0">
                <a:latin typeface="+mj-lt"/>
              </a:rPr>
              <a:t>) – akademískur árangur</a:t>
            </a:r>
            <a:endParaRPr lang="is-IS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s-IS" dirty="0">
                <a:latin typeface="+mj-lt"/>
              </a:rPr>
              <a:t>Tungumálakennsla</a:t>
            </a:r>
          </a:p>
          <a:p>
            <a:pPr>
              <a:lnSpc>
                <a:spcPct val="150000"/>
              </a:lnSpc>
            </a:pPr>
            <a:r>
              <a:rPr lang="is-IS" dirty="0" smtClean="0">
                <a:latin typeface="+mj-lt"/>
              </a:rPr>
              <a:t>Víkka </a:t>
            </a:r>
            <a:r>
              <a:rPr lang="is-IS" dirty="0">
                <a:latin typeface="+mj-lt"/>
              </a:rPr>
              <a:t>aðalnámskrá (listir, vísindi, menningarstarfsemi</a:t>
            </a:r>
            <a:r>
              <a:rPr lang="is-IS" dirty="0" smtClean="0">
                <a:latin typeface="+mj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is-IS" dirty="0">
                <a:latin typeface="+mj-lt"/>
              </a:rPr>
              <a:t>Sjálfsmynd</a:t>
            </a:r>
          </a:p>
          <a:p>
            <a:pPr>
              <a:lnSpc>
                <a:spcPct val="150000"/>
              </a:lnSpc>
            </a:pPr>
            <a:r>
              <a:rPr lang="is-IS" dirty="0">
                <a:latin typeface="+mj-lt"/>
              </a:rPr>
              <a:t>Tengsl við foreldra og </a:t>
            </a:r>
            <a:r>
              <a:rPr lang="is-IS" dirty="0" smtClean="0">
                <a:latin typeface="+mj-lt"/>
              </a:rPr>
              <a:t>fjölskyldu</a:t>
            </a:r>
          </a:p>
          <a:p>
            <a:pPr>
              <a:lnSpc>
                <a:spcPct val="150000"/>
              </a:lnSpc>
            </a:pPr>
            <a:r>
              <a:rPr lang="is-IS" dirty="0">
                <a:latin typeface="+mj-lt"/>
              </a:rPr>
              <a:t>Menningartengsl</a:t>
            </a:r>
          </a:p>
          <a:p>
            <a:pPr>
              <a:lnSpc>
                <a:spcPct val="150000"/>
              </a:lnSpc>
            </a:pPr>
            <a:r>
              <a:rPr lang="is-IS" dirty="0" smtClean="0">
                <a:latin typeface="+mj-lt"/>
              </a:rPr>
              <a:t>Sköpun</a:t>
            </a:r>
            <a:r>
              <a:rPr lang="is-IS" dirty="0">
                <a:latin typeface="+mj-lt"/>
              </a:rPr>
              <a:t>, sveigjanleiki, „cognitive benefits“</a:t>
            </a:r>
          </a:p>
          <a:p>
            <a:pPr>
              <a:lnSpc>
                <a:spcPct val="150000"/>
              </a:lnSpc>
            </a:pPr>
            <a:endParaRPr lang="is-IS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77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								</a:t>
            </a:r>
            <a:r>
              <a:rPr lang="is-IS" b="1" dirty="0" smtClean="0"/>
              <a:t>Tilgangur</a:t>
            </a:r>
            <a:endParaRPr lang="is-I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s-IS" sz="2000" b="1" dirty="0" smtClean="0">
                <a:latin typeface="+mj-lt"/>
                <a:cs typeface="Arial" pitchFamily="34" charset="0"/>
              </a:rPr>
              <a:t>Að kenna börnum </a:t>
            </a:r>
            <a:r>
              <a:rPr lang="is-IS" sz="2000" dirty="0" smtClean="0">
                <a:latin typeface="+mj-lt"/>
                <a:cs typeface="Arial" pitchFamily="34" charset="0"/>
              </a:rPr>
              <a:t>þeirra móðurmál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s-IS" sz="2000" b="1" dirty="0" smtClean="0">
                <a:latin typeface="+mj-lt"/>
                <a:cs typeface="Arial" pitchFamily="34" charset="0"/>
              </a:rPr>
              <a:t>Að </a:t>
            </a:r>
            <a:r>
              <a:rPr lang="is-IS" sz="2000" b="1" dirty="0">
                <a:latin typeface="+mj-lt"/>
                <a:cs typeface="Arial" pitchFamily="34" charset="0"/>
              </a:rPr>
              <a:t>styðja við </a:t>
            </a:r>
            <a:r>
              <a:rPr lang="is-IS" sz="2000" dirty="0">
                <a:latin typeface="+mj-lt"/>
                <a:cs typeface="Arial" pitchFamily="34" charset="0"/>
              </a:rPr>
              <a:t>móðurmálshópa og móðurmálskennara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s-IS" sz="2000" b="1" dirty="0" smtClean="0">
                <a:latin typeface="+mj-lt"/>
                <a:cs typeface="Arial" pitchFamily="34" charset="0"/>
              </a:rPr>
              <a:t>Að </a:t>
            </a:r>
            <a:r>
              <a:rPr lang="is-IS" sz="2000" b="1" dirty="0">
                <a:latin typeface="+mj-lt"/>
                <a:cs typeface="Arial" pitchFamily="34" charset="0"/>
              </a:rPr>
              <a:t>hvetja foreldra </a:t>
            </a:r>
            <a:r>
              <a:rPr lang="is-IS" sz="2000" dirty="0">
                <a:latin typeface="+mj-lt"/>
                <a:cs typeface="Arial" pitchFamily="34" charset="0"/>
              </a:rPr>
              <a:t>sem eiga tvítyngd börn til að veita þeim tækifæri til móðurmáls- og </a:t>
            </a:r>
            <a:r>
              <a:rPr lang="is-IS" sz="2000" dirty="0" smtClean="0">
                <a:latin typeface="+mj-lt"/>
                <a:cs typeface="Arial" pitchFamily="34" charset="0"/>
              </a:rPr>
              <a:t>menningarnáms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s-IS" sz="2000" b="1" dirty="0">
                <a:latin typeface="+mj-lt"/>
              </a:rPr>
              <a:t>Fræðsla</a:t>
            </a:r>
            <a:r>
              <a:rPr lang="is-IS" sz="2000" dirty="0">
                <a:latin typeface="+mj-lt"/>
              </a:rPr>
              <a:t> fyrir foreldra, stofnanir og almenning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s-IS" sz="2000" b="1" dirty="0" smtClean="0">
                <a:latin typeface="+mj-lt"/>
              </a:rPr>
              <a:t>Endurmenntun</a:t>
            </a:r>
            <a:r>
              <a:rPr lang="is-IS" sz="2000" dirty="0" smtClean="0">
                <a:latin typeface="+mj-lt"/>
              </a:rPr>
              <a:t> </a:t>
            </a:r>
            <a:r>
              <a:rPr lang="is-IS" sz="2000" dirty="0">
                <a:latin typeface="+mj-lt"/>
              </a:rPr>
              <a:t>fyrir móðurmálskennara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s-IS" sz="2000" b="1" dirty="0" smtClean="0">
                <a:latin typeface="+mj-lt"/>
              </a:rPr>
              <a:t>Samstarf</a:t>
            </a:r>
            <a:endParaRPr lang="is-IS" sz="2000" b="1" dirty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is-IS" sz="2000" b="1" dirty="0" smtClean="0">
                <a:latin typeface="+mj-lt"/>
              </a:rPr>
              <a:t>Útgáfa</a:t>
            </a:r>
            <a:endParaRPr lang="is-IS" sz="20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is-IS" sz="2000" dirty="0" smtClean="0"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is-IS" sz="2000" dirty="0" smtClean="0">
              <a:latin typeface="+mj-lt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is-IS" sz="2000" dirty="0">
              <a:latin typeface="+mj-lt"/>
            </a:endParaRPr>
          </a:p>
        </p:txBody>
      </p:sp>
      <p:pic>
        <p:nvPicPr>
          <p:cNvPr id="5" name="Picture 4" descr="logo-modurmal-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-30956"/>
            <a:ext cx="1716348" cy="172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>					</a:t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sz="2700" b="1" dirty="0" smtClean="0"/>
              <a:t>Móðurmálshópar 2015/16</a:t>
            </a:r>
            <a:br>
              <a:rPr lang="is-IS" sz="2700" b="1" dirty="0" smtClean="0"/>
            </a:br>
            <a:r>
              <a:rPr lang="is-IS" sz="2700" b="1" dirty="0"/>
              <a:t/>
            </a:r>
            <a:br>
              <a:rPr lang="is-IS" sz="2700" b="1" dirty="0"/>
            </a:br>
            <a:r>
              <a:rPr lang="is-IS" sz="2200" b="1" dirty="0" smtClean="0"/>
              <a:t>&gt;700 börn sækja móðurmálskennslu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(</a:t>
            </a:r>
            <a:r>
              <a:rPr lang="is-IS" sz="2200" dirty="0" smtClean="0"/>
              <a:t>&gt; 6000 börn af erl. uppruna í leik- og grunnskólum Reykjavíkurborgar)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/>
            </a:r>
            <a:br>
              <a:rPr lang="is-IS" dirty="0" smtClean="0"/>
            </a:b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/>
            </a:r>
            <a:br>
              <a:rPr lang="is-IS" dirty="0" smtClean="0"/>
            </a:b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1" y="1828800"/>
            <a:ext cx="6591300" cy="4419600"/>
          </a:xfrm>
        </p:spPr>
        <p:txBody>
          <a:bodyPr numCol="3">
            <a:noAutofit/>
          </a:bodyPr>
          <a:lstStyle/>
          <a:p>
            <a:r>
              <a:rPr lang="is-IS" sz="2400" dirty="0" smtClean="0">
                <a:latin typeface="+mj-lt"/>
              </a:rPr>
              <a:t>Albanska</a:t>
            </a:r>
          </a:p>
          <a:p>
            <a:r>
              <a:rPr lang="is-IS" sz="2400" dirty="0" smtClean="0">
                <a:latin typeface="+mj-lt"/>
              </a:rPr>
              <a:t>Arabíska</a:t>
            </a:r>
          </a:p>
          <a:p>
            <a:r>
              <a:rPr lang="is-IS" sz="2400" dirty="0" smtClean="0">
                <a:latin typeface="+mj-lt"/>
              </a:rPr>
              <a:t>Enska</a:t>
            </a:r>
          </a:p>
          <a:p>
            <a:r>
              <a:rPr lang="is-IS" sz="2400" dirty="0" smtClean="0">
                <a:latin typeface="+mj-lt"/>
              </a:rPr>
              <a:t>Ewe</a:t>
            </a:r>
          </a:p>
          <a:p>
            <a:r>
              <a:rPr lang="is-IS" sz="2400" dirty="0" smtClean="0">
                <a:latin typeface="+mj-lt"/>
              </a:rPr>
              <a:t>Filipseyska</a:t>
            </a:r>
          </a:p>
          <a:p>
            <a:r>
              <a:rPr lang="is-IS" sz="2400" dirty="0" smtClean="0">
                <a:latin typeface="+mj-lt"/>
              </a:rPr>
              <a:t>Franska</a:t>
            </a:r>
          </a:p>
          <a:p>
            <a:r>
              <a:rPr lang="is-IS" sz="2400" dirty="0" smtClean="0">
                <a:latin typeface="+mj-lt"/>
              </a:rPr>
              <a:t>Ítalska</a:t>
            </a:r>
          </a:p>
          <a:p>
            <a:r>
              <a:rPr lang="is-IS" sz="2400" dirty="0" smtClean="0">
                <a:latin typeface="+mj-lt"/>
              </a:rPr>
              <a:t>Japanska</a:t>
            </a:r>
          </a:p>
          <a:p>
            <a:r>
              <a:rPr lang="is-IS" sz="2400" dirty="0" smtClean="0">
                <a:latin typeface="+mj-lt"/>
              </a:rPr>
              <a:t>Kóreanska</a:t>
            </a:r>
          </a:p>
          <a:p>
            <a:r>
              <a:rPr lang="is-IS" sz="2400" dirty="0" smtClean="0">
                <a:latin typeface="+mj-lt"/>
              </a:rPr>
              <a:t>Lettneska</a:t>
            </a:r>
          </a:p>
          <a:p>
            <a:r>
              <a:rPr lang="is-IS" sz="2400" dirty="0" smtClean="0">
                <a:latin typeface="+mj-lt"/>
              </a:rPr>
              <a:t>Litháíska</a:t>
            </a:r>
          </a:p>
          <a:p>
            <a:r>
              <a:rPr lang="is-IS" sz="2400" dirty="0" smtClean="0">
                <a:latin typeface="+mj-lt"/>
              </a:rPr>
              <a:t>Nepalíska</a:t>
            </a:r>
          </a:p>
          <a:p>
            <a:r>
              <a:rPr lang="is-IS" sz="2400" dirty="0" smtClean="0">
                <a:latin typeface="+mj-lt"/>
              </a:rPr>
              <a:t>Pólska</a:t>
            </a:r>
          </a:p>
          <a:p>
            <a:r>
              <a:rPr lang="is-IS" sz="2400" dirty="0" smtClean="0">
                <a:latin typeface="+mj-lt"/>
              </a:rPr>
              <a:t>Portúgalska</a:t>
            </a:r>
            <a:endParaRPr lang="is-IS" sz="2400" dirty="0">
              <a:latin typeface="+mj-lt"/>
            </a:endParaRPr>
          </a:p>
          <a:p>
            <a:r>
              <a:rPr lang="is-IS" sz="2400" dirty="0" smtClean="0">
                <a:latin typeface="+mj-lt"/>
              </a:rPr>
              <a:t>Rússneska</a:t>
            </a:r>
          </a:p>
          <a:p>
            <a:r>
              <a:rPr lang="is-IS" sz="2400" dirty="0" smtClean="0">
                <a:latin typeface="+mj-lt"/>
              </a:rPr>
              <a:t>Slóvakíska</a:t>
            </a:r>
            <a:endParaRPr lang="is-IS" sz="2400" dirty="0">
              <a:latin typeface="+mj-lt"/>
            </a:endParaRPr>
          </a:p>
          <a:p>
            <a:r>
              <a:rPr lang="is-IS" sz="2400" dirty="0" smtClean="0">
                <a:latin typeface="+mj-lt"/>
              </a:rPr>
              <a:t>Spænska</a:t>
            </a:r>
          </a:p>
          <a:p>
            <a:r>
              <a:rPr lang="is-IS" sz="2400" dirty="0" smtClean="0">
                <a:latin typeface="+mj-lt"/>
              </a:rPr>
              <a:t>Sænska</a:t>
            </a:r>
          </a:p>
          <a:p>
            <a:r>
              <a:rPr lang="is-IS" sz="2400" dirty="0" smtClean="0">
                <a:latin typeface="+mj-lt"/>
              </a:rPr>
              <a:t>Tékkneska</a:t>
            </a:r>
          </a:p>
          <a:p>
            <a:r>
              <a:rPr lang="is-IS" sz="2400" dirty="0" smtClean="0">
                <a:latin typeface="+mj-lt"/>
              </a:rPr>
              <a:t>Taílenska</a:t>
            </a:r>
          </a:p>
          <a:p>
            <a:r>
              <a:rPr lang="is-IS" sz="2400" dirty="0" smtClean="0">
                <a:latin typeface="+mj-lt"/>
              </a:rPr>
              <a:t>Tyrkneska</a:t>
            </a:r>
          </a:p>
          <a:p>
            <a:r>
              <a:rPr lang="is-IS" sz="2400" dirty="0" smtClean="0">
                <a:latin typeface="+mj-lt"/>
              </a:rPr>
              <a:t>Twi</a:t>
            </a:r>
          </a:p>
          <a:p>
            <a:r>
              <a:rPr lang="is-IS" sz="2400" dirty="0" smtClean="0">
                <a:latin typeface="+mj-lt"/>
              </a:rPr>
              <a:t>Úkraínska </a:t>
            </a:r>
          </a:p>
          <a:p>
            <a:r>
              <a:rPr lang="is-IS" sz="2400" dirty="0" smtClean="0">
                <a:latin typeface="+mj-lt"/>
              </a:rPr>
              <a:t>Víetnamska</a:t>
            </a:r>
          </a:p>
          <a:p>
            <a:endParaRPr lang="is-IS" sz="2400" dirty="0">
              <a:latin typeface="+mj-lt"/>
            </a:endParaRPr>
          </a:p>
          <a:p>
            <a:pPr marL="0" indent="0">
              <a:buNone/>
            </a:pPr>
            <a:endParaRPr lang="is-IS" sz="2400" dirty="0" smtClean="0">
              <a:latin typeface="+mj-lt"/>
            </a:endParaRPr>
          </a:p>
          <a:p>
            <a:pPr marL="0" indent="0">
              <a:buNone/>
            </a:pPr>
            <a:r>
              <a:rPr lang="is-IS" sz="2400" dirty="0"/>
              <a:t>Vorið 2016</a:t>
            </a:r>
          </a:p>
          <a:p>
            <a:r>
              <a:rPr lang="is-IS" sz="2400" dirty="0" smtClean="0">
                <a:latin typeface="+mj-lt"/>
              </a:rPr>
              <a:t>Serbneska</a:t>
            </a:r>
          </a:p>
          <a:p>
            <a:r>
              <a:rPr lang="is-IS" sz="2400" dirty="0" smtClean="0">
                <a:latin typeface="+mj-lt"/>
              </a:rPr>
              <a:t>Króatíska</a:t>
            </a:r>
          </a:p>
          <a:p>
            <a:r>
              <a:rPr lang="is-IS" sz="2400" dirty="0" smtClean="0">
                <a:latin typeface="+mj-lt"/>
              </a:rPr>
              <a:t>Kínverska</a:t>
            </a:r>
          </a:p>
        </p:txBody>
      </p:sp>
      <p:pic>
        <p:nvPicPr>
          <p:cNvPr id="5" name="Picture 4" descr="logo-modurmal-we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60667"/>
            <a:ext cx="931604" cy="93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 smtClean="0"/>
              <a:t>Samvinna við Reykjavíkurborg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s-IS" sz="3200" b="1" dirty="0" smtClean="0">
                <a:latin typeface="+mj-lt"/>
              </a:rPr>
              <a:t>Í dag</a:t>
            </a:r>
          </a:p>
          <a:p>
            <a:r>
              <a:rPr lang="is-IS" sz="2400" b="1" dirty="0" smtClean="0">
                <a:latin typeface="+mj-lt"/>
              </a:rPr>
              <a:t>Gagnvirkur samningur um </a:t>
            </a:r>
            <a:r>
              <a:rPr lang="is-IS" sz="2400" b="1" dirty="0" smtClean="0">
                <a:solidFill>
                  <a:srgbClr val="0070C0"/>
                </a:solidFill>
                <a:latin typeface="+mj-lt"/>
              </a:rPr>
              <a:t>kennsluhúsnæði og fræðslu </a:t>
            </a:r>
            <a:r>
              <a:rPr lang="is-IS" sz="2400" b="1" dirty="0" smtClean="0">
                <a:latin typeface="+mj-lt"/>
              </a:rPr>
              <a:t>við </a:t>
            </a:r>
            <a:r>
              <a:rPr lang="is-IS" sz="2400" b="1" dirty="0" smtClean="0">
                <a:latin typeface="+mj-lt"/>
              </a:rPr>
              <a:t>SFS</a:t>
            </a:r>
          </a:p>
          <a:p>
            <a:endParaRPr lang="is-IS" sz="2400" b="1" dirty="0" smtClean="0">
              <a:latin typeface="+mj-lt"/>
            </a:endParaRPr>
          </a:p>
          <a:p>
            <a:r>
              <a:rPr lang="is-IS" sz="2400" b="1" dirty="0" smtClean="0">
                <a:solidFill>
                  <a:srgbClr val="0070C0"/>
                </a:solidFill>
                <a:latin typeface="+mj-lt"/>
              </a:rPr>
              <a:t>Styrkir</a:t>
            </a:r>
            <a:r>
              <a:rPr lang="is-IS" sz="2400" b="1" dirty="0" smtClean="0">
                <a:latin typeface="+mj-lt"/>
              </a:rPr>
              <a:t> </a:t>
            </a:r>
            <a:r>
              <a:rPr lang="is-IS" sz="2400" b="1" dirty="0" smtClean="0">
                <a:latin typeface="+mj-lt"/>
              </a:rPr>
              <a:t>(Borgarráð, Mannréttindaráð) </a:t>
            </a:r>
          </a:p>
          <a:p>
            <a:pPr marL="0" indent="0">
              <a:buNone/>
            </a:pPr>
            <a:r>
              <a:rPr lang="is-IS" sz="2400" b="1" dirty="0">
                <a:latin typeface="+mj-lt"/>
              </a:rPr>
              <a:t>-</a:t>
            </a:r>
            <a:r>
              <a:rPr lang="is-IS" sz="2400" b="1" dirty="0" smtClean="0">
                <a:latin typeface="+mj-lt"/>
              </a:rPr>
              <a:t> </a:t>
            </a:r>
            <a:r>
              <a:rPr lang="is-IS" sz="2000" b="1" dirty="0" smtClean="0">
                <a:latin typeface="+mj-lt"/>
              </a:rPr>
              <a:t>verkefnastjórn (2014, 2015)</a:t>
            </a:r>
          </a:p>
          <a:p>
            <a:pPr>
              <a:buFontTx/>
              <a:buChar char="-"/>
            </a:pPr>
            <a:r>
              <a:rPr lang="is-IS" sz="2000" b="1" dirty="0" smtClean="0">
                <a:latin typeface="+mj-lt"/>
              </a:rPr>
              <a:t>stuðningur við móðurmálshópa (2014/15</a:t>
            </a:r>
            <a:r>
              <a:rPr lang="is-IS" sz="2000" b="1" dirty="0" smtClean="0">
                <a:latin typeface="+mj-lt"/>
              </a:rPr>
              <a:t>)</a:t>
            </a:r>
          </a:p>
          <a:p>
            <a:pPr>
              <a:buFontTx/>
              <a:buChar char="-"/>
            </a:pPr>
            <a:endParaRPr lang="is-IS" sz="2000" b="1" dirty="0" smtClean="0">
              <a:latin typeface="+mj-lt"/>
            </a:endParaRPr>
          </a:p>
          <a:p>
            <a:r>
              <a:rPr lang="is-IS" sz="2400" b="1" dirty="0" smtClean="0">
                <a:solidFill>
                  <a:srgbClr val="0070C0"/>
                </a:solidFill>
                <a:latin typeface="+mj-lt"/>
              </a:rPr>
              <a:t>Menningarviðburðir </a:t>
            </a:r>
            <a:r>
              <a:rPr lang="is-IS" sz="2400" b="1" dirty="0" smtClean="0">
                <a:latin typeface="+mj-lt"/>
              </a:rPr>
              <a:t>– Borgarbókasafn, Gerðuberg, </a:t>
            </a:r>
            <a:r>
              <a:rPr lang="is-IS" sz="2400" b="1" dirty="0" smtClean="0">
                <a:latin typeface="+mj-lt"/>
              </a:rPr>
              <a:t>Fjölmenningarráð</a:t>
            </a:r>
          </a:p>
          <a:p>
            <a:endParaRPr lang="is-IS" sz="2400" b="1" dirty="0" smtClean="0">
              <a:latin typeface="+mj-lt"/>
            </a:endParaRPr>
          </a:p>
          <a:p>
            <a:r>
              <a:rPr lang="is-IS" sz="2400" b="1" dirty="0" smtClean="0">
                <a:solidFill>
                  <a:srgbClr val="0070C0"/>
                </a:solidFill>
                <a:latin typeface="+mj-lt"/>
              </a:rPr>
              <a:t>Starfshópur </a:t>
            </a:r>
            <a:r>
              <a:rPr lang="is-IS" sz="2400" b="1" dirty="0" smtClean="0">
                <a:solidFill>
                  <a:srgbClr val="0070C0"/>
                </a:solidFill>
                <a:latin typeface="+mj-lt"/>
              </a:rPr>
              <a:t>um móðurmálskennslu</a:t>
            </a:r>
            <a:r>
              <a:rPr lang="is-IS" sz="2400" b="1" dirty="0" smtClean="0">
                <a:latin typeface="+mj-lt"/>
              </a:rPr>
              <a:t>, </a:t>
            </a:r>
            <a:r>
              <a:rPr lang="is-IS" sz="2400" b="1" dirty="0" smtClean="0">
                <a:latin typeface="+mj-lt"/>
              </a:rPr>
              <a:t>2015/16</a:t>
            </a:r>
          </a:p>
          <a:p>
            <a:endParaRPr lang="is-IS" sz="2400" b="1" dirty="0" smtClean="0">
              <a:latin typeface="+mj-lt"/>
            </a:endParaRPr>
          </a:p>
          <a:p>
            <a:r>
              <a:rPr lang="is-IS" sz="2400" b="1" dirty="0" smtClean="0">
                <a:solidFill>
                  <a:srgbClr val="0070C0"/>
                </a:solidFill>
                <a:latin typeface="+mj-lt"/>
              </a:rPr>
              <a:t>Samtök foreldra grunnskólabarna í Reykjavík (SAMFOK), </a:t>
            </a:r>
            <a:r>
              <a:rPr lang="is-IS" sz="2400" b="1" dirty="0" smtClean="0">
                <a:latin typeface="+mj-lt"/>
              </a:rPr>
              <a:t>2015-2017 – Allir með! Námskeið fyrir foreldra af erlendum uppruna</a:t>
            </a:r>
            <a:endParaRPr lang="is-IS" sz="2400" b="1" dirty="0" smtClean="0">
              <a:latin typeface="+mj-lt"/>
            </a:endParaRPr>
          </a:p>
          <a:p>
            <a:pPr marL="0" indent="0">
              <a:buNone/>
            </a:pPr>
            <a:endParaRPr lang="is-IS" sz="2400" b="1" dirty="0" smtClean="0">
              <a:latin typeface="+mj-lt"/>
            </a:endParaRPr>
          </a:p>
          <a:p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66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dirty="0"/>
              <a:t>Samvinna við Reykjavíkurborg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91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s-IS" sz="3200" b="1" dirty="0" smtClean="0">
                <a:latin typeface="+mj-lt"/>
              </a:rPr>
              <a:t>Á morgun </a:t>
            </a:r>
            <a:r>
              <a:rPr lang="is-IS" sz="3200" b="1" dirty="0" smtClean="0">
                <a:latin typeface="+mj-lt"/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50000"/>
              </a:lnSpc>
            </a:pPr>
            <a:r>
              <a:rPr lang="is-IS" b="1" dirty="0" smtClean="0">
                <a:latin typeface="+mj-lt"/>
              </a:rPr>
              <a:t>Aukin </a:t>
            </a:r>
            <a:r>
              <a:rPr lang="is-IS" b="1" dirty="0" smtClean="0">
                <a:solidFill>
                  <a:srgbClr val="C00000"/>
                </a:solidFill>
                <a:latin typeface="+mj-lt"/>
              </a:rPr>
              <a:t>samvinna</a:t>
            </a:r>
            <a:r>
              <a:rPr lang="is-IS" b="1" dirty="0" smtClean="0">
                <a:latin typeface="+mj-lt"/>
              </a:rPr>
              <a:t> Móðurmáls við leikskóla og skóla</a:t>
            </a:r>
          </a:p>
          <a:p>
            <a:pPr>
              <a:lnSpc>
                <a:spcPct val="150000"/>
              </a:lnSpc>
            </a:pPr>
            <a:r>
              <a:rPr lang="is-IS" b="1" dirty="0" smtClean="0">
                <a:latin typeface="+mj-lt"/>
              </a:rPr>
              <a:t>Formleg </a:t>
            </a:r>
            <a:r>
              <a:rPr lang="is-IS" b="1" dirty="0" smtClean="0">
                <a:solidFill>
                  <a:srgbClr val="C00000"/>
                </a:solidFill>
                <a:latin typeface="+mj-lt"/>
              </a:rPr>
              <a:t>viðurkenning</a:t>
            </a:r>
            <a:r>
              <a:rPr lang="is-IS" b="1" dirty="0" smtClean="0">
                <a:latin typeface="+mj-lt"/>
              </a:rPr>
              <a:t> móðurmálskennslu</a:t>
            </a:r>
          </a:p>
          <a:p>
            <a:pPr>
              <a:lnSpc>
                <a:spcPct val="150000"/>
              </a:lnSpc>
            </a:pPr>
            <a:r>
              <a:rPr lang="is-IS" b="1" dirty="0" smtClean="0">
                <a:solidFill>
                  <a:srgbClr val="C00000"/>
                </a:solidFill>
                <a:latin typeface="+mj-lt"/>
              </a:rPr>
              <a:t>Bókakostur</a:t>
            </a:r>
            <a:r>
              <a:rPr lang="is-IS" b="1" dirty="0" smtClean="0">
                <a:latin typeface="+mj-lt"/>
              </a:rPr>
              <a:t> á erlendum tungumálum í Gegni, aðgengilegur</a:t>
            </a:r>
          </a:p>
          <a:p>
            <a:pPr>
              <a:lnSpc>
                <a:spcPct val="150000"/>
              </a:lnSpc>
            </a:pPr>
            <a:r>
              <a:rPr lang="is-IS" b="1" dirty="0" smtClean="0">
                <a:solidFill>
                  <a:srgbClr val="C00000"/>
                </a:solidFill>
                <a:latin typeface="+mj-lt"/>
              </a:rPr>
              <a:t>Fjárhagslegur </a:t>
            </a:r>
            <a:r>
              <a:rPr lang="is-IS" b="1" dirty="0">
                <a:solidFill>
                  <a:srgbClr val="C00000"/>
                </a:solidFill>
                <a:latin typeface="+mj-lt"/>
              </a:rPr>
              <a:t>stuðningur</a:t>
            </a:r>
            <a:r>
              <a:rPr lang="is-IS" b="1" dirty="0">
                <a:latin typeface="+mj-lt"/>
              </a:rPr>
              <a:t> við móðurmálshópa og </a:t>
            </a:r>
            <a:r>
              <a:rPr lang="is-IS" b="1" dirty="0" smtClean="0">
                <a:latin typeface="+mj-lt"/>
              </a:rPr>
              <a:t>móðurmálskennara</a:t>
            </a:r>
          </a:p>
          <a:p>
            <a:pPr>
              <a:lnSpc>
                <a:spcPct val="150000"/>
              </a:lnSpc>
            </a:pPr>
            <a:r>
              <a:rPr lang="is-IS" b="1" dirty="0" smtClean="0">
                <a:solidFill>
                  <a:srgbClr val="C00000"/>
                </a:solidFill>
                <a:latin typeface="+mj-lt"/>
              </a:rPr>
              <a:t>Fjárhagslegur stöðugleiki </a:t>
            </a:r>
            <a:r>
              <a:rPr lang="is-IS" b="1" dirty="0" smtClean="0">
                <a:latin typeface="+mj-lt"/>
              </a:rPr>
              <a:t>(verkefnastjórn, kennarar, skrifstofa, tryggingar, ráðgjöf, fræðsla,)</a:t>
            </a:r>
            <a:endParaRPr lang="is-IS" b="1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is-IS" b="1" dirty="0" smtClean="0">
                <a:latin typeface="+mj-lt"/>
              </a:rPr>
              <a:t>Virk samvinna og </a:t>
            </a:r>
            <a:r>
              <a:rPr lang="is-IS" b="1" dirty="0" smtClean="0">
                <a:solidFill>
                  <a:srgbClr val="C00000"/>
                </a:solidFill>
                <a:latin typeface="+mj-lt"/>
              </a:rPr>
              <a:t>samráð á milli sveitarfélaga og ríkisins </a:t>
            </a:r>
            <a:r>
              <a:rPr lang="is-IS" b="1" dirty="0" smtClean="0">
                <a:latin typeface="+mj-lt"/>
              </a:rPr>
              <a:t>um móðurmálskennslu</a:t>
            </a:r>
          </a:p>
          <a:p>
            <a:endParaRPr lang="is-IS" dirty="0">
              <a:latin typeface="+mj-lt"/>
            </a:endParaRPr>
          </a:p>
          <a:p>
            <a:endParaRPr lang="is-IS" dirty="0" smtClean="0">
              <a:latin typeface="+mj-lt"/>
            </a:endParaRPr>
          </a:p>
          <a:p>
            <a:endParaRPr lang="is-IS" dirty="0">
              <a:latin typeface="+mj-lt"/>
            </a:endParaRPr>
          </a:p>
          <a:p>
            <a:endParaRPr lang="is-IS" dirty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3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5" y="228600"/>
            <a:ext cx="8351325" cy="4876800"/>
          </a:xfrm>
        </p:spPr>
      </p:pic>
    </p:spTree>
    <p:extLst>
      <p:ext uri="{BB962C8B-B14F-4D97-AF65-F5344CB8AC3E}">
        <p14:creationId xmlns:p14="http://schemas.microsoft.com/office/powerpoint/2010/main" val="34874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</TotalTime>
  <Words>329</Words>
  <Application>Microsoft Office PowerPoint</Application>
  <PresentationFormat>On-screen Show (4:3)</PresentationFormat>
  <Paragraphs>93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Móðurmál samtök um tvítyngi</vt:lpstr>
      <vt:lpstr>Barnamenningarhátíð 2014</vt:lpstr>
      <vt:lpstr>Skilgreiningar</vt:lpstr>
      <vt:lpstr>Af hverju á að læra móðurmál?</vt:lpstr>
      <vt:lpstr>        Tilgangur</vt:lpstr>
      <vt:lpstr>             Móðurmálshópar 2015/16  &gt;700 börn sækja móðurmálskennslu (&gt; 6000 börn af erl. uppruna í leik- og grunnskólum Reykjavíkurborgar)        </vt:lpstr>
      <vt:lpstr>Samvinna við Reykjavíkurborg</vt:lpstr>
      <vt:lpstr>Samvinna við Reykjavíkurborg</vt:lpstr>
      <vt:lpstr>PowerPoint Presentation</vt:lpstr>
    </vt:vector>
  </TitlesOfParts>
  <Company>Guidepost Law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Randi Stebbins</dc:creator>
  <cp:lastModifiedBy>Renata Emilsson Peskova</cp:lastModifiedBy>
  <cp:revision>72</cp:revision>
  <dcterms:created xsi:type="dcterms:W3CDTF">2014-10-30T08:51:09Z</dcterms:created>
  <dcterms:modified xsi:type="dcterms:W3CDTF">2015-11-24T14:07:38Z</dcterms:modified>
</cp:coreProperties>
</file>