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88" r:id="rId5"/>
    <p:sldMasterId id="2147483692" r:id="rId6"/>
    <p:sldMasterId id="2147483707" r:id="rId7"/>
  </p:sldMasterIdLst>
  <p:notesMasterIdLst>
    <p:notesMasterId r:id="rId117"/>
  </p:notesMasterIdLst>
  <p:sldIdLst>
    <p:sldId id="776" r:id="rId8"/>
    <p:sldId id="957" r:id="rId9"/>
    <p:sldId id="1064" r:id="rId10"/>
    <p:sldId id="920" r:id="rId11"/>
    <p:sldId id="921" r:id="rId12"/>
    <p:sldId id="895" r:id="rId13"/>
    <p:sldId id="925" r:id="rId14"/>
    <p:sldId id="1036" r:id="rId15"/>
    <p:sldId id="1037" r:id="rId16"/>
    <p:sldId id="927" r:id="rId17"/>
    <p:sldId id="1040" r:id="rId18"/>
    <p:sldId id="1038" r:id="rId19"/>
    <p:sldId id="1039" r:id="rId20"/>
    <p:sldId id="1043" r:id="rId21"/>
    <p:sldId id="1041" r:id="rId22"/>
    <p:sldId id="1044" r:id="rId23"/>
    <p:sldId id="934" r:id="rId24"/>
    <p:sldId id="1125" r:id="rId25"/>
    <p:sldId id="932" r:id="rId26"/>
    <p:sldId id="1065" r:id="rId27"/>
    <p:sldId id="1066" r:id="rId28"/>
    <p:sldId id="1067" r:id="rId29"/>
    <p:sldId id="1127" r:id="rId30"/>
    <p:sldId id="930" r:id="rId31"/>
    <p:sldId id="896" r:id="rId32"/>
    <p:sldId id="1070" r:id="rId33"/>
    <p:sldId id="976" r:id="rId34"/>
    <p:sldId id="1069" r:id="rId35"/>
    <p:sldId id="1068" r:id="rId36"/>
    <p:sldId id="1118" r:id="rId37"/>
    <p:sldId id="1119" r:id="rId38"/>
    <p:sldId id="1128" r:id="rId39"/>
    <p:sldId id="897" r:id="rId40"/>
    <p:sldId id="898" r:id="rId41"/>
    <p:sldId id="936" r:id="rId42"/>
    <p:sldId id="1048" r:id="rId43"/>
    <p:sldId id="1055" r:id="rId44"/>
    <p:sldId id="1057" r:id="rId45"/>
    <p:sldId id="942" r:id="rId46"/>
    <p:sldId id="941" r:id="rId47"/>
    <p:sldId id="1123" r:id="rId48"/>
    <p:sldId id="1078" r:id="rId49"/>
    <p:sldId id="1079" r:id="rId50"/>
    <p:sldId id="1080" r:id="rId51"/>
    <p:sldId id="901" r:id="rId52"/>
    <p:sldId id="1126" r:id="rId53"/>
    <p:sldId id="906" r:id="rId54"/>
    <p:sldId id="1072" r:id="rId55"/>
    <p:sldId id="1073" r:id="rId56"/>
    <p:sldId id="1076" r:id="rId57"/>
    <p:sldId id="1074" r:id="rId58"/>
    <p:sldId id="1077" r:id="rId59"/>
    <p:sldId id="1071" r:id="rId60"/>
    <p:sldId id="1081" r:id="rId61"/>
    <p:sldId id="1129" r:id="rId62"/>
    <p:sldId id="997" r:id="rId63"/>
    <p:sldId id="1120" r:id="rId64"/>
    <p:sldId id="1121" r:id="rId65"/>
    <p:sldId id="1117" r:id="rId66"/>
    <p:sldId id="1122" r:id="rId67"/>
    <p:sldId id="1115" r:id="rId68"/>
    <p:sldId id="1116" r:id="rId69"/>
    <p:sldId id="1049" r:id="rId70"/>
    <p:sldId id="1051" r:id="rId71"/>
    <p:sldId id="1052" r:id="rId72"/>
    <p:sldId id="1054" r:id="rId73"/>
    <p:sldId id="1053" r:id="rId74"/>
    <p:sldId id="1124" r:id="rId75"/>
    <p:sldId id="1082" r:id="rId76"/>
    <p:sldId id="1061" r:id="rId77"/>
    <p:sldId id="1062" r:id="rId78"/>
    <p:sldId id="1063" r:id="rId79"/>
    <p:sldId id="1056" r:id="rId80"/>
    <p:sldId id="1058" r:id="rId81"/>
    <p:sldId id="1059" r:id="rId82"/>
    <p:sldId id="1060" r:id="rId83"/>
    <p:sldId id="1105" r:id="rId84"/>
    <p:sldId id="1107" r:id="rId85"/>
    <p:sldId id="1108" r:id="rId86"/>
    <p:sldId id="1109" r:id="rId87"/>
    <p:sldId id="1110" r:id="rId88"/>
    <p:sldId id="1111" r:id="rId89"/>
    <p:sldId id="1112" r:id="rId90"/>
    <p:sldId id="1113" r:id="rId91"/>
    <p:sldId id="1114" r:id="rId92"/>
    <p:sldId id="1130" r:id="rId93"/>
    <p:sldId id="1083" r:id="rId94"/>
    <p:sldId id="1084" r:id="rId95"/>
    <p:sldId id="1085" r:id="rId96"/>
    <p:sldId id="1086" r:id="rId97"/>
    <p:sldId id="1087" r:id="rId98"/>
    <p:sldId id="1088" r:id="rId99"/>
    <p:sldId id="1089" r:id="rId100"/>
    <p:sldId id="1090" r:id="rId101"/>
    <p:sldId id="1091" r:id="rId102"/>
    <p:sldId id="1092" r:id="rId103"/>
    <p:sldId id="1093" r:id="rId104"/>
    <p:sldId id="1094" r:id="rId105"/>
    <p:sldId id="1095" r:id="rId106"/>
    <p:sldId id="1096" r:id="rId107"/>
    <p:sldId id="1098" r:id="rId108"/>
    <p:sldId id="1099" r:id="rId109"/>
    <p:sldId id="1100" r:id="rId110"/>
    <p:sldId id="1101" r:id="rId111"/>
    <p:sldId id="1102" r:id="rId112"/>
    <p:sldId id="1103" r:id="rId113"/>
    <p:sldId id="1104" r:id="rId114"/>
    <p:sldId id="1106" r:id="rId115"/>
    <p:sldId id="987" r:id="rId116"/>
  </p:sldIdLst>
  <p:sldSz cx="9144000" cy="5143500" type="screen16x9"/>
  <p:notesSz cx="6797675" cy="9926638"/>
  <p:defaultTextStyle>
    <a:defPPr>
      <a:defRPr lang="is-IS"/>
    </a:defPPr>
    <a:lvl1pPr marL="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ECFF"/>
    <a:srgbClr val="33CC33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ðal stíll 2 - Áhersla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99" autoAdjust="0"/>
    <p:restoredTop sz="94005" autoAdjust="0"/>
  </p:normalViewPr>
  <p:slideViewPr>
    <p:cSldViewPr>
      <p:cViewPr>
        <p:scale>
          <a:sx n="90" d="100"/>
          <a:sy n="90" d="100"/>
        </p:scale>
        <p:origin x="-528" y="-5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13" Type="http://schemas.openxmlformats.org/officeDocument/2006/relationships/slide" Target="slides/slide106.xml"/><Relationship Id="rId11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slide" Target="slides/slide10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viewProps" Target="view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fabe4149\AppData\Local\Microsoft\Windows\Temporary%20Internet%20Files\Content.Outlook\OU49HSKK\T&#246;lur%20fyrir%20&#193;rb&#23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s-I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is-IS"/>
              <a:t>Hlutfall aldurshópa í Árbæ samanborið við Reykjavík í heild 2017</a:t>
            </a:r>
          </a:p>
        </c:rich>
      </c:tx>
      <c:layout>
        <c:manualLayout>
          <c:xMode val="edge"/>
          <c:yMode val="edge"/>
          <c:x val="0.10681368260340006"/>
          <c:y val="2.983590253605171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1065822654521127E-2"/>
          <c:y val="0.15920552677029362"/>
          <c:w val="0.89496903573327846"/>
          <c:h val="0.536671970407844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Sheet1!$G$24</c:f>
              <c:strCache>
                <c:ptCount val="1"/>
                <c:pt idx="0">
                  <c:v>Árbær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Sheet1!$F$25:$F$42</c:f>
              <c:strCache>
                <c:ptCount val="18"/>
                <c:pt idx="0">
                  <c:v>0-4 ára</c:v>
                </c:pt>
                <c:pt idx="1">
                  <c:v>5-9 ára</c:v>
                </c:pt>
                <c:pt idx="2">
                  <c:v>10-14 ára</c:v>
                </c:pt>
                <c:pt idx="3">
                  <c:v>15-19 ára</c:v>
                </c:pt>
                <c:pt idx="4">
                  <c:v>20-24 ára</c:v>
                </c:pt>
                <c:pt idx="5">
                  <c:v>25-29 ára</c:v>
                </c:pt>
                <c:pt idx="6">
                  <c:v>30-34 ára</c:v>
                </c:pt>
                <c:pt idx="7">
                  <c:v>35-39 ára</c:v>
                </c:pt>
                <c:pt idx="8">
                  <c:v>40-44 ára</c:v>
                </c:pt>
                <c:pt idx="9">
                  <c:v>45-49 ára</c:v>
                </c:pt>
                <c:pt idx="10">
                  <c:v>50-54 ára</c:v>
                </c:pt>
                <c:pt idx="11">
                  <c:v>55-59 ára</c:v>
                </c:pt>
                <c:pt idx="12">
                  <c:v>60-64 ára</c:v>
                </c:pt>
                <c:pt idx="13">
                  <c:v>65-69 ára</c:v>
                </c:pt>
                <c:pt idx="14">
                  <c:v>70-74 ára</c:v>
                </c:pt>
                <c:pt idx="15">
                  <c:v>75-79 ára</c:v>
                </c:pt>
                <c:pt idx="16">
                  <c:v>80-84 ára</c:v>
                </c:pt>
                <c:pt idx="17">
                  <c:v>85 ára og eldri</c:v>
                </c:pt>
              </c:strCache>
            </c:strRef>
          </c:cat>
          <c:val>
            <c:numRef>
              <c:f>Sheet1!$G$25:$G$42</c:f>
              <c:numCache>
                <c:formatCode>0.0%</c:formatCode>
                <c:ptCount val="18"/>
                <c:pt idx="0">
                  <c:v>6.9277108433734941E-2</c:v>
                </c:pt>
                <c:pt idx="1">
                  <c:v>8.2476966690290573E-2</c:v>
                </c:pt>
                <c:pt idx="2">
                  <c:v>6.9897236002834873E-2</c:v>
                </c:pt>
                <c:pt idx="3">
                  <c:v>6.0861091424521618E-2</c:v>
                </c:pt>
                <c:pt idx="4">
                  <c:v>7.2997873848334519E-2</c:v>
                </c:pt>
                <c:pt idx="5">
                  <c:v>7.5566973777462798E-2</c:v>
                </c:pt>
                <c:pt idx="6">
                  <c:v>7.1137491141034723E-2</c:v>
                </c:pt>
                <c:pt idx="7">
                  <c:v>8.0262225372076543E-2</c:v>
                </c:pt>
                <c:pt idx="8">
                  <c:v>6.7682494684620842E-2</c:v>
                </c:pt>
                <c:pt idx="9">
                  <c:v>6.1835577604535792E-2</c:v>
                </c:pt>
                <c:pt idx="10">
                  <c:v>6.5113394755492562E-2</c:v>
                </c:pt>
                <c:pt idx="11">
                  <c:v>6.6619418851878096E-2</c:v>
                </c:pt>
                <c:pt idx="12">
                  <c:v>5.085046066619419E-2</c:v>
                </c:pt>
                <c:pt idx="13">
                  <c:v>4.3408929836995042E-2</c:v>
                </c:pt>
                <c:pt idx="14">
                  <c:v>2.8082919914953933E-2</c:v>
                </c:pt>
                <c:pt idx="15">
                  <c:v>1.7009213323883769E-2</c:v>
                </c:pt>
                <c:pt idx="16">
                  <c:v>9.922041105598866E-3</c:v>
                </c:pt>
                <c:pt idx="17">
                  <c:v>6.9985825655563428E-3</c:v>
                </c:pt>
              </c:numCache>
            </c:numRef>
          </c:val>
        </c:ser>
        <c:ser>
          <c:idx val="1"/>
          <c:order val="1"/>
          <c:tx>
            <c:strRef>
              <c:f>Sheet1!$H$24</c:f>
              <c:strCache>
                <c:ptCount val="1"/>
                <c:pt idx="0">
                  <c:v>Reykjavík, alls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Sheet1!$F$25:$F$42</c:f>
              <c:strCache>
                <c:ptCount val="18"/>
                <c:pt idx="0">
                  <c:v>0-4 ára</c:v>
                </c:pt>
                <c:pt idx="1">
                  <c:v>5-9 ára</c:v>
                </c:pt>
                <c:pt idx="2">
                  <c:v>10-14 ára</c:v>
                </c:pt>
                <c:pt idx="3">
                  <c:v>15-19 ára</c:v>
                </c:pt>
                <c:pt idx="4">
                  <c:v>20-24 ára</c:v>
                </c:pt>
                <c:pt idx="5">
                  <c:v>25-29 ára</c:v>
                </c:pt>
                <c:pt idx="6">
                  <c:v>30-34 ára</c:v>
                </c:pt>
                <c:pt idx="7">
                  <c:v>35-39 ára</c:v>
                </c:pt>
                <c:pt idx="8">
                  <c:v>40-44 ára</c:v>
                </c:pt>
                <c:pt idx="9">
                  <c:v>45-49 ára</c:v>
                </c:pt>
                <c:pt idx="10">
                  <c:v>50-54 ára</c:v>
                </c:pt>
                <c:pt idx="11">
                  <c:v>55-59 ára</c:v>
                </c:pt>
                <c:pt idx="12">
                  <c:v>60-64 ára</c:v>
                </c:pt>
                <c:pt idx="13">
                  <c:v>65-69 ára</c:v>
                </c:pt>
                <c:pt idx="14">
                  <c:v>70-74 ára</c:v>
                </c:pt>
                <c:pt idx="15">
                  <c:v>75-79 ára</c:v>
                </c:pt>
                <c:pt idx="16">
                  <c:v>80-84 ára</c:v>
                </c:pt>
                <c:pt idx="17">
                  <c:v>85 ára og eldri</c:v>
                </c:pt>
              </c:strCache>
            </c:strRef>
          </c:cat>
          <c:val>
            <c:numRef>
              <c:f>Sheet1!$H$25:$H$42</c:f>
              <c:numCache>
                <c:formatCode>0.0%</c:formatCode>
                <c:ptCount val="18"/>
                <c:pt idx="0">
                  <c:v>6.3361082712623529E-2</c:v>
                </c:pt>
                <c:pt idx="1">
                  <c:v>6.5486912354153479E-2</c:v>
                </c:pt>
                <c:pt idx="2">
                  <c:v>5.6886227544910177E-2</c:v>
                </c:pt>
                <c:pt idx="3">
                  <c:v>5.7413628028495853E-2</c:v>
                </c:pt>
                <c:pt idx="4">
                  <c:v>7.6432500851954632E-2</c:v>
                </c:pt>
                <c:pt idx="5">
                  <c:v>8.8148905441150213E-2</c:v>
                </c:pt>
                <c:pt idx="6">
                  <c:v>7.7252000064910828E-2</c:v>
                </c:pt>
                <c:pt idx="7">
                  <c:v>7.3706246044496368E-2</c:v>
                </c:pt>
                <c:pt idx="8">
                  <c:v>6.6420005517420444E-2</c:v>
                </c:pt>
                <c:pt idx="9">
                  <c:v>5.9190561965499898E-2</c:v>
                </c:pt>
                <c:pt idx="10">
                  <c:v>6.3482790516527915E-2</c:v>
                </c:pt>
                <c:pt idx="11">
                  <c:v>6.0870129659380427E-2</c:v>
                </c:pt>
                <c:pt idx="12">
                  <c:v>5.4427729906041576E-2</c:v>
                </c:pt>
                <c:pt idx="13">
                  <c:v>4.5145481394933712E-2</c:v>
                </c:pt>
                <c:pt idx="14">
                  <c:v>3.2358048131379519E-2</c:v>
                </c:pt>
                <c:pt idx="15">
                  <c:v>2.1233954854518605E-2</c:v>
                </c:pt>
                <c:pt idx="16">
                  <c:v>1.7371760543952744E-2</c:v>
                </c:pt>
                <c:pt idx="17">
                  <c:v>2.0812034467650065E-2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87658880"/>
        <c:axId val="87660416"/>
      </c:barChart>
      <c:catAx>
        <c:axId val="8765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7660416"/>
        <c:crosses val="autoZero"/>
        <c:auto val="1"/>
        <c:lblAlgn val="ctr"/>
        <c:lblOffset val="100"/>
        <c:noMultiLvlLbl val="0"/>
      </c:catAx>
      <c:valAx>
        <c:axId val="8766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7658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4152093733381359"/>
          <c:y val="0.86668352984374353"/>
          <c:w val="0.14453570754636064"/>
          <c:h val="0.116581126841010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s-I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E8FCF-2CA5-484B-B501-B3ED19F37135}" type="datetimeFigureOut">
              <a:rPr lang="is-IS" smtClean="0"/>
              <a:t>1.11.2017</a:t>
            </a:fld>
            <a:endParaRPr lang="is-IS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9FC7F-488F-4FA6-88D4-FADE54BAE80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18383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E1726-FA75-4FC9-B3A8-DB41AED821E3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30193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9FC7F-488F-4FA6-88D4-FADE54BAE809}" type="slidenum">
              <a:rPr lang="is-IS" smtClean="0"/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46727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9FC7F-488F-4FA6-88D4-FADE54BAE809}" type="slidenum">
              <a:rPr lang="is-IS" smtClean="0"/>
              <a:t>39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56605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9FC7F-488F-4FA6-88D4-FADE54BAE809}" type="slidenum">
              <a:rPr lang="is-IS" smtClean="0"/>
              <a:t>56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23318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kyggnumyndastaðgengill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Minnispunktastaðgengill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s-IS" altLang="is-IS" smtClean="0"/>
          </a:p>
        </p:txBody>
      </p:sp>
      <p:sp>
        <p:nvSpPr>
          <p:cNvPr id="30724" name="Skyggnunúmersstaðgengill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017EDE-1700-44F4-B72C-C4B2B6A6C0BE}" type="slidenum">
              <a:rPr lang="is-IS" altLang="is-IS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is-IS" altLang="is-I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2250" y="809625"/>
            <a:ext cx="7181850" cy="40401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105535"/>
            <a:fld id="{3580D391-4893-455D-A613-50604143DE28}" type="slidenum">
              <a:rPr lang="is-IS">
                <a:solidFill>
                  <a:prstClr val="black"/>
                </a:solidFill>
              </a:rPr>
              <a:pPr defTabSz="1105535"/>
              <a:t>87</a:t>
            </a:fld>
            <a:endParaRPr lang="is-I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05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E1726-FA75-4FC9-B3A8-DB41AED821E3}" type="slidenum">
              <a:rPr lang="is-IS" smtClean="0"/>
              <a:t>109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30193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kyg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is-IS" dirty="0" smtClean="0"/>
              <a:t>Smelltu til að breyta </a:t>
            </a:r>
            <a:r>
              <a:rPr lang="is-IS" dirty="0" err="1" smtClean="0"/>
              <a:t>stíl</a:t>
            </a:r>
            <a:r>
              <a:rPr lang="is-IS" dirty="0" smtClean="0"/>
              <a:t> aðaltitils</a:t>
            </a:r>
            <a:endParaRPr lang="is-IS" dirty="0"/>
          </a:p>
        </p:txBody>
      </p:sp>
      <p:sp>
        <p:nvSpPr>
          <p:cNvPr id="3" name="Undirtitil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 smtClean="0"/>
              <a:t>Smelltu til að breyta stíl aðalundirtitla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1.11.2017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6444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ill og lóðréttur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lárétts tex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1.11.2017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3896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óðréttur titill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óðréttur titill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lárétts texta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1.11.2017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0522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gsetningarstaðgengill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D2BC9-0290-45AD-9153-75B48B7E185B}" type="datetimeFigureOut">
              <a:rPr lang="is-IS" smtClean="0"/>
              <a:t>1.11.2017</a:t>
            </a:fld>
            <a:endParaRPr lang="is-IS"/>
          </a:p>
        </p:txBody>
      </p:sp>
      <p:sp>
        <p:nvSpPr>
          <p:cNvPr id="3" name="Síðufótarstaðgengil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B0EC-0D46-4822-960B-A0FAD14E6C0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19203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itali_halfhringu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9921"/>
            <a:ext cx="1513513" cy="2079001"/>
          </a:xfrm>
          <a:prstGeom prst="rect">
            <a:avLst/>
          </a:prstGeom>
        </p:spPr>
      </p:pic>
      <p:sp>
        <p:nvSpPr>
          <p:cNvPr id="2" name="Oval 1"/>
          <p:cNvSpPr/>
          <p:nvPr userDrawn="1"/>
        </p:nvSpPr>
        <p:spPr>
          <a:xfrm>
            <a:off x="425361" y="2012950"/>
            <a:ext cx="1135120" cy="851340"/>
          </a:xfrm>
          <a:prstGeom prst="ellipse">
            <a:avLst/>
          </a:prstGeom>
          <a:solidFill>
            <a:schemeClr val="accent1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37491" y="1787232"/>
            <a:ext cx="744610" cy="558458"/>
          </a:xfrm>
          <a:prstGeom prst="ellipse">
            <a:avLst/>
          </a:prstGeom>
          <a:solidFill>
            <a:srgbClr val="FFA83B">
              <a:alpha val="4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784492" y="2732327"/>
            <a:ext cx="351901" cy="263926"/>
          </a:xfrm>
          <a:prstGeom prst="ellipse">
            <a:avLst/>
          </a:prstGeom>
          <a:solidFill>
            <a:schemeClr val="accent6">
              <a:lumMod val="75000"/>
              <a:alpha val="70000"/>
            </a:schemeClr>
          </a:solidFill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54425" y="2238644"/>
            <a:ext cx="988406" cy="741305"/>
          </a:xfrm>
          <a:prstGeom prst="ellipse">
            <a:avLst/>
          </a:prstGeom>
          <a:noFill/>
          <a:ln w="12700" cmpd="sng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680248" y="1227170"/>
            <a:ext cx="7266538" cy="322115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1680248" y="774700"/>
            <a:ext cx="7463752" cy="44729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is-IS"/>
              <a:t>Click to edit Master title</a:t>
            </a:r>
            <a:endParaRPr lang="en-US"/>
          </a:p>
        </p:txBody>
      </p:sp>
      <p:sp>
        <p:nvSpPr>
          <p:cNvPr id="18" name="Date Placeholder 1"/>
          <p:cNvSpPr>
            <a:spLocks noGrp="1"/>
          </p:cNvSpPr>
          <p:nvPr>
            <p:ph type="dt" sz="half" idx="10"/>
          </p:nvPr>
        </p:nvSpPr>
        <p:spPr>
          <a:xfrm>
            <a:off x="5520266" y="4702619"/>
            <a:ext cx="2133600" cy="273844"/>
          </a:xfrm>
          <a:prstGeom prst="rect">
            <a:avLst/>
          </a:prstGeom>
        </p:spPr>
        <p:txBody>
          <a:bodyPr/>
          <a:lstStyle/>
          <a:p>
            <a:fld id="{FB7597AF-D6BC-5E45-BBE3-714FBE8946F7}" type="datetimeFigureOut">
              <a:t>1.11.2017</a:t>
            </a:fld>
            <a:endParaRPr lang="en-US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89334" y="4697410"/>
            <a:ext cx="1032933" cy="273844"/>
          </a:xfrm>
          <a:prstGeom prst="rect">
            <a:avLst/>
          </a:prstGeom>
        </p:spPr>
        <p:txBody>
          <a:bodyPr/>
          <a:lstStyle/>
          <a:p>
            <a:fld id="{1E4E6B8C-AEFD-994C-9AB6-B14F8DAD3956}" type="slidenum">
              <a:t>‹#›</a:t>
            </a:fld>
            <a:endParaRPr lang="en-US"/>
          </a:p>
        </p:txBody>
      </p:sp>
      <p:pic>
        <p:nvPicPr>
          <p:cNvPr id="13" name="Picture 12" descr="Rvik_UmhvSamgongsvi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76939"/>
            <a:ext cx="2032000" cy="36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83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kyg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Undirtitil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/>
              <a:t>Smelltu til að breyta stíl aðalundirtitla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7E63-CAA5-4B62-9030-747B2713D445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55B2-E949-4108-BF5A-BBF0E07365C5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13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Smelltu til að 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7E63-CAA5-4B62-9030-747B2713D445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55B2-E949-4108-BF5A-BBF0E07365C5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86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/>
              <a:t>Smelltu til að breyta stílum aðaltexta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7E63-CAA5-4B62-9030-747B2713D445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55B2-E949-4108-BF5A-BBF0E07365C5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15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ö efnis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/>
              <a:t>Smelltu til að 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Staðgengill efnis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/>
              <a:t>Smelltu til að 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7E63-CAA5-4B62-9030-747B2713D445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55B2-E949-4108-BF5A-BBF0E07365C5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63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is-IS"/>
              <a:t>Smelltu til að breyta stílum aðaltexta</a:t>
            </a:r>
          </a:p>
        </p:txBody>
      </p:sp>
      <p:sp>
        <p:nvSpPr>
          <p:cNvPr id="4" name="Staðgengill efnis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/>
              <a:t>Smelltu til að 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5" name="Textastaðgengill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is-IS"/>
              <a:t>Smelltu til að breyta stílum aðaltexta</a:t>
            </a:r>
          </a:p>
        </p:txBody>
      </p:sp>
      <p:sp>
        <p:nvSpPr>
          <p:cNvPr id="6" name="Staðgengill efnis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/>
              <a:t>Smelltu til að 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7" name="Dagsetningarstaðgengill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7E63-CAA5-4B62-9030-747B2713D445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íðufótarstaðgengil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kyggnunúmersstaðgengill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55B2-E949-4108-BF5A-BBF0E07365C5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435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ðeins 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Dagsetningarstaðgengill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7E63-CAA5-4B62-9030-747B2713D445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íðufótarstaðgengil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kyggnunúmersstaðgengill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55B2-E949-4108-BF5A-BBF0E07365C5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1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4986"/>
            <a:ext cx="8229600" cy="622548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is-IS" dirty="0" smtClean="0"/>
              <a:t>Smelltu til að breyta </a:t>
            </a:r>
            <a:r>
              <a:rPr lang="is-IS" dirty="0" err="1" smtClean="0"/>
              <a:t>stíl</a:t>
            </a:r>
            <a:r>
              <a:rPr lang="is-IS" dirty="0" smtClean="0"/>
              <a:t> aðaltitils</a:t>
            </a:r>
            <a:endParaRPr lang="is-IS" dirty="0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107504" y="1203598"/>
            <a:ext cx="8229600" cy="3394472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is-IS" dirty="0" smtClean="0"/>
              <a:t>Smelltu til að breyta </a:t>
            </a:r>
            <a:r>
              <a:rPr lang="is-IS" dirty="0" err="1" smtClean="0"/>
              <a:t>stílum</a:t>
            </a:r>
            <a:r>
              <a:rPr lang="is-IS" dirty="0" smtClean="0"/>
              <a:t> aðaltexta</a:t>
            </a:r>
          </a:p>
          <a:p>
            <a:pPr lvl="1"/>
            <a:r>
              <a:rPr lang="is-IS" dirty="0" smtClean="0"/>
              <a:t>Annað stig</a:t>
            </a:r>
          </a:p>
          <a:p>
            <a:pPr lvl="2"/>
            <a:r>
              <a:rPr lang="is-IS" dirty="0" smtClean="0"/>
              <a:t>Þriðja stig</a:t>
            </a:r>
          </a:p>
          <a:p>
            <a:pPr lvl="3"/>
            <a:r>
              <a:rPr lang="is-IS" dirty="0" smtClean="0"/>
              <a:t>Fjórða stig</a:t>
            </a:r>
          </a:p>
          <a:p>
            <a:pPr lvl="4"/>
            <a:r>
              <a:rPr lang="is-IS" dirty="0" smtClean="0"/>
              <a:t>Fimmta stig</a:t>
            </a:r>
            <a:endParaRPr lang="is-IS" dirty="0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1.11.2017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00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gsetningarstaðgengill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7E63-CAA5-4B62-9030-747B2713D445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íðufótarstaðgengil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55B2-E949-4108-BF5A-BBF0E07365C5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68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Efni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3575051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/>
              <a:t>Smelltu til að 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Textastaðgengill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is-IS"/>
              <a:t>Smelltu til að breyta stílum aðaltexta</a:t>
            </a:r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7E63-CAA5-4B62-9030-747B2713D445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55B2-E949-4108-BF5A-BBF0E07365C5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60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ynd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Myndastaðgengill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astaðgengill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is-IS"/>
              <a:t>Smelltu til að breyta stílum aðaltexta</a:t>
            </a:r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7E63-CAA5-4B62-9030-747B2713D445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55B2-E949-4108-BF5A-BBF0E07365C5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00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ill og lóðréttur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lárétts tex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/>
              <a:t>Smelltu til að 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7E63-CAA5-4B62-9030-747B2713D445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55B2-E949-4108-BF5A-BBF0E07365C5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40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óðréttur titill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óðréttur titil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lárétts texta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s-IS"/>
              <a:t>Smelltu til að 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7E63-CAA5-4B62-9030-747B2713D445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55B2-E949-4108-BF5A-BBF0E07365C5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561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kyg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Undirtitil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/>
              <a:t>Smelltu til að breyta stíl aðalundirtitla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9610-FC92-4404-910E-27F296BAD8A8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0A77-FFF8-4C4D-BE09-FDE3ECF9528B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46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Smelltu til að 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9610-FC92-4404-910E-27F296BAD8A8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0A77-FFF8-4C4D-BE09-FDE3ECF9528B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24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/>
              <a:t>Smelltu til að breyta stílum aðaltexta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9610-FC92-4404-910E-27F296BAD8A8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0A77-FFF8-4C4D-BE09-FDE3ECF9528B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407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ö efnis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/>
              <a:t>Smelltu til að 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Staðgengill efnis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/>
              <a:t>Smelltu til að 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9610-FC92-4404-910E-27F296BAD8A8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0A77-FFF8-4C4D-BE09-FDE3ECF9528B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16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is-IS"/>
              <a:t>Smelltu til að breyta stílum aðaltexta</a:t>
            </a:r>
          </a:p>
        </p:txBody>
      </p:sp>
      <p:sp>
        <p:nvSpPr>
          <p:cNvPr id="4" name="Staðgengill efnis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/>
              <a:t>Smelltu til að 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5" name="Textastaðgengill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is-IS"/>
              <a:t>Smelltu til að breyta stílum aðaltexta</a:t>
            </a:r>
          </a:p>
        </p:txBody>
      </p:sp>
      <p:sp>
        <p:nvSpPr>
          <p:cNvPr id="6" name="Staðgengill efnis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/>
              <a:t>Smelltu til að 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7" name="Dagsetningarstaðgengill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9610-FC92-4404-910E-27F296BAD8A8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íðufótarstaðgengil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kyggnunúmersstaðgengill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0A77-FFF8-4C4D-BE09-FDE3ECF9528B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6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1.11.2017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5765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ðeins 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Dagsetningarstaðgengill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9610-FC92-4404-910E-27F296BAD8A8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íðufótarstaðgengil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kyggnunúmersstaðgengill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0A77-FFF8-4C4D-BE09-FDE3ECF9528B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82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gsetningarstaðgengill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9610-FC92-4404-910E-27F296BAD8A8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íðufótarstaðgengil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0A77-FFF8-4C4D-BE09-FDE3ECF9528B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139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Efni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3575051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/>
              <a:t>Smelltu til að 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Textastaðgengill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is-IS"/>
              <a:t>Smelltu til að breyta stílum aðaltexta</a:t>
            </a:r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9610-FC92-4404-910E-27F296BAD8A8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0A77-FFF8-4C4D-BE09-FDE3ECF9528B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32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ynd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Myndastaðgengill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astaðgengill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is-IS"/>
              <a:t>Smelltu til að breyta stílum aðaltexta</a:t>
            </a:r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9610-FC92-4404-910E-27F296BAD8A8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0A77-FFF8-4C4D-BE09-FDE3ECF9528B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61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ill og lóðréttur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lárétts tex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/>
              <a:t>Smelltu til að 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9610-FC92-4404-910E-27F296BAD8A8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0A77-FFF8-4C4D-BE09-FDE3ECF9528B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36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óðréttur titill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óðréttur titil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lárétts texta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s-IS"/>
              <a:t>Smelltu til að 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9610-FC92-4404-910E-27F296BAD8A8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0A77-FFF8-4C4D-BE09-FDE3ECF9528B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8380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5866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  <a:prstGeom prst="rect">
            <a:avLst/>
          </a:prstGeom>
        </p:spPr>
        <p:txBody>
          <a:bodyPr lIns="77844" tIns="38922" rIns="77844" bIns="38922"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77844" tIns="38922" rIns="77844" bIns="38922"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92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784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676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569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46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353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245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138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77844" tIns="38922" rIns="77844" bIns="38922"/>
          <a:lstStyle/>
          <a:p>
            <a:pPr defTabSz="778456">
              <a:defRPr/>
            </a:pPr>
            <a:endParaRPr lang="is-IS" sz="15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77844" tIns="38922" rIns="77844" bIns="38922"/>
          <a:lstStyle/>
          <a:p>
            <a:pPr defTabSz="778456">
              <a:defRPr/>
            </a:pPr>
            <a:endParaRPr lang="is-IS" sz="15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77844" tIns="38922" rIns="77844" bIns="38922"/>
          <a:lstStyle/>
          <a:p>
            <a:pPr defTabSz="778456"/>
            <a:fld id="{189596DD-1994-43A4-938B-7298F88ED4CC}" type="slidenum">
              <a:rPr lang="is-IS" altLang="en-US" sz="1500" smtClean="0">
                <a:solidFill>
                  <a:prstClr val="black"/>
                </a:solidFill>
              </a:rPr>
              <a:pPr defTabSz="778456"/>
              <a:t>‹#›</a:t>
            </a:fld>
            <a:endParaRPr lang="is-IS" altLang="en-US" sz="1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04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 userDrawn="1"/>
        </p:nvSpPr>
        <p:spPr>
          <a:xfrm>
            <a:off x="562226" y="2247172"/>
            <a:ext cx="6858000" cy="1241822"/>
          </a:xfrm>
          <a:prstGeom prst="rect">
            <a:avLst/>
          </a:prstGeom>
        </p:spPr>
        <p:txBody>
          <a:bodyPr lIns="77835" tIns="38917" rIns="77835" bIns="38917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1200">
                <a:solidFill>
                  <a:srgbClr val="767171"/>
                </a:solidFill>
                <a:latin typeface="Circular Std Book" charset="0"/>
                <a:ea typeface="Circular Std Book" charset="0"/>
                <a:cs typeface="Circular Std Book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Undirfyrirsögn</a:t>
            </a:r>
            <a:endParaRPr lang="en-US" dirty="0" smtClean="0"/>
          </a:p>
          <a:p>
            <a:r>
              <a:rPr lang="en-US" dirty="0" err="1" smtClean="0"/>
              <a:t>Punkta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aðrar</a:t>
            </a:r>
            <a:r>
              <a:rPr lang="en-US" dirty="0" smtClean="0"/>
              <a:t> </a:t>
            </a:r>
            <a:r>
              <a:rPr lang="en-US" dirty="0" err="1" smtClean="0"/>
              <a:t>upplýsingar</a:t>
            </a:r>
            <a:endParaRPr lang="en-US" dirty="0" smtClean="0"/>
          </a:p>
          <a:p>
            <a:r>
              <a:rPr lang="en-US" dirty="0" smtClean="0"/>
              <a:t>Best </a:t>
            </a:r>
            <a:r>
              <a:rPr lang="en-US" dirty="0" err="1" smtClean="0"/>
              <a:t>að</a:t>
            </a:r>
            <a:r>
              <a:rPr lang="en-US" dirty="0" smtClean="0"/>
              <a:t> </a:t>
            </a:r>
            <a:r>
              <a:rPr lang="en-US" dirty="0" err="1" smtClean="0"/>
              <a:t>hafa</a:t>
            </a:r>
            <a:r>
              <a:rPr lang="en-US" dirty="0" smtClean="0"/>
              <a:t> </a:t>
            </a:r>
            <a:r>
              <a:rPr lang="en-US" dirty="0" err="1" smtClean="0"/>
              <a:t>allt</a:t>
            </a:r>
            <a:r>
              <a:rPr lang="en-US" dirty="0" smtClean="0"/>
              <a:t> </a:t>
            </a:r>
            <a:r>
              <a:rPr lang="en-US" dirty="0" err="1" smtClean="0"/>
              <a:t>stutt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hnitmiðað</a:t>
            </a:r>
            <a:endParaRPr lang="en-US" dirty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562226" y="726594"/>
            <a:ext cx="7886700" cy="1323244"/>
          </a:xfrm>
          <a:prstGeom prst="rect">
            <a:avLst/>
          </a:prstGeom>
        </p:spPr>
        <p:txBody>
          <a:bodyPr vert="horz" lIns="77835" tIns="38917" rIns="77835" bIns="389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en-US" dirty="0" err="1" smtClean="0"/>
              <a:t>Stór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flott</a:t>
            </a:r>
            <a:r>
              <a:rPr lang="en-US" dirty="0" smtClean="0"/>
              <a:t> </a:t>
            </a:r>
            <a:r>
              <a:rPr lang="en-US" dirty="0" err="1" smtClean="0"/>
              <a:t>fyrirsögn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í</a:t>
            </a:r>
            <a:r>
              <a:rPr lang="en-US" dirty="0" smtClean="0"/>
              <a:t> </a:t>
            </a:r>
            <a:r>
              <a:rPr lang="en-US" dirty="0" err="1" smtClean="0"/>
              <a:t>einni</a:t>
            </a:r>
            <a:r>
              <a:rPr lang="en-US" dirty="0" smtClean="0"/>
              <a:t> </a:t>
            </a:r>
            <a:r>
              <a:rPr lang="en-US" dirty="0" err="1" smtClean="0"/>
              <a:t>eða</a:t>
            </a:r>
            <a:r>
              <a:rPr lang="en-US" dirty="0" smtClean="0"/>
              <a:t> </a:t>
            </a:r>
            <a:r>
              <a:rPr lang="en-US" dirty="0" err="1" smtClean="0"/>
              <a:t>tveim</a:t>
            </a:r>
            <a:r>
              <a:rPr lang="en-US" dirty="0" smtClean="0"/>
              <a:t> </a:t>
            </a:r>
            <a:r>
              <a:rPr lang="en-US" dirty="0" err="1" smtClean="0"/>
              <a:t>línum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67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760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ö efnis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27534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is-IS" dirty="0" smtClean="0"/>
              <a:t>Smelltu til að breyta </a:t>
            </a:r>
            <a:r>
              <a:rPr lang="is-IS" dirty="0" err="1" smtClean="0"/>
              <a:t>stíl</a:t>
            </a:r>
            <a:r>
              <a:rPr lang="is-IS" dirty="0" smtClean="0"/>
              <a:t> aðaltitils</a:t>
            </a:r>
            <a:endParaRPr lang="is-IS" dirty="0"/>
          </a:p>
        </p:txBody>
      </p:sp>
      <p:sp>
        <p:nvSpPr>
          <p:cNvPr id="3" name="Staðgengill efnis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Staðgengill efnis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1.11.2017</a:t>
            </a:fld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0627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77835" tIns="38917" rIns="77835" bIns="38917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77835" tIns="38917" rIns="77835" bIns="38917"/>
          <a:lstStyle/>
          <a:p>
            <a:pPr defTabSz="778367"/>
            <a:fld id="{EEB5AA2D-23B0-40A8-AE4B-A2A6D69FECC6}" type="datetimeFigureOut">
              <a:rPr lang="is-IS" sz="1500" smtClean="0">
                <a:solidFill>
                  <a:prstClr val="black"/>
                </a:solidFill>
              </a:rPr>
              <a:pPr defTabSz="778367"/>
              <a:t>1.11.2017</a:t>
            </a:fld>
            <a:endParaRPr lang="is-IS" sz="15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77835" tIns="38917" rIns="77835" bIns="38917"/>
          <a:lstStyle/>
          <a:p>
            <a:pPr defTabSz="778367"/>
            <a:endParaRPr lang="is-IS" sz="15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77835" tIns="38917" rIns="77835" bIns="38917"/>
          <a:lstStyle/>
          <a:p>
            <a:pPr defTabSz="778367"/>
            <a:fld id="{65C4E8EF-10F0-47C5-B5EC-E1DEA46D3247}" type="slidenum">
              <a:rPr lang="is-IS" sz="1500" smtClean="0">
                <a:solidFill>
                  <a:prstClr val="black"/>
                </a:solidFill>
              </a:rPr>
              <a:pPr defTabSz="778367"/>
              <a:t>‹#›</a:t>
            </a:fld>
            <a:endParaRPr lang="is-IS" sz="1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141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9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7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6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5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4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33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754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91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782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67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565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456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34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239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131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507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226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138" indent="0">
              <a:buNone/>
              <a:defRPr sz="1700" b="1"/>
            </a:lvl2pPr>
            <a:lvl3pPr marL="778278" indent="0">
              <a:buNone/>
              <a:defRPr sz="1500" b="1"/>
            </a:lvl3pPr>
            <a:lvl4pPr marL="1167415" indent="0">
              <a:buNone/>
              <a:defRPr sz="1400" b="1"/>
            </a:lvl4pPr>
            <a:lvl5pPr marL="1556556" indent="0">
              <a:buNone/>
              <a:defRPr sz="1400" b="1"/>
            </a:lvl5pPr>
            <a:lvl6pPr marL="1945693" indent="0">
              <a:buNone/>
              <a:defRPr sz="1400" b="1"/>
            </a:lvl6pPr>
            <a:lvl7pPr marL="2334835" indent="0">
              <a:buNone/>
              <a:defRPr sz="1400" b="1"/>
            </a:lvl7pPr>
            <a:lvl8pPr marL="2723970" indent="0">
              <a:buNone/>
              <a:defRPr sz="1400" b="1"/>
            </a:lvl8pPr>
            <a:lvl9pPr marL="3113108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138" indent="0">
              <a:buNone/>
              <a:defRPr sz="1700" b="1"/>
            </a:lvl2pPr>
            <a:lvl3pPr marL="778278" indent="0">
              <a:buNone/>
              <a:defRPr sz="1500" b="1"/>
            </a:lvl3pPr>
            <a:lvl4pPr marL="1167415" indent="0">
              <a:buNone/>
              <a:defRPr sz="1400" b="1"/>
            </a:lvl4pPr>
            <a:lvl5pPr marL="1556556" indent="0">
              <a:buNone/>
              <a:defRPr sz="1400" b="1"/>
            </a:lvl5pPr>
            <a:lvl6pPr marL="1945693" indent="0">
              <a:buNone/>
              <a:defRPr sz="1400" b="1"/>
            </a:lvl6pPr>
            <a:lvl7pPr marL="2334835" indent="0">
              <a:buNone/>
              <a:defRPr sz="1400" b="1"/>
            </a:lvl7pPr>
            <a:lvl8pPr marL="2723970" indent="0">
              <a:buNone/>
              <a:defRPr sz="1400" b="1"/>
            </a:lvl8pPr>
            <a:lvl9pPr marL="3113108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316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7167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91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8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9138" indent="0">
              <a:buNone/>
              <a:defRPr sz="1000"/>
            </a:lvl2pPr>
            <a:lvl3pPr marL="778278" indent="0">
              <a:buNone/>
              <a:defRPr sz="900"/>
            </a:lvl3pPr>
            <a:lvl4pPr marL="1167415" indent="0">
              <a:buNone/>
              <a:defRPr sz="800"/>
            </a:lvl4pPr>
            <a:lvl5pPr marL="1556556" indent="0">
              <a:buNone/>
              <a:defRPr sz="800"/>
            </a:lvl5pPr>
            <a:lvl6pPr marL="1945693" indent="0">
              <a:buNone/>
              <a:defRPr sz="800"/>
            </a:lvl6pPr>
            <a:lvl7pPr marL="2334835" indent="0">
              <a:buNone/>
              <a:defRPr sz="800"/>
            </a:lvl7pPr>
            <a:lvl8pPr marL="2723970" indent="0">
              <a:buNone/>
              <a:defRPr sz="800"/>
            </a:lvl8pPr>
            <a:lvl9pPr marL="311310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527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700"/>
            </a:lvl1pPr>
            <a:lvl2pPr marL="389138" indent="0">
              <a:buNone/>
              <a:defRPr sz="2400"/>
            </a:lvl2pPr>
            <a:lvl3pPr marL="778278" indent="0">
              <a:buNone/>
              <a:defRPr sz="2000"/>
            </a:lvl3pPr>
            <a:lvl4pPr marL="1167415" indent="0">
              <a:buNone/>
              <a:defRPr sz="1700"/>
            </a:lvl4pPr>
            <a:lvl5pPr marL="1556556" indent="0">
              <a:buNone/>
              <a:defRPr sz="1700"/>
            </a:lvl5pPr>
            <a:lvl6pPr marL="1945693" indent="0">
              <a:buNone/>
              <a:defRPr sz="1700"/>
            </a:lvl6pPr>
            <a:lvl7pPr marL="2334835" indent="0">
              <a:buNone/>
              <a:defRPr sz="1700"/>
            </a:lvl7pPr>
            <a:lvl8pPr marL="2723970" indent="0">
              <a:buNone/>
              <a:defRPr sz="1700"/>
            </a:lvl8pPr>
            <a:lvl9pPr marL="3113108" indent="0">
              <a:buNone/>
              <a:defRPr sz="17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89138" indent="0">
              <a:buNone/>
              <a:defRPr sz="1000"/>
            </a:lvl2pPr>
            <a:lvl3pPr marL="778278" indent="0">
              <a:buNone/>
              <a:defRPr sz="900"/>
            </a:lvl3pPr>
            <a:lvl4pPr marL="1167415" indent="0">
              <a:buNone/>
              <a:defRPr sz="800"/>
            </a:lvl4pPr>
            <a:lvl5pPr marL="1556556" indent="0">
              <a:buNone/>
              <a:defRPr sz="800"/>
            </a:lvl5pPr>
            <a:lvl6pPr marL="1945693" indent="0">
              <a:buNone/>
              <a:defRPr sz="800"/>
            </a:lvl6pPr>
            <a:lvl7pPr marL="2334835" indent="0">
              <a:buNone/>
              <a:defRPr sz="800"/>
            </a:lvl7pPr>
            <a:lvl8pPr marL="2723970" indent="0">
              <a:buNone/>
              <a:defRPr sz="800"/>
            </a:lvl8pPr>
            <a:lvl9pPr marL="311310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4" name="Staðgengill efnis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5" name="Textastaðgengill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6" name="Staðgengill efnis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7" name="Dagsetningarstaðgengill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1.11.2017</a:t>
            </a:fld>
            <a:endParaRPr lang="is-IS"/>
          </a:p>
        </p:txBody>
      </p:sp>
      <p:sp>
        <p:nvSpPr>
          <p:cNvPr id="8" name="Síðufótarstaðgengil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kyggnunúmersstaðgengill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2797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803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1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351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48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9872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682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ðeins 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27534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is-IS" dirty="0" smtClean="0"/>
              <a:t>Smelltu til að breyta </a:t>
            </a:r>
            <a:r>
              <a:rPr lang="is-IS" dirty="0" err="1" smtClean="0"/>
              <a:t>stíl</a:t>
            </a:r>
            <a:r>
              <a:rPr lang="is-IS" dirty="0" smtClean="0"/>
              <a:t> aðaltitils</a:t>
            </a:r>
            <a:endParaRPr lang="is-IS" dirty="0"/>
          </a:p>
        </p:txBody>
      </p:sp>
      <p:sp>
        <p:nvSpPr>
          <p:cNvPr id="3" name="Dagsetningarstaðgengill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1.11.2017</a:t>
            </a:fld>
            <a:endParaRPr lang="is-IS"/>
          </a:p>
        </p:txBody>
      </p:sp>
      <p:sp>
        <p:nvSpPr>
          <p:cNvPr id="4" name="Síðufótarstaðgengil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kyggnunúmersstaðgengill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3805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gsetningarstaðgengill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1.11.2017</a:t>
            </a:fld>
            <a:endParaRPr lang="is-IS"/>
          </a:p>
        </p:txBody>
      </p:sp>
      <p:sp>
        <p:nvSpPr>
          <p:cNvPr id="3" name="Síðufótarstaðgengil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  <p:sp>
        <p:nvSpPr>
          <p:cNvPr id="5" name="Titill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27534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is-IS" dirty="0" smtClean="0"/>
              <a:t>Smelltu til að breyta </a:t>
            </a:r>
            <a:r>
              <a:rPr lang="is-IS" dirty="0" err="1" smtClean="0"/>
              <a:t>stíl</a:t>
            </a:r>
            <a:r>
              <a:rPr lang="is-IS" dirty="0" smtClean="0"/>
              <a:t> aðaltitils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4306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Efni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3575051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Textastaðgengill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1.11.2017</a:t>
            </a:fld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857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ynd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Myndastaðgengill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astaðgengill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1FBDD-B815-4262-B474-1B81A6871C3B}" type="datetimeFigureOut">
              <a:rPr lang="is-IS" smtClean="0"/>
              <a:t>1.11.2017</a:t>
            </a:fld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8912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.wmf"/><Relationship Id="rId5" Type="http://schemas.openxmlformats.org/officeDocument/2006/relationships/image" Target="../media/image7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sstaðgengil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1FBDD-B815-4262-B474-1B81A6871C3B}" type="datetimeFigureOut">
              <a:rPr lang="is-IS" smtClean="0"/>
              <a:t>1.11.2017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E8190-F85C-446B-AD2E-EB83BFA354D6}" type="slidenum">
              <a:rPr lang="is-IS" smtClean="0"/>
              <a:t>‹#›</a:t>
            </a:fld>
            <a:endParaRPr lang="is-IS"/>
          </a:p>
        </p:txBody>
      </p:sp>
      <p:pic>
        <p:nvPicPr>
          <p:cNvPr id="7" name="Mynd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1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09" r:id="rId13"/>
  </p:sldLayoutIdLst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xStyles>
    <p:titleStyle>
      <a:lvl1pPr algn="ctr" defTabSz="91429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1" indent="-342861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defTabSz="9142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8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sstaðgengil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is-IS"/>
              <a:t>Smelltu til að 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37E63-CAA5-4B62-9030-747B2713D445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855B2-E949-4108-BF5A-BBF0E07365C5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17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29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1" indent="-342861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defTabSz="9142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8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sstaðgengil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is-IS"/>
              <a:t>Smelltu til að 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E9610-FC92-4404-910E-27F296BAD8A8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0A77-FFF8-4C4D-BE09-FDE3ECF9528B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1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29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1" indent="-342861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defTabSz="9142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8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9002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997" y="377848"/>
            <a:ext cx="1271354" cy="264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033422" y="217404"/>
            <a:ext cx="831007" cy="75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1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778456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612" indent="-194612" algn="l" defTabSz="778456" rtl="0" eaLnBrk="1" latinLnBrk="0" hangingPunct="1">
        <a:lnSpc>
          <a:spcPct val="90000"/>
        </a:lnSpc>
        <a:spcBef>
          <a:spcPts val="852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3841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3068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294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51524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40749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529977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919204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308431" indent="-194612" algn="l" defTabSz="778456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227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456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681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910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6136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5365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4590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3817" algn="l" defTabSz="77845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51406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152" y="217357"/>
            <a:ext cx="856694" cy="177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296788" y="217362"/>
            <a:ext cx="562639" cy="5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8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iming>
    <p:tnLst>
      <p:par>
        <p:cTn id="1" dur="indefinite" restart="never" nodeType="tmRoot"/>
      </p:par>
    </p:tnLst>
  </p:timing>
  <p:txStyles>
    <p:titleStyle>
      <a:lvl1pPr algn="l" defTabSz="778367" rtl="0" eaLnBrk="1" latinLnBrk="0" hangingPunct="1">
        <a:lnSpc>
          <a:spcPct val="90000"/>
        </a:lnSpc>
        <a:spcBef>
          <a:spcPct val="0"/>
        </a:spcBef>
        <a:buNone/>
        <a:defRPr sz="3700" b="1" i="0" kern="1200">
          <a:solidFill>
            <a:srgbClr val="73AED0"/>
          </a:solidFill>
          <a:latin typeface="Circular Std" charset="0"/>
          <a:ea typeface="Circular Std" charset="0"/>
          <a:cs typeface="Circular Std" charset="0"/>
        </a:defRPr>
      </a:lvl1pPr>
    </p:titleStyle>
    <p:bodyStyle>
      <a:lvl1pPr marL="194590" indent="-194590" algn="l" defTabSz="778367" rtl="0" eaLnBrk="1" latinLnBrk="0" hangingPunct="1">
        <a:lnSpc>
          <a:spcPct val="90000"/>
        </a:lnSpc>
        <a:spcBef>
          <a:spcPts val="852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3775" indent="-194590" algn="l" defTabSz="778367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2958" indent="-194590" algn="l" defTabSz="778367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139" indent="-194590" algn="l" defTabSz="778367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51325" indent="-194590" algn="l" defTabSz="778367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40506" indent="-194590" algn="l" defTabSz="778367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529689" indent="-194590" algn="l" defTabSz="778367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918872" indent="-194590" algn="l" defTabSz="778367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308055" indent="-194590" algn="l" defTabSz="778367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183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367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548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733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5914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5100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4280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3462" algn="l" defTabSz="7783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77826" tIns="38912" rIns="77826" bIns="389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77826" tIns="38912" rIns="77826" bIns="389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77826" tIns="38912" rIns="77826" bIns="3891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278"/>
            <a:fld id="{EEB5AA2D-23B0-40A8-AE4B-A2A6D69FECC6}" type="datetimeFigureOut">
              <a:rPr lang="is-IS" smtClean="0">
                <a:solidFill>
                  <a:prstClr val="black">
                    <a:tint val="75000"/>
                  </a:prstClr>
                </a:solidFill>
              </a:rPr>
              <a:pPr defTabSz="778278"/>
              <a:t>1.11.2017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77826" tIns="38912" rIns="77826" bIns="3891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278"/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77826" tIns="38912" rIns="77826" bIns="3891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8278"/>
            <a:fld id="{65C4E8EF-10F0-47C5-B5EC-E1DEA46D3247}" type="slidenum">
              <a:rPr lang="is-IS" smtClean="0">
                <a:solidFill>
                  <a:prstClr val="black">
                    <a:tint val="75000"/>
                  </a:prstClr>
                </a:solidFill>
              </a:rPr>
              <a:pPr defTabSz="778278"/>
              <a:t>‹#›</a:t>
            </a:fld>
            <a:endParaRPr lang="is-I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72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xStyles>
    <p:titleStyle>
      <a:lvl1pPr algn="ctr" defTabSz="778278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853" indent="-291853" algn="l" defTabSz="7782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2350" indent="-243210" algn="l" defTabSz="7782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2848" indent="-194567" algn="l" defTabSz="7782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984" indent="-194567" algn="l" defTabSz="7782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1126" indent="-194567" algn="l" defTabSz="778278" rtl="0" eaLnBrk="1" latinLnBrk="0" hangingPunct="1">
        <a:spcBef>
          <a:spcPct val="20000"/>
        </a:spcBef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0263" indent="-194567" algn="l" defTabSz="7782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29401" indent="-194567" algn="l" defTabSz="7782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18540" indent="-194567" algn="l" defTabSz="7782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07679" indent="-194567" algn="l" defTabSz="7782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138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278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415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556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5693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4835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3970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3108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9002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997" y="377811"/>
            <a:ext cx="1271354" cy="264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033422" y="217368"/>
            <a:ext cx="831007" cy="75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0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778278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567" indent="-194567" algn="l" defTabSz="778278" rtl="0" eaLnBrk="1" latinLnBrk="0" hangingPunct="1">
        <a:lnSpc>
          <a:spcPct val="90000"/>
        </a:lnSpc>
        <a:spcBef>
          <a:spcPts val="852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3708" indent="-194567" algn="l" defTabSz="778278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2848" indent="-194567" algn="l" defTabSz="778278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984" indent="-194567" algn="l" defTabSz="778278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51126" indent="-194567" algn="l" defTabSz="778278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40263" indent="-194567" algn="l" defTabSz="778278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529401" indent="-194567" algn="l" defTabSz="778278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918540" indent="-194567" algn="l" defTabSz="778278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307679" indent="-194567" algn="l" defTabSz="778278" rtl="0" eaLnBrk="1" latinLnBrk="0" hangingPunct="1">
        <a:lnSpc>
          <a:spcPct val="90000"/>
        </a:lnSpc>
        <a:spcBef>
          <a:spcPts val="42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138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278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415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556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5693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4835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3970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3108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microsoft.com/office/2007/relationships/hdphoto" Target="../media/hdphoto1.wdp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54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7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4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3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9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borgarbokasafn.is/is/arbaer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jpe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openxmlformats.org/officeDocument/2006/relationships/image" Target="../media/image13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g"/><Relationship Id="rId4" Type="http://schemas.openxmlformats.org/officeDocument/2006/relationships/image" Target="../media/image12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44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.wm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38"/>
            <a:ext cx="9144000" cy="514350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4" y="619870"/>
            <a:ext cx="7227912" cy="4065701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2" name="Titill 1"/>
          <p:cNvSpPr>
            <a:spLocks noGrp="1"/>
          </p:cNvSpPr>
          <p:nvPr>
            <p:ph type="ctrTitle"/>
          </p:nvPr>
        </p:nvSpPr>
        <p:spPr>
          <a:xfrm>
            <a:off x="-35496" y="1851670"/>
            <a:ext cx="9179496" cy="1368152"/>
          </a:xfrm>
        </p:spPr>
        <p:txBody>
          <a:bodyPr>
            <a:normAutofit/>
          </a:bodyPr>
          <a:lstStyle/>
          <a:p>
            <a:r>
              <a:rPr lang="is-IS" sz="5500" b="1" cap="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Árbær</a:t>
            </a:r>
            <a:endParaRPr lang="is-IS" sz="55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ill 1"/>
          <p:cNvSpPr txBox="1">
            <a:spLocks/>
          </p:cNvSpPr>
          <p:nvPr/>
        </p:nvSpPr>
        <p:spPr>
          <a:xfrm>
            <a:off x="1043608" y="3939902"/>
            <a:ext cx="6984776" cy="630070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25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s-I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DAGUR B. EGGERTSSON</a:t>
            </a:r>
          </a:p>
          <a:p>
            <a:pPr algn="ctr"/>
            <a:r>
              <a:rPr lang="is-I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BORGARSTJÓRI</a:t>
            </a:r>
          </a:p>
          <a:p>
            <a:pPr algn="ctr"/>
            <a:endParaRPr lang="is-IS" sz="2200" b="1" dirty="0">
              <a:latin typeface="Tw Cen MT Condensed" panose="020B0606020104020203" pitchFamily="34" charset="0"/>
            </a:endParaRPr>
          </a:p>
        </p:txBody>
      </p:sp>
      <p:pic>
        <p:nvPicPr>
          <p:cNvPr id="4098" name="Picture 2" descr="https://siggi.photoshelter.com/img/pixel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4" y="-9048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19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22548"/>
          </a:xfrm>
        </p:spPr>
        <p:txBody>
          <a:bodyPr/>
          <a:lstStyle/>
          <a:p>
            <a:pPr algn="ctr"/>
            <a:r>
              <a:rPr lang="is-IS" sz="4000" b="1" dirty="0"/>
              <a:t>Öflugt leikskólastarf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179512" y="977479"/>
            <a:ext cx="3528392" cy="3394472"/>
          </a:xfrm>
        </p:spPr>
        <p:txBody>
          <a:bodyPr>
            <a:noAutofit/>
          </a:bodyPr>
          <a:lstStyle/>
          <a:p>
            <a:r>
              <a:rPr lang="is-IS" sz="2400" dirty="0"/>
              <a:t>Árborg  	 - 62 börn </a:t>
            </a:r>
          </a:p>
          <a:p>
            <a:r>
              <a:rPr lang="is-IS" sz="2400" dirty="0"/>
              <a:t>Ártúnsskóli 	 - 61</a:t>
            </a:r>
          </a:p>
          <a:p>
            <a:r>
              <a:rPr lang="is-IS" sz="2400" dirty="0"/>
              <a:t>Blásalir 	 - 46</a:t>
            </a:r>
          </a:p>
          <a:p>
            <a:r>
              <a:rPr lang="is-IS" sz="2400" dirty="0"/>
              <a:t>Heiðarborg   - 67	</a:t>
            </a:r>
          </a:p>
          <a:p>
            <a:r>
              <a:rPr lang="is-IS" sz="2400" dirty="0"/>
              <a:t>Rauðaborg 	  - 57</a:t>
            </a:r>
          </a:p>
          <a:p>
            <a:r>
              <a:rPr lang="is-IS" sz="2400" dirty="0"/>
              <a:t>Rauðhóll 	- 202</a:t>
            </a:r>
          </a:p>
          <a:p>
            <a:r>
              <a:rPr lang="is-IS" sz="2400" dirty="0"/>
              <a:t>Rofaborg  	- 101</a:t>
            </a:r>
          </a:p>
        </p:txBody>
      </p:sp>
      <p:sp>
        <p:nvSpPr>
          <p:cNvPr id="5" name="Textarammi 4"/>
          <p:cNvSpPr txBox="1"/>
          <p:nvPr/>
        </p:nvSpPr>
        <p:spPr>
          <a:xfrm>
            <a:off x="4283969" y="1275606"/>
            <a:ext cx="4248472" cy="286231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285717" indent="-285717">
              <a:buFont typeface="Arial" panose="020B0604020202020204" pitchFamily="34" charset="0"/>
              <a:buChar char="•"/>
            </a:pPr>
            <a:r>
              <a:rPr lang="is-IS" dirty="0"/>
              <a:t>Umhverfismennt, hreyfing og </a:t>
            </a:r>
            <a:r>
              <a:rPr lang="is-IS" dirty="0" smtClean="0"/>
              <a:t>lífsleikni</a:t>
            </a:r>
          </a:p>
          <a:p>
            <a:pPr marL="285717" indent="-285717">
              <a:buFont typeface="Arial" panose="020B0604020202020204" pitchFamily="34" charset="0"/>
              <a:buChar char="•"/>
            </a:pPr>
            <a:endParaRPr lang="is-IS" dirty="0"/>
          </a:p>
          <a:p>
            <a:pPr marL="285717" indent="-285717">
              <a:buFont typeface="Arial" panose="020B0604020202020204" pitchFamily="34" charset="0"/>
              <a:buChar char="•"/>
            </a:pPr>
            <a:r>
              <a:rPr lang="is-IS" dirty="0" smtClean="0"/>
              <a:t>Allir </a:t>
            </a:r>
            <a:r>
              <a:rPr lang="is-IS" dirty="0"/>
              <a:t>leikskólarnir </a:t>
            </a:r>
            <a:r>
              <a:rPr lang="is-IS" dirty="0" smtClean="0"/>
              <a:t>í </a:t>
            </a:r>
            <a:r>
              <a:rPr lang="is-IS" dirty="0" err="1"/>
              <a:t>nánu</a:t>
            </a:r>
            <a:r>
              <a:rPr lang="is-IS" dirty="0"/>
              <a:t> samstarfi við grunnskólana með </a:t>
            </a:r>
            <a:r>
              <a:rPr lang="is-IS" dirty="0" smtClean="0"/>
              <a:t>margvíslegum </a:t>
            </a:r>
            <a:r>
              <a:rPr lang="is-IS" dirty="0"/>
              <a:t>þróunar- og samstarfsverkefnum.</a:t>
            </a:r>
            <a:r>
              <a:rPr lang="is-IS" dirty="0" smtClean="0"/>
              <a:t> </a:t>
            </a:r>
          </a:p>
          <a:p>
            <a:endParaRPr lang="is-IS" dirty="0" smtClean="0"/>
          </a:p>
          <a:p>
            <a:pPr marL="285717" indent="-285717">
              <a:buFont typeface="Arial" panose="020B0604020202020204" pitchFamily="34" charset="0"/>
              <a:buChar char="•"/>
            </a:pPr>
            <a:r>
              <a:rPr lang="is-IS" dirty="0" smtClean="0"/>
              <a:t>95-97% foreldra eru ánægðir með leikskólastarfið og leikskólann og telja að barninu þeirra líði vel í leikskólanum. </a:t>
            </a:r>
            <a:br>
              <a:rPr lang="is-IS" dirty="0" smtClean="0"/>
            </a:b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25255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7524" y="472362"/>
            <a:ext cx="8229600" cy="857250"/>
          </a:xfrm>
          <a:prstGeom prst="rect">
            <a:avLst/>
          </a:prstGeom>
        </p:spPr>
        <p:txBody>
          <a:bodyPr lIns="77817" tIns="38907" rIns="77817" bIns="38907">
            <a:normAutofit/>
          </a:bodyPr>
          <a:lstStyle/>
          <a:p>
            <a:pPr algn="l"/>
            <a:r>
              <a:rPr lang="is-IS" sz="2100" dirty="0">
                <a:latin typeface="Circular Std Book" pitchFamily="34" charset="0"/>
                <a:cs typeface="Circular Std Book" pitchFamily="34" charset="0"/>
              </a:rPr>
              <a:t>Núverandi byggð - helstu heimildir </a:t>
            </a:r>
            <a:endParaRPr lang="en-US" sz="2100" dirty="0">
              <a:latin typeface="Circular Std Book" pitchFamily="34" charset="0"/>
              <a:cs typeface="Circular Std Boo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627543"/>
            <a:ext cx="5616624" cy="4472084"/>
          </a:xfrm>
          <a:prstGeom prst="rect">
            <a:avLst/>
          </a:prstGeom>
          <a:noFill/>
        </p:spPr>
        <p:txBody>
          <a:bodyPr wrap="square" lIns="77817" tIns="38907" rIns="77817" bIns="38907" rtlCol="0">
            <a:spAutoFit/>
          </a:bodyPr>
          <a:lstStyle/>
          <a:p>
            <a:pPr defTabSz="778190"/>
            <a:endParaRPr lang="is-IS" sz="12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231028" indent="-231028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Byggja má hæð ofan á fjölbýlishús  og setja lyftur</a:t>
            </a:r>
          </a:p>
          <a:p>
            <a:pPr marL="231028" indent="-231028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Byggja má við fjölbýlishús, viðbyggingar, sólskála, svalir, svalalokanir og kvisti</a:t>
            </a:r>
          </a:p>
          <a:p>
            <a:pPr marL="231028" indent="-231028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Heimilt að byggja garðhýsi, sorp- og hjólaskýli</a:t>
            </a:r>
          </a:p>
          <a:p>
            <a:pPr marL="231028" indent="-231028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Byggingarreitir stækkaðir þannig að þeir rúmi núverandi hús og aukið byggingamagn.</a:t>
            </a:r>
          </a:p>
          <a:p>
            <a:pPr marL="231028" indent="-231028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Sérstakir skilmálar fyrir Rofabæ 7-9, heimild fyrir fjölbýlishúsi í samræmi við byggðaminnstur</a:t>
            </a:r>
          </a:p>
          <a:p>
            <a:pPr marL="231028" indent="-231028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Bílastæði í samræmi við </a:t>
            </a:r>
            <a:r>
              <a:rPr lang="is-IS" sz="1400" dirty="0" err="1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AR</a:t>
            </a: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 2010 – 2030, </a:t>
            </a:r>
          </a:p>
          <a:p>
            <a:pPr marL="231028" indent="-231028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Ákvæði um grænar áherslur þ.m.t. ofanvatnslausnir, gróður og úrgangsflokkun inna lóðar</a:t>
            </a:r>
          </a:p>
          <a:p>
            <a:pPr marL="231028" indent="-231028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Opin svæði, hverfisgarðar og sparkvellir við Rofabæ </a:t>
            </a:r>
          </a:p>
          <a:p>
            <a:pPr marL="231028" indent="-231028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Fylgja skal leiðbeiningum hverfisskipulags þegar heimildir eru nýttar</a:t>
            </a:r>
          </a:p>
          <a:p>
            <a:pPr marL="243182" indent="-243182" defTabSz="778190">
              <a:buFont typeface="Arial" panose="020B0604020202020204" pitchFamily="34" charset="0"/>
              <a:buChar char="•"/>
            </a:pPr>
            <a:endParaRPr lang="is-IS" sz="14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243182" indent="-243182" defTabSz="778190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59" y="1329614"/>
            <a:ext cx="3160134" cy="206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8" t="8043" r="932" b="53406"/>
          <a:stretch/>
        </p:blipFill>
        <p:spPr bwMode="auto">
          <a:xfrm>
            <a:off x="5976157" y="3233727"/>
            <a:ext cx="3165140" cy="154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156" y="6715"/>
            <a:ext cx="3167844" cy="133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7989" y="542853"/>
            <a:ext cx="8435352" cy="651755"/>
          </a:xfrm>
          <a:prstGeom prst="rect">
            <a:avLst/>
          </a:prstGeom>
        </p:spPr>
        <p:txBody>
          <a:bodyPr lIns="77817" tIns="38907" rIns="77817" bIns="38907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is-IS" sz="2700" dirty="0"/>
              <a:t>Þróunarsvæði í Árbæ </a:t>
            </a:r>
          </a:p>
          <a:p>
            <a:r>
              <a:rPr lang="is-IS" sz="2700" dirty="0"/>
              <a:t> </a:t>
            </a:r>
          </a:p>
          <a:p>
            <a:endParaRPr lang="en-US" sz="2600" dirty="0">
              <a:latin typeface="Circular Std"/>
              <a:cs typeface="Circular Std Book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7992" y="1194599"/>
            <a:ext cx="2924633" cy="3427763"/>
          </a:xfrm>
          <a:prstGeom prst="rect">
            <a:avLst/>
          </a:prstGeom>
        </p:spPr>
        <p:txBody>
          <a:bodyPr wrap="square" lIns="77817" tIns="38907" rIns="77817" bIns="38907">
            <a:spAutoFit/>
          </a:bodyPr>
          <a:lstStyle/>
          <a:p>
            <a:pPr marL="0" lvl="1" defTabSz="778190">
              <a:lnSpc>
                <a:spcPct val="90000"/>
              </a:lnSpc>
              <a:spcBef>
                <a:spcPts val="1023"/>
              </a:spcBef>
            </a:pPr>
            <a:r>
              <a:rPr lang="is-IS" sz="17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Ystibær- Hraunbær</a:t>
            </a:r>
          </a:p>
          <a:p>
            <a:pPr defTabSz="778190"/>
            <a:endParaRPr lang="is-IS" dirty="0" smtClean="0">
              <a:solidFill>
                <a:prstClr val="black"/>
              </a:solidFill>
            </a:endParaRPr>
          </a:p>
          <a:p>
            <a:pPr defTabSz="778190"/>
            <a:r>
              <a:rPr lang="is-IS" dirty="0" smtClean="0">
                <a:solidFill>
                  <a:prstClr val="black"/>
                </a:solidFill>
              </a:rPr>
              <a:t>Í </a:t>
            </a:r>
            <a:r>
              <a:rPr lang="is-IS" dirty="0">
                <a:solidFill>
                  <a:prstClr val="black"/>
                </a:solidFill>
              </a:rPr>
              <a:t>hverfiskipulagi er lýst stefnu fyrir svæði en unnið verður sérstakt deiliskipulag. </a:t>
            </a:r>
          </a:p>
          <a:p>
            <a:pPr defTabSz="778190"/>
            <a:endParaRPr lang="is-IS" dirty="0" smtClean="0">
              <a:solidFill>
                <a:prstClr val="black"/>
              </a:solidFill>
            </a:endParaRPr>
          </a:p>
          <a:p>
            <a:pPr defTabSz="778190"/>
            <a:r>
              <a:rPr lang="is-IS" dirty="0" smtClean="0">
                <a:solidFill>
                  <a:prstClr val="black"/>
                </a:solidFill>
              </a:rPr>
              <a:t>Miðað </a:t>
            </a:r>
            <a:r>
              <a:rPr lang="is-IS" dirty="0">
                <a:solidFill>
                  <a:prstClr val="black"/>
                </a:solidFill>
              </a:rPr>
              <a:t>við láreista byggð </a:t>
            </a:r>
            <a:r>
              <a:rPr lang="is-IS" dirty="0" smtClean="0">
                <a:solidFill>
                  <a:prstClr val="black"/>
                </a:solidFill>
              </a:rPr>
              <a:t>1-2 hæðir, 20-30 íbúðir á </a:t>
            </a:r>
            <a:r>
              <a:rPr lang="is-IS" dirty="0">
                <a:solidFill>
                  <a:prstClr val="black"/>
                </a:solidFill>
              </a:rPr>
              <a:t>ónýttu svæði vestan við Ystabæ. </a:t>
            </a:r>
            <a:endParaRPr lang="is-IS" dirty="0" smtClean="0">
              <a:solidFill>
                <a:prstClr val="black"/>
              </a:solidFill>
            </a:endParaRPr>
          </a:p>
          <a:p>
            <a:pPr defTabSz="778190"/>
            <a:endParaRPr lang="is-IS" dirty="0" smtClean="0">
              <a:solidFill>
                <a:prstClr val="black"/>
              </a:solidFill>
            </a:endParaRPr>
          </a:p>
          <a:p>
            <a:pPr defTabSz="778190"/>
            <a:r>
              <a:rPr lang="is-IS" dirty="0" smtClean="0">
                <a:solidFill>
                  <a:prstClr val="black"/>
                </a:solidFill>
              </a:rPr>
              <a:t>Nýbyggingar skerma hljóð </a:t>
            </a:r>
            <a:r>
              <a:rPr lang="is-IS" dirty="0">
                <a:solidFill>
                  <a:prstClr val="black"/>
                </a:solidFill>
              </a:rPr>
              <a:t>frá Höfðabakka. </a:t>
            </a:r>
            <a:endParaRPr lang="is-IS" sz="12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8453" r="10238"/>
          <a:stretch/>
        </p:blipFill>
        <p:spPr bwMode="auto">
          <a:xfrm>
            <a:off x="3348119" y="1194599"/>
            <a:ext cx="2420322" cy="303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0" r="4494"/>
          <a:stretch/>
        </p:blipFill>
        <p:spPr bwMode="auto">
          <a:xfrm>
            <a:off x="5773971" y="1194609"/>
            <a:ext cx="3384390" cy="302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52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9532" y="515851"/>
            <a:ext cx="8435352" cy="651755"/>
          </a:xfrm>
          <a:prstGeom prst="rect">
            <a:avLst/>
          </a:prstGeom>
        </p:spPr>
        <p:txBody>
          <a:bodyPr lIns="77817" tIns="38907" rIns="77817" bIns="38907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is-IS" sz="3300" dirty="0">
                <a:latin typeface="Circular Std"/>
                <a:cs typeface="Circular Std Book" pitchFamily="34" charset="0"/>
              </a:rPr>
              <a:t>Selás úr lofti</a:t>
            </a:r>
            <a:endParaRPr lang="en-US" sz="3300" dirty="0">
              <a:latin typeface="Circular Std"/>
              <a:cs typeface="Circular Std Book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345" y="217357"/>
            <a:ext cx="928085" cy="177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280412" y="134805"/>
            <a:ext cx="609526" cy="5085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07"/>
            <a:ext cx="9144000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8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542853"/>
            <a:ext cx="8435352" cy="651755"/>
          </a:xfrm>
          <a:prstGeom prst="rect">
            <a:avLst/>
          </a:prstGeom>
        </p:spPr>
        <p:txBody>
          <a:bodyPr lIns="77817" tIns="38907" rIns="77817" bIns="38907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is-IS" sz="2600" dirty="0">
                <a:latin typeface="Circular Std"/>
                <a:cs typeface="Circular Std Book" pitchFamily="34" charset="0"/>
              </a:rPr>
              <a:t>Selás – Stefna og helstu áherslur</a:t>
            </a:r>
            <a:endParaRPr lang="en-US" sz="2600" dirty="0">
              <a:latin typeface="Circular Std"/>
              <a:cs typeface="Circular Std Book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4" y="1113591"/>
            <a:ext cx="8579297" cy="3643324"/>
          </a:xfrm>
          <a:prstGeom prst="rect">
            <a:avLst/>
          </a:prstGeom>
        </p:spPr>
        <p:txBody>
          <a:bodyPr lIns="77817" tIns="38907" rIns="77817" bIns="38907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Fjölgun íbúða til að jafna aldursdreifingu</a:t>
            </a:r>
          </a:p>
          <a:p>
            <a:pPr marL="231028" indent="0">
              <a:spcBef>
                <a:spcPts val="511"/>
              </a:spcBef>
              <a:buNone/>
            </a:pPr>
            <a:r>
              <a:rPr lang="is-IS" sz="1700" i="1" dirty="0">
                <a:solidFill>
                  <a:prstClr val="black"/>
                </a:solidFill>
                <a:latin typeface="Circular Std"/>
                <a:cs typeface="Circular Std Book" pitchFamily="34" charset="0"/>
              </a:rPr>
              <a:t>Áætluð fjölgun 180 íbúðir</a:t>
            </a:r>
            <a:endParaRPr lang="is-IS" sz="17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Byggingarreitir stækkaðir til að byggðin geti þróast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Ofanábyggingar með lyftum heimilaðar við lyftulaus fjölbýlishús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Heimildir fyrir viðbyggingar við sérbýlishús o.s.frv.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Efling opinna svæða og almenningsrýma 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Blágrænar ofanvatnslausnir m.a. til að vernda lífríki Elliðaánna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Flokkun sorps og ný grenndarstöð við Rofabæ 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Meiri trjágróður til að mynda meira skjól og binda jarðveg </a:t>
            </a:r>
          </a:p>
          <a:p>
            <a:pPr marL="459351" indent="-459351">
              <a:buFont typeface="Wingdings" panose="05000000000000000000" pitchFamily="2" charset="2"/>
              <a:buChar char="ü"/>
            </a:pPr>
            <a:endParaRPr lang="is-IS" sz="1700" b="1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459351" indent="-459351">
              <a:buFont typeface="Wingdings" panose="05000000000000000000" pitchFamily="2" charset="2"/>
              <a:buChar char="ü"/>
            </a:pPr>
            <a:endParaRPr lang="is-IS" sz="17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459351" indent="-459351">
              <a:buFont typeface="Wingdings" panose="05000000000000000000" pitchFamily="2" charset="2"/>
              <a:buChar char="ü"/>
            </a:pPr>
            <a:endParaRPr lang="is-IS" sz="2000" dirty="0">
              <a:solidFill>
                <a:prstClr val="black"/>
              </a:solidFill>
            </a:endParaRPr>
          </a:p>
          <a:p>
            <a:pPr marL="459351" indent="-459351">
              <a:buFont typeface="Wingdings" panose="05000000000000000000" pitchFamily="2" charset="2"/>
              <a:buChar char="ü"/>
            </a:pPr>
            <a:endParaRPr lang="is-IS" sz="20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0" indent="0">
              <a:buNone/>
            </a:pPr>
            <a:endParaRPr lang="is-IS" sz="1900" b="1" dirty="0">
              <a:solidFill>
                <a:srgbClr val="767171"/>
              </a:solidFill>
              <a:latin typeface="Circular Std Bold" pitchFamily="34" charset="0"/>
              <a:ea typeface="Circular Std Book" charset="0"/>
              <a:cs typeface="Circular Std Bold" pitchFamily="34" charset="0"/>
            </a:endParaRPr>
          </a:p>
          <a:p>
            <a:pPr marL="0" indent="0">
              <a:buNone/>
            </a:pPr>
            <a:endParaRPr lang="is-IS" sz="1400" dirty="0">
              <a:solidFill>
                <a:prstClr val="black"/>
              </a:solidFill>
              <a:latin typeface="Circular Std Bold" pitchFamily="34" charset="0"/>
              <a:cs typeface="Circular Std Bold" pitchFamily="34" charset="0"/>
            </a:endParaRPr>
          </a:p>
          <a:p>
            <a:pPr marL="0" indent="0">
              <a:buNone/>
            </a:pPr>
            <a:endParaRPr lang="is-IS" sz="1400" b="1" dirty="0">
              <a:solidFill>
                <a:prstClr val="black"/>
              </a:solidFill>
              <a:latin typeface="Circular Std Bold" pitchFamily="34" charset="0"/>
              <a:cs typeface="Circular Std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16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"/>
            <a:ext cx="9139318" cy="5122445"/>
          </a:xfrm>
          <a:prstGeom prst="rect">
            <a:avLst/>
          </a:prstGeom>
          <a:solidFill>
            <a:srgbClr val="F4F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17" tIns="38907" rIns="77817" bIns="38907" rtlCol="0" anchor="ctr"/>
          <a:lstStyle/>
          <a:p>
            <a:pPr algn="ctr" defTabSz="778190"/>
            <a:endParaRPr lang="is-I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37" y="573528"/>
            <a:ext cx="4392362" cy="456997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308" y="1044438"/>
            <a:ext cx="1607210" cy="390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87474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 smtClean="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  <a:t>Selás</a:t>
            </a:r>
            <a:r>
              <a:rPr lang="en-US" b="1" dirty="0" smtClean="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  <a:t> </a:t>
            </a:r>
            <a:r>
              <a:rPr lang="en-US" b="1" dirty="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  <a:t>- </a:t>
            </a:r>
            <a:r>
              <a:rPr lang="en-US" b="1" dirty="0" err="1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  <a:t>skipulagsuppdráttur</a:t>
            </a:r>
            <a:r>
              <a:rPr lang="en-US" b="1" dirty="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  <a:t/>
            </a:r>
            <a:br>
              <a:rPr lang="en-US" b="1" dirty="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</a:b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53725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5516" y="766796"/>
            <a:ext cx="5616624" cy="4241252"/>
          </a:xfrm>
          <a:prstGeom prst="rect">
            <a:avLst/>
          </a:prstGeom>
          <a:noFill/>
        </p:spPr>
        <p:txBody>
          <a:bodyPr wrap="square" lIns="77817" tIns="38907" rIns="77817" bIns="38907" rtlCol="0">
            <a:spAutoFit/>
          </a:bodyPr>
          <a:lstStyle/>
          <a:p>
            <a:pPr defTabSz="778190"/>
            <a:endParaRPr lang="is-IS" sz="12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243182" indent="-243182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Byggja má hæð ofan á fjölbýlishús  og setja lyftur</a:t>
            </a:r>
          </a:p>
          <a:p>
            <a:pPr marL="243182" indent="-243182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Heimilt að byggja garðhýsi, sorp- og hjólaskýli</a:t>
            </a:r>
          </a:p>
          <a:p>
            <a:pPr marL="231028" indent="-231028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Viðbyggingar 40 m2 á einni hæð heimilaðar við sérbýli </a:t>
            </a:r>
          </a:p>
          <a:p>
            <a:pPr marL="243182" indent="-243182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Byggingarreitir stækkaðir þannig að þeir rúmi núverandi hús og aukið byggingamagn.</a:t>
            </a:r>
          </a:p>
          <a:p>
            <a:pPr marL="243182" indent="-243182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Tvö þróunarsvæði í hverfinu þar sem fyrirhugað er að byggja íbúðir.  Sérstakt deiliskipulag fyrir þessi svæði</a:t>
            </a:r>
          </a:p>
          <a:p>
            <a:pPr marL="243182" indent="-243182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Bílastæði í samræmi við </a:t>
            </a:r>
            <a:r>
              <a:rPr lang="is-IS" sz="1400" dirty="0" err="1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AR</a:t>
            </a: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 2010 – 2030, </a:t>
            </a:r>
          </a:p>
          <a:p>
            <a:pPr marL="243182" indent="-243182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Ákvæði um grænar áherslur þ.m.t. ofanvatnslausnir, gróður og úrgangsflokkun inna lóðar</a:t>
            </a:r>
          </a:p>
          <a:p>
            <a:pPr marL="243182" indent="-243182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Opin svæði og hverfisgarðar í hverfinu</a:t>
            </a:r>
          </a:p>
          <a:p>
            <a:pPr marL="243182" indent="-243182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Fylgja skal leiðbeiningum hverfisskipulags þegar heimildir eru nýttar</a:t>
            </a:r>
          </a:p>
          <a:p>
            <a:pPr marL="243182" indent="-243182" defTabSz="778190">
              <a:buFont typeface="Arial" panose="020B0604020202020204" pitchFamily="34" charset="0"/>
              <a:buChar char="•"/>
            </a:pPr>
            <a:endParaRPr lang="is-IS" sz="14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243182" indent="-243182" defTabSz="778190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7524" y="499365"/>
            <a:ext cx="8229600" cy="857250"/>
          </a:xfrm>
          <a:prstGeom prst="rect">
            <a:avLst/>
          </a:prstGeom>
        </p:spPr>
        <p:txBody>
          <a:bodyPr lIns="77817" tIns="38907" rIns="77817" bIns="38907">
            <a:normAutofit/>
          </a:bodyPr>
          <a:lstStyle/>
          <a:p>
            <a:pPr algn="l"/>
            <a:r>
              <a:rPr lang="is-IS" sz="2100" dirty="0">
                <a:latin typeface="Circular Std Book" pitchFamily="34" charset="0"/>
                <a:cs typeface="Circular Std Book" pitchFamily="34" charset="0"/>
              </a:rPr>
              <a:t>Núverandi byggð - helstu heimildir </a:t>
            </a:r>
            <a:endParaRPr lang="en-US" sz="2100" dirty="0">
              <a:latin typeface="Circular Std Book" pitchFamily="34" charset="0"/>
              <a:cs typeface="Circular Std Book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140" y="1356615"/>
            <a:ext cx="3311860" cy="3445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140" y="46146"/>
            <a:ext cx="3309155" cy="139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3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7989" y="542853"/>
            <a:ext cx="8435352" cy="651755"/>
          </a:xfrm>
          <a:prstGeom prst="rect">
            <a:avLst/>
          </a:prstGeom>
        </p:spPr>
        <p:txBody>
          <a:bodyPr lIns="77817" tIns="38907" rIns="77817" bIns="38907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is-IS" sz="2700" dirty="0"/>
              <a:t>Þróunarsvæði í Selás </a:t>
            </a:r>
          </a:p>
          <a:p>
            <a:r>
              <a:rPr lang="is-IS" sz="2700" dirty="0"/>
              <a:t> </a:t>
            </a:r>
          </a:p>
          <a:p>
            <a:endParaRPr lang="en-US" sz="2600" dirty="0">
              <a:latin typeface="Circular Std"/>
              <a:cs typeface="Circular Std Book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7994" y="1194607"/>
            <a:ext cx="3954901" cy="3903211"/>
          </a:xfrm>
          <a:prstGeom prst="rect">
            <a:avLst/>
          </a:prstGeom>
        </p:spPr>
        <p:txBody>
          <a:bodyPr wrap="square" lIns="77817" tIns="38907" rIns="77817" bIns="38907">
            <a:spAutoFit/>
          </a:bodyPr>
          <a:lstStyle/>
          <a:p>
            <a:pPr marL="0" lvl="1" defTabSz="778190">
              <a:lnSpc>
                <a:spcPct val="90000"/>
              </a:lnSpc>
              <a:spcBef>
                <a:spcPts val="1023"/>
              </a:spcBef>
            </a:pPr>
            <a:r>
              <a:rPr lang="is-IS" sz="1700" dirty="0">
                <a:solidFill>
                  <a:prstClr val="black"/>
                </a:solidFill>
              </a:rPr>
              <a:t>Í hverfiskipulagi er lýst stefnu fyrir þessi svæði en unnið verður sérstakt deiliskipulag</a:t>
            </a:r>
          </a:p>
          <a:p>
            <a:pPr marL="0" lvl="1" defTabSz="778190">
              <a:lnSpc>
                <a:spcPct val="90000"/>
              </a:lnSpc>
              <a:spcBef>
                <a:spcPts val="1023"/>
              </a:spcBef>
            </a:pPr>
            <a:r>
              <a:rPr lang="is-IS" sz="17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Svæði í kringum Selásbraut 98</a:t>
            </a:r>
          </a:p>
          <a:p>
            <a:pPr defTabSz="778190"/>
            <a:r>
              <a:rPr lang="is-IS" dirty="0" smtClean="0">
                <a:solidFill>
                  <a:prstClr val="black"/>
                </a:solidFill>
              </a:rPr>
              <a:t>Endurbygging verslunarhúsnæðis og heimilað að byggja lítil fjölbýlis á </a:t>
            </a:r>
            <a:r>
              <a:rPr lang="is-IS" dirty="0">
                <a:solidFill>
                  <a:prstClr val="black"/>
                </a:solidFill>
              </a:rPr>
              <a:t>2-3 hæðum. </a:t>
            </a:r>
            <a:r>
              <a:rPr lang="is-IS" dirty="0" smtClean="0">
                <a:solidFill>
                  <a:prstClr val="black"/>
                </a:solidFill>
              </a:rPr>
              <a:t>Um 20-30 íbúðir.</a:t>
            </a:r>
            <a:endParaRPr lang="is-IS" dirty="0">
              <a:solidFill>
                <a:prstClr val="black"/>
              </a:solidFill>
            </a:endParaRPr>
          </a:p>
          <a:p>
            <a:pPr defTabSz="778190"/>
            <a:endParaRPr lang="is-IS" dirty="0">
              <a:solidFill>
                <a:prstClr val="black"/>
              </a:solidFill>
            </a:endParaRPr>
          </a:p>
          <a:p>
            <a:pPr defTabSz="778190"/>
            <a:r>
              <a:rPr lang="is-IS" sz="1700" b="1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Brekknaás – Selásbraut</a:t>
            </a:r>
          </a:p>
          <a:p>
            <a:pPr defTabSz="778190"/>
            <a:r>
              <a:rPr lang="is-IS" dirty="0" smtClean="0">
                <a:solidFill>
                  <a:prstClr val="black"/>
                </a:solidFill>
              </a:rPr>
              <a:t>Sérbýli </a:t>
            </a:r>
            <a:r>
              <a:rPr lang="is-IS" dirty="0">
                <a:solidFill>
                  <a:prstClr val="black"/>
                </a:solidFill>
              </a:rPr>
              <a:t>og lágreist </a:t>
            </a:r>
            <a:r>
              <a:rPr lang="is-IS" dirty="0" smtClean="0">
                <a:solidFill>
                  <a:prstClr val="black"/>
                </a:solidFill>
              </a:rPr>
              <a:t>fjölbýli á </a:t>
            </a:r>
            <a:r>
              <a:rPr lang="is-IS" dirty="0">
                <a:solidFill>
                  <a:prstClr val="black"/>
                </a:solidFill>
              </a:rPr>
              <a:t>2-4 hæðum. Sunnan við Þverás er þó gert ráð</a:t>
            </a:r>
          </a:p>
          <a:p>
            <a:pPr defTabSz="778190"/>
            <a:r>
              <a:rPr lang="is-IS" dirty="0">
                <a:solidFill>
                  <a:prstClr val="black"/>
                </a:solidFill>
              </a:rPr>
              <a:t>fyrir lágreistari </a:t>
            </a:r>
            <a:r>
              <a:rPr lang="is-IS" dirty="0" smtClean="0">
                <a:solidFill>
                  <a:prstClr val="black"/>
                </a:solidFill>
              </a:rPr>
              <a:t>byggð</a:t>
            </a:r>
          </a:p>
          <a:p>
            <a:pPr defTabSz="778190"/>
            <a:r>
              <a:rPr lang="is-IS" dirty="0" smtClean="0">
                <a:solidFill>
                  <a:prstClr val="black"/>
                </a:solidFill>
              </a:rPr>
              <a:t>Þétting </a:t>
            </a:r>
            <a:r>
              <a:rPr lang="is-IS" dirty="0">
                <a:solidFill>
                  <a:prstClr val="black"/>
                </a:solidFill>
              </a:rPr>
              <a:t>gæti numið </a:t>
            </a:r>
            <a:r>
              <a:rPr lang="is-IS" dirty="0" smtClean="0">
                <a:solidFill>
                  <a:prstClr val="black"/>
                </a:solidFill>
              </a:rPr>
              <a:t>110-140 íbúðum</a:t>
            </a:r>
            <a:r>
              <a:rPr lang="is-IS" dirty="0">
                <a:solidFill>
                  <a:prstClr val="black"/>
                </a:solidFill>
              </a:rPr>
              <a:t>.</a:t>
            </a:r>
          </a:p>
          <a:p>
            <a:pPr defTabSz="778190"/>
            <a:r>
              <a:rPr lang="is-IS" dirty="0" smtClean="0">
                <a:solidFill>
                  <a:prstClr val="black"/>
                </a:solidFill>
              </a:rPr>
              <a:t>. </a:t>
            </a:r>
            <a:endParaRPr lang="is-IS" sz="12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0" b="2622"/>
          <a:stretch/>
        </p:blipFill>
        <p:spPr bwMode="auto">
          <a:xfrm>
            <a:off x="5253262" y="0"/>
            <a:ext cx="3873095" cy="305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249" y="3068545"/>
            <a:ext cx="3879932" cy="207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36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575556" y="1354443"/>
            <a:ext cx="8568444" cy="1323244"/>
          </a:xfrm>
          <a:prstGeom prst="rect">
            <a:avLst/>
          </a:prstGeom>
        </p:spPr>
        <p:txBody>
          <a:bodyPr vert="horz" lIns="77817" tIns="38907" rIns="77817" bIns="3890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en-US" sz="4300" dirty="0" err="1"/>
              <a:t>Sýning</a:t>
            </a:r>
            <a:r>
              <a:rPr lang="en-US" sz="4300" dirty="0"/>
              <a:t> á </a:t>
            </a:r>
            <a:r>
              <a:rPr lang="en-US" sz="4300" dirty="0" err="1"/>
              <a:t>tilllögum</a:t>
            </a:r>
            <a:r>
              <a:rPr lang="en-US" sz="4300" dirty="0"/>
              <a:t> </a:t>
            </a:r>
          </a:p>
          <a:p>
            <a:r>
              <a:rPr lang="en-US" sz="4300" dirty="0" err="1"/>
              <a:t>Árbær</a:t>
            </a:r>
            <a:r>
              <a:rPr lang="en-US" sz="4300" dirty="0"/>
              <a:t>  -  í </a:t>
            </a:r>
            <a:r>
              <a:rPr lang="en-US" sz="4300" dirty="0" err="1"/>
              <a:t>desember</a:t>
            </a:r>
            <a:r>
              <a:rPr lang="en-US" sz="4300" dirty="0"/>
              <a:t> 2017</a:t>
            </a:r>
          </a:p>
          <a:p>
            <a:r>
              <a:rPr lang="en-US" sz="4300" dirty="0" err="1"/>
              <a:t>Opin</a:t>
            </a:r>
            <a:r>
              <a:rPr lang="en-US" sz="4300" dirty="0"/>
              <a:t> í  6 </a:t>
            </a:r>
            <a:r>
              <a:rPr lang="en-US" sz="4300" dirty="0" err="1"/>
              <a:t>vikur</a:t>
            </a:r>
            <a:endParaRPr lang="en-US" sz="4300" dirty="0"/>
          </a:p>
        </p:txBody>
      </p:sp>
    </p:spTree>
    <p:extLst>
      <p:ext uri="{BB962C8B-B14F-4D97-AF65-F5344CB8AC3E}">
        <p14:creationId xmlns:p14="http://schemas.microsoft.com/office/powerpoint/2010/main" val="301898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nd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9000"/>
                    </a14:imgEffect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5" name="Titill 1"/>
          <p:cNvSpPr txBox="1">
            <a:spLocks/>
          </p:cNvSpPr>
          <p:nvPr/>
        </p:nvSpPr>
        <p:spPr>
          <a:xfrm>
            <a:off x="389732" y="927400"/>
            <a:ext cx="7772400" cy="1021556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is-IS" sz="4800" dirty="0">
                <a:latin typeface="Arial" panose="020B0604020202020204" pitchFamily="34" charset="0"/>
                <a:cs typeface="Arial" panose="020B0604020202020204" pitchFamily="34" charset="0"/>
              </a:rPr>
              <a:t>Opnir málefnafundir </a:t>
            </a:r>
          </a:p>
          <a:p>
            <a:r>
              <a:rPr lang="is-IS" sz="2600" dirty="0">
                <a:latin typeface="Arial" panose="020B0604020202020204" pitchFamily="34" charset="0"/>
                <a:cs typeface="Arial" panose="020B0604020202020204" pitchFamily="34" charset="0"/>
              </a:rPr>
              <a:t>í Tjarnarsal Ráðhúss Reykjavíkur</a:t>
            </a:r>
          </a:p>
        </p:txBody>
      </p:sp>
      <p:sp>
        <p:nvSpPr>
          <p:cNvPr id="4" name="Titill 1"/>
          <p:cNvSpPr txBox="1">
            <a:spLocks/>
          </p:cNvSpPr>
          <p:nvPr/>
        </p:nvSpPr>
        <p:spPr>
          <a:xfrm>
            <a:off x="389732" y="2715766"/>
            <a:ext cx="7772400" cy="22733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5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</a:lstStyle>
          <a:p>
            <a:endParaRPr lang="is-I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s-I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Loftslagmál </a:t>
            </a:r>
            <a:r>
              <a:rPr lang="is-IS" sz="4800" dirty="0">
                <a:latin typeface="Arial" panose="020B0604020202020204" pitchFamily="34" charset="0"/>
                <a:cs typeface="Arial" panose="020B0604020202020204" pitchFamily="34" charset="0"/>
              </a:rPr>
              <a:t>– 8. desember</a:t>
            </a:r>
          </a:p>
          <a:p>
            <a:r>
              <a:rPr lang="is-IS" sz="4800" dirty="0">
                <a:latin typeface="Arial" panose="020B0604020202020204" pitchFamily="34" charset="0"/>
                <a:cs typeface="Arial" panose="020B0604020202020204" pitchFamily="34" charset="0"/>
              </a:rPr>
              <a:t>Skólamál - menntastefna – 19. janúar</a:t>
            </a:r>
          </a:p>
          <a:p>
            <a:r>
              <a:rPr lang="is-IS" sz="4800" dirty="0">
                <a:latin typeface="Arial" panose="020B0604020202020204" pitchFamily="34" charset="0"/>
                <a:cs typeface="Arial" panose="020B0604020202020204" pitchFamily="34" charset="0"/>
              </a:rPr>
              <a:t>Velferðarmál – 23. febrúar</a:t>
            </a:r>
          </a:p>
          <a:p>
            <a:r>
              <a:rPr lang="is-IS" sz="4800" dirty="0">
                <a:latin typeface="Arial" panose="020B0604020202020204" pitchFamily="34" charset="0"/>
                <a:cs typeface="Arial" panose="020B0604020202020204" pitchFamily="34" charset="0"/>
              </a:rPr>
              <a:t>Samgöngumál – 23. mars</a:t>
            </a:r>
          </a:p>
          <a:p>
            <a:r>
              <a:rPr lang="is-IS" sz="4800" dirty="0">
                <a:latin typeface="Arial" panose="020B0604020202020204" pitchFamily="34" charset="0"/>
                <a:cs typeface="Arial" panose="020B0604020202020204" pitchFamily="34" charset="0"/>
              </a:rPr>
              <a:t>Uppbygging atvinnuhúsnæðis – 27. apríl</a:t>
            </a:r>
          </a:p>
          <a:p>
            <a:endParaRPr lang="is-I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6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2" b="7525"/>
          <a:stretch/>
        </p:blipFill>
        <p:spPr bwMode="auto">
          <a:xfrm>
            <a:off x="-111161" y="0"/>
            <a:ext cx="9399177" cy="547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Ávalur rétthyrningur 3"/>
          <p:cNvSpPr/>
          <p:nvPr/>
        </p:nvSpPr>
        <p:spPr>
          <a:xfrm>
            <a:off x="5868144" y="3925323"/>
            <a:ext cx="4464496" cy="954106"/>
          </a:xfrm>
          <a:prstGeom prst="roundRect">
            <a:avLst/>
          </a:prstGeom>
          <a:solidFill>
            <a:schemeClr val="bg1">
              <a:lumMod val="65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s-IS"/>
          </a:p>
        </p:txBody>
      </p:sp>
      <p:sp>
        <p:nvSpPr>
          <p:cNvPr id="5" name="Titill 1"/>
          <p:cNvSpPr txBox="1">
            <a:spLocks/>
          </p:cNvSpPr>
          <p:nvPr/>
        </p:nvSpPr>
        <p:spPr>
          <a:xfrm>
            <a:off x="2051721" y="3957904"/>
            <a:ext cx="6840760" cy="810090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85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2200" b="1" dirty="0">
                <a:latin typeface="Tw Cen MT Condensed" panose="020B0606020104020203" pitchFamily="34" charset="0"/>
              </a:rPr>
              <a:t>Dagur B. Eggertsson</a:t>
            </a:r>
          </a:p>
          <a:p>
            <a:r>
              <a:rPr lang="is-IS" sz="2200" b="1" dirty="0">
                <a:latin typeface="Tw Cen MT Condensed" panose="020B0606020104020203" pitchFamily="34" charset="0"/>
              </a:rPr>
              <a:t>Borgarstjóri</a:t>
            </a:r>
          </a:p>
          <a:p>
            <a:r>
              <a:rPr lang="is-IS" sz="2200" b="1" dirty="0">
                <a:latin typeface="Tw Cen MT Condensed" panose="020B0606020104020203" pitchFamily="34" charset="0"/>
              </a:rPr>
              <a:t>Reykjavíkurborg</a:t>
            </a:r>
          </a:p>
        </p:txBody>
      </p:sp>
      <p:sp>
        <p:nvSpPr>
          <p:cNvPr id="2" name="Textarammi 1"/>
          <p:cNvSpPr txBox="1"/>
          <p:nvPr/>
        </p:nvSpPr>
        <p:spPr>
          <a:xfrm>
            <a:off x="-111161" y="411510"/>
            <a:ext cx="93991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55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TAKK FYRIR</a:t>
            </a:r>
            <a:endParaRPr lang="is-IS" sz="5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0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622548"/>
          </a:xfrm>
        </p:spPr>
        <p:txBody>
          <a:bodyPr/>
          <a:lstStyle/>
          <a:p>
            <a:pPr algn="ctr"/>
            <a:r>
              <a:rPr lang="is-IS" sz="4000" b="1" dirty="0"/>
              <a:t>Rauðhóll – stærsti leikskólinn</a:t>
            </a:r>
          </a:p>
        </p:txBody>
      </p:sp>
      <p:pic>
        <p:nvPicPr>
          <p:cNvPr id="4" name="Myn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836" y="1203598"/>
            <a:ext cx="4542084" cy="2664296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  <a:effectLst>
            <a:softEdge rad="0"/>
          </a:effectLst>
        </p:spPr>
      </p:pic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395536" y="1059582"/>
            <a:ext cx="4042792" cy="3394472"/>
          </a:xfrm>
        </p:spPr>
        <p:txBody>
          <a:bodyPr>
            <a:normAutofit/>
          </a:bodyPr>
          <a:lstStyle/>
          <a:p>
            <a:r>
              <a:rPr lang="is-IS" dirty="0" smtClean="0"/>
              <a:t>Tekinn í notkun 2012</a:t>
            </a:r>
          </a:p>
          <a:p>
            <a:r>
              <a:rPr lang="is-IS" dirty="0" smtClean="0"/>
              <a:t>Starfsemi í tveimur </a:t>
            </a:r>
            <a:r>
              <a:rPr lang="is-IS" dirty="0"/>
              <a:t>nýjum </a:t>
            </a:r>
            <a:r>
              <a:rPr lang="is-IS" dirty="0" smtClean="0"/>
              <a:t>byggingum </a:t>
            </a:r>
            <a:r>
              <a:rPr lang="is-IS" dirty="0"/>
              <a:t> </a:t>
            </a:r>
            <a:r>
              <a:rPr lang="is-IS" dirty="0" smtClean="0"/>
              <a:t>og </a:t>
            </a:r>
            <a:r>
              <a:rPr lang="is-IS" dirty="0"/>
              <a:t>í Björnslundi. </a:t>
            </a:r>
            <a:endParaRPr lang="is-IS" dirty="0" smtClean="0"/>
          </a:p>
          <a:p>
            <a:r>
              <a:rPr lang="is-IS" dirty="0"/>
              <a:t>R</a:t>
            </a:r>
            <a:r>
              <a:rPr lang="is-IS" dirty="0" smtClean="0"/>
              <a:t>úmlega 200 börn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34217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aðgengill efnis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9116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  <a:effectLst>
            <a:softEdge rad="0"/>
          </a:effec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-164554"/>
            <a:ext cx="9144000" cy="857250"/>
          </a:xfrm>
        </p:spPr>
        <p:txBody>
          <a:bodyPr/>
          <a:lstStyle/>
          <a:p>
            <a:pPr algn="ctr"/>
            <a:r>
              <a:rPr lang="is-I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FJÓRIR GRUNNSKÓLAR – 1.647 NEMENDUR</a:t>
            </a:r>
            <a:endParaRPr lang="is-I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taðgengill efnis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27534"/>
            <a:ext cx="6912768" cy="4243305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02303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446856" y="4986"/>
            <a:ext cx="8229600" cy="622548"/>
          </a:xfrm>
        </p:spPr>
        <p:txBody>
          <a:bodyPr/>
          <a:lstStyle/>
          <a:p>
            <a:pPr algn="ctr"/>
            <a:r>
              <a:rPr lang="is-IS" sz="3500" b="1" dirty="0">
                <a:latin typeface="Arial" panose="020B0604020202020204" pitchFamily="34" charset="0"/>
                <a:cs typeface="Arial" panose="020B0604020202020204" pitchFamily="34" charset="0"/>
              </a:rPr>
              <a:t>Nemendafjöldi stöðugur næstu ár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827584" y="1446852"/>
            <a:ext cx="3754760" cy="3394472"/>
          </a:xfrm>
        </p:spPr>
        <p:txBody>
          <a:bodyPr>
            <a:normAutofit/>
          </a:bodyPr>
          <a:lstStyle/>
          <a:p>
            <a:r>
              <a:rPr lang="is-IS" sz="2800" dirty="0"/>
              <a:t>Árbæjarskóli - 635 </a:t>
            </a:r>
          </a:p>
          <a:p>
            <a:r>
              <a:rPr lang="is-IS" sz="2800" dirty="0"/>
              <a:t>Ártúnsskóli - 189</a:t>
            </a:r>
          </a:p>
          <a:p>
            <a:r>
              <a:rPr lang="is-IS" sz="2800" dirty="0"/>
              <a:t>Norðlingaskóli - 594</a:t>
            </a:r>
          </a:p>
          <a:p>
            <a:r>
              <a:rPr lang="is-IS" sz="2800" dirty="0"/>
              <a:t>Selásskóli - 229</a:t>
            </a:r>
          </a:p>
        </p:txBody>
      </p:sp>
      <p:pic>
        <p:nvPicPr>
          <p:cNvPr id="5" name="Mynd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99542"/>
            <a:ext cx="3419872" cy="2117654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softEdge rad="0"/>
          </a:effectLst>
        </p:spPr>
      </p:pic>
      <p:pic>
        <p:nvPicPr>
          <p:cNvPr id="6" name="Myn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42" y="2844831"/>
            <a:ext cx="3415546" cy="2002737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42278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600" b="1" dirty="0">
                <a:latin typeface="Arial" panose="020B0604020202020204" pitchFamily="34" charset="0"/>
                <a:cs typeface="Arial" panose="020B0604020202020204" pitchFamily="34" charset="0"/>
              </a:rPr>
              <a:t>Sérstaða</a:t>
            </a:r>
            <a:r>
              <a:rPr lang="is-I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3600" b="1" dirty="0">
                <a:latin typeface="Arial" panose="020B0604020202020204" pitchFamily="34" charset="0"/>
                <a:cs typeface="Arial" panose="020B0604020202020204" pitchFamily="34" charset="0"/>
              </a:rPr>
              <a:t>grunnskóla</a:t>
            </a:r>
            <a:endParaRPr lang="is-I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323528" y="1059582"/>
            <a:ext cx="8229600" cy="3394472"/>
          </a:xfrm>
        </p:spPr>
        <p:txBody>
          <a:bodyPr>
            <a:normAutofit fontScale="92500" lnSpcReduction="20000"/>
          </a:bodyPr>
          <a:lstStyle/>
          <a:p>
            <a:r>
              <a:rPr lang="is-IS" dirty="0" smtClean="0"/>
              <a:t>Frumkvöðlastarf í einstaklingsmiðuðu námi, bóklausu námi og hópastarfi í Norðlingaskóla</a:t>
            </a:r>
          </a:p>
          <a:p>
            <a:r>
              <a:rPr lang="is-IS" dirty="0" smtClean="0"/>
              <a:t>Umhverfismennt, lífsleikni og heilsuefling er í hávegum </a:t>
            </a:r>
            <a:r>
              <a:rPr lang="is-IS" dirty="0" err="1" smtClean="0"/>
              <a:t>höfð</a:t>
            </a:r>
            <a:r>
              <a:rPr lang="is-IS" dirty="0" smtClean="0"/>
              <a:t> í Ártúnsskóla</a:t>
            </a:r>
          </a:p>
          <a:p>
            <a:r>
              <a:rPr lang="is-IS" dirty="0" smtClean="0"/>
              <a:t>Árbæjarskóli vinnur með verkefnið byrjendalæsi og fjölbreyttar valgreinar á unglingastigi</a:t>
            </a:r>
          </a:p>
          <a:p>
            <a:r>
              <a:rPr lang="is-IS" dirty="0" smtClean="0"/>
              <a:t>Selásskóli er stoltur </a:t>
            </a:r>
            <a:r>
              <a:rPr lang="is-IS" dirty="0" err="1" smtClean="0"/>
              <a:t>grænfánaskóli</a:t>
            </a:r>
            <a:r>
              <a:rPr lang="is-IS" dirty="0" smtClean="0"/>
              <a:t> með áherslu á að samþætta nám og útivist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51173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200" b="1" dirty="0">
                <a:latin typeface="Arial" panose="020B0604020202020204" pitchFamily="34" charset="0"/>
                <a:cs typeface="Arial" panose="020B0604020202020204" pitchFamily="34" charset="0"/>
              </a:rPr>
              <a:t>Norðlingaskóli</a:t>
            </a:r>
            <a:r>
              <a:rPr lang="is-I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is-IS" sz="3200" b="1" dirty="0">
                <a:latin typeface="Arial" panose="020B0604020202020204" pitchFamily="34" charset="0"/>
                <a:cs typeface="Arial" panose="020B0604020202020204" pitchFamily="34" charset="0"/>
              </a:rPr>
              <a:t>nýjasti skólinn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457200" y="761455"/>
            <a:ext cx="8147248" cy="3394472"/>
          </a:xfrm>
        </p:spPr>
        <p:txBody>
          <a:bodyPr>
            <a:normAutofit/>
          </a:bodyPr>
          <a:lstStyle/>
          <a:p>
            <a:r>
              <a:rPr lang="is-IS" sz="2800" dirty="0"/>
              <a:t>Glæsileg lóð sem nýtist bæði leik- og grunnskóla</a:t>
            </a:r>
          </a:p>
          <a:p>
            <a:r>
              <a:rPr lang="is-IS" sz="2800" dirty="0"/>
              <a:t>Borgarbókasafn hefur aðstöðu í skólanum</a:t>
            </a:r>
          </a:p>
          <a:p>
            <a:r>
              <a:rPr lang="is-IS" sz="2800" dirty="0"/>
              <a:t>Menningarmiðja í nýju hverfi </a:t>
            </a:r>
          </a:p>
        </p:txBody>
      </p:sp>
      <p:pic>
        <p:nvPicPr>
          <p:cNvPr id="4" name="Mynd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7" b="10184"/>
          <a:stretch/>
        </p:blipFill>
        <p:spPr>
          <a:xfrm>
            <a:off x="539552" y="2267875"/>
            <a:ext cx="7848872" cy="2598061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05161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03"/>
            <a:ext cx="9144000" cy="5148594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395536" y="-13692"/>
            <a:ext cx="8229600" cy="857250"/>
          </a:xfrm>
        </p:spPr>
        <p:txBody>
          <a:bodyPr/>
          <a:lstStyle/>
          <a:p>
            <a:r>
              <a:rPr lang="is-I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FRÍSTUNDASTARF Í ÁRBÆ</a:t>
            </a:r>
            <a:endParaRPr lang="is-I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111" y="915566"/>
            <a:ext cx="4819345" cy="3608483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395536" y="793941"/>
            <a:ext cx="5904656" cy="3606000"/>
          </a:xfrm>
        </p:spPr>
        <p:txBody>
          <a:bodyPr>
            <a:normAutofit/>
          </a:bodyPr>
          <a:lstStyle/>
          <a:p>
            <a:r>
              <a:rPr lang="is-IS" sz="2000" dirty="0">
                <a:solidFill>
                  <a:schemeClr val="bg1"/>
                </a:solidFill>
              </a:rPr>
              <a:t>Barna- og unglingalýðræði </a:t>
            </a:r>
          </a:p>
          <a:p>
            <a:r>
              <a:rPr lang="is-IS" sz="2000" dirty="0">
                <a:solidFill>
                  <a:schemeClr val="bg1"/>
                </a:solidFill>
              </a:rPr>
              <a:t>Áhersla á samvinnu, </a:t>
            </a:r>
            <a:endParaRPr lang="is-I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s-IS" sz="2000" dirty="0" smtClean="0">
                <a:solidFill>
                  <a:schemeClr val="bg1"/>
                </a:solidFill>
              </a:rPr>
              <a:t>     virðingu</a:t>
            </a:r>
            <a:r>
              <a:rPr lang="is-IS" sz="2000" dirty="0">
                <a:solidFill>
                  <a:schemeClr val="bg1"/>
                </a:solidFill>
              </a:rPr>
              <a:t>, reynslunám, </a:t>
            </a:r>
            <a:endParaRPr lang="is-I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s-IS" sz="2000" dirty="0" smtClean="0">
                <a:solidFill>
                  <a:schemeClr val="bg1"/>
                </a:solidFill>
              </a:rPr>
              <a:t>     félagsfærni</a:t>
            </a:r>
            <a:r>
              <a:rPr lang="is-IS" sz="2000" dirty="0">
                <a:solidFill>
                  <a:schemeClr val="bg1"/>
                </a:solidFill>
              </a:rPr>
              <a:t>, sjálfstyrkingu </a:t>
            </a:r>
            <a:endParaRPr lang="is-I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s-IS" sz="2000" dirty="0">
                <a:solidFill>
                  <a:schemeClr val="bg1"/>
                </a:solidFill>
              </a:rPr>
              <a:t> </a:t>
            </a:r>
            <a:r>
              <a:rPr lang="is-IS" sz="2000" dirty="0" smtClean="0">
                <a:solidFill>
                  <a:schemeClr val="bg1"/>
                </a:solidFill>
              </a:rPr>
              <a:t>   </a:t>
            </a:r>
            <a:r>
              <a:rPr lang="is-IS" sz="2000" dirty="0" smtClean="0">
                <a:solidFill>
                  <a:schemeClr val="bg1"/>
                </a:solidFill>
              </a:rPr>
              <a:t>og </a:t>
            </a:r>
            <a:r>
              <a:rPr lang="is-IS" sz="2000" dirty="0">
                <a:solidFill>
                  <a:schemeClr val="bg1"/>
                </a:solidFill>
              </a:rPr>
              <a:t>samfélagslega virkni. </a:t>
            </a:r>
          </a:p>
          <a:p>
            <a:pPr marL="0" indent="0">
              <a:buNone/>
            </a:pPr>
            <a:endParaRPr lang="is-I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0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Ársel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2624" y="771556"/>
            <a:ext cx="6408712" cy="830987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is-IS" sz="48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frístundastarf</a:t>
            </a:r>
            <a:endParaRPr lang="en-US" sz="4800" b="1" cap="all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Staðgengill efnis 2"/>
          <p:cNvSpPr txBox="1">
            <a:spLocks/>
          </p:cNvSpPr>
          <p:nvPr/>
        </p:nvSpPr>
        <p:spPr>
          <a:xfrm>
            <a:off x="323528" y="771550"/>
            <a:ext cx="8640960" cy="4104456"/>
          </a:xfrm>
          <a:prstGeom prst="rect">
            <a:avLst/>
          </a:prstGeom>
        </p:spPr>
        <p:txBody>
          <a:bodyPr vert="horz" lIns="91430" tIns="45715" rIns="91430" bIns="45715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3600" dirty="0"/>
              <a:t>Fjögur frístundaheimili fyrir 6 – 9 ára börn. </a:t>
            </a:r>
          </a:p>
          <a:p>
            <a:r>
              <a:rPr lang="is-IS" sz="3600" dirty="0"/>
              <a:t>Þrjár félagsmiðstöðvar fyrir 10 – 16 ára börn, ein fyrir börn með sérþarfir.</a:t>
            </a:r>
          </a:p>
          <a:p>
            <a:r>
              <a:rPr lang="is-IS" sz="3600" dirty="0"/>
              <a:t>Gott samstarf við skólana.</a:t>
            </a:r>
          </a:p>
          <a:p>
            <a:r>
              <a:rPr lang="is-IS" sz="3600" dirty="0"/>
              <a:t>Mikil þátttaka í frístundastarfinu.</a:t>
            </a:r>
          </a:p>
          <a:p>
            <a:r>
              <a:rPr lang="is-IS" sz="3600" dirty="0"/>
              <a:t>Mikil ánægja barna og foreldra með frístundaþjónustuna.</a:t>
            </a:r>
          </a:p>
          <a:p>
            <a:endParaRPr lang="is-IS" sz="3600" dirty="0"/>
          </a:p>
          <a:p>
            <a:endParaRPr lang="is-IS" sz="2400" dirty="0"/>
          </a:p>
          <a:p>
            <a:endParaRPr lang="is-IS" sz="2400" dirty="0"/>
          </a:p>
        </p:txBody>
      </p:sp>
    </p:spTree>
    <p:extLst>
      <p:ext uri="{BB962C8B-B14F-4D97-AF65-F5344CB8AC3E}">
        <p14:creationId xmlns:p14="http://schemas.microsoft.com/office/powerpoint/2010/main" val="6331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étthyrningur 5"/>
          <p:cNvSpPr/>
          <p:nvPr/>
        </p:nvSpPr>
        <p:spPr>
          <a:xfrm>
            <a:off x="0" y="0"/>
            <a:ext cx="9144000" cy="1131590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4986"/>
            <a:ext cx="9144000" cy="1126604"/>
          </a:xfrm>
        </p:spPr>
        <p:txBody>
          <a:bodyPr/>
          <a:lstStyle/>
          <a:p>
            <a:pPr algn="ctr"/>
            <a:r>
              <a:rPr lang="is-I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STÆKKUN SKÓLAHLJÓMSVEITA</a:t>
            </a:r>
            <a:endParaRPr lang="is-I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7170" name="Picture 2" descr="mynd skolahljomsveitin i heimsok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75606"/>
            <a:ext cx="4267200" cy="3384376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ynd skolahljomsveitin i heimsok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75606"/>
            <a:ext cx="4267200" cy="3370070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étthyrningur 6"/>
          <p:cNvSpPr/>
          <p:nvPr/>
        </p:nvSpPr>
        <p:spPr>
          <a:xfrm>
            <a:off x="0" y="4860602"/>
            <a:ext cx="9144000" cy="282898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2013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467545" y="27459"/>
            <a:ext cx="7869560" cy="622548"/>
          </a:xfrm>
        </p:spPr>
        <p:txBody>
          <a:bodyPr/>
          <a:lstStyle/>
          <a:p>
            <a:pPr algn="ctr"/>
            <a:r>
              <a:rPr lang="is-IS" b="1" dirty="0" smtClean="0">
                <a:latin typeface="Arial" panose="020B0604020202020204" pitchFamily="34" charset="0"/>
                <a:cs typeface="Arial" panose="020B0604020202020204" pitchFamily="34" charset="0"/>
              </a:rPr>
              <a:t>Ungmennaráð Árbæjar</a:t>
            </a:r>
            <a:endParaRPr lang="is-I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827584" y="843558"/>
            <a:ext cx="7509520" cy="3888432"/>
          </a:xfrm>
        </p:spPr>
        <p:txBody>
          <a:bodyPr>
            <a:normAutofit/>
          </a:bodyPr>
          <a:lstStyle/>
          <a:p>
            <a:r>
              <a:rPr lang="is-IS" sz="2400" dirty="0"/>
              <a:t>12 ungmenni á aldrinum 14 – 18 ára. </a:t>
            </a:r>
          </a:p>
          <a:p>
            <a:r>
              <a:rPr lang="is-IS" sz="2400" dirty="0"/>
              <a:t>Rödd ungmenna í Árbæ og fjallar um málefni sem brenna á þeim.</a:t>
            </a:r>
          </a:p>
          <a:p>
            <a:r>
              <a:rPr lang="is-IS" sz="2400" dirty="0"/>
              <a:t>Ungmennaráð hefur áheyrnafulltrúa í hverfisráði Árbæjar og tvo fulltrúa í Reykjavíkurráði ungmenna.</a:t>
            </a:r>
          </a:p>
          <a:p>
            <a:r>
              <a:rPr lang="is-IS" sz="2400" dirty="0"/>
              <a:t>Margar góðar tillögur komið inn á borð borgarstjórnar úr hverfinu. </a:t>
            </a:r>
          </a:p>
          <a:p>
            <a:r>
              <a:rPr lang="is-IS" sz="2400" dirty="0"/>
              <a:t>Ársel hefur umsjón með ungmennaráði.</a:t>
            </a:r>
          </a:p>
        </p:txBody>
      </p:sp>
    </p:spTree>
    <p:extLst>
      <p:ext uri="{BB962C8B-B14F-4D97-AF65-F5344CB8AC3E}">
        <p14:creationId xmlns:p14="http://schemas.microsoft.com/office/powerpoint/2010/main" val="279557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C:\Users\elfabe4149\Downloads\DJI_0043-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03" y="0"/>
            <a:ext cx="9186104" cy="51435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elfabe4149\Downloads\DJI_0043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4836"/>
            <a:ext cx="7990095" cy="447382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62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b="1" dirty="0" smtClean="0">
                <a:latin typeface="Arial" panose="020B0604020202020204" pitchFamily="34" charset="0"/>
                <a:cs typeface="Arial" panose="020B0604020202020204" pitchFamily="34" charset="0"/>
              </a:rPr>
              <a:t>Skíðaaðstaða í Ártúnsbrekku</a:t>
            </a:r>
            <a:endParaRPr lang="is-I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22796" b="412"/>
          <a:stretch/>
        </p:blipFill>
        <p:spPr bwMode="auto">
          <a:xfrm>
            <a:off x="-36512" y="600226"/>
            <a:ext cx="9180512" cy="488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7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200" b="1" dirty="0">
                <a:latin typeface="Arial" panose="020B0604020202020204" pitchFamily="34" charset="0"/>
                <a:cs typeface="Arial" panose="020B0604020202020204" pitchFamily="34" charset="0"/>
              </a:rPr>
              <a:t>Strandblaksvöllur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" b="7102"/>
          <a:stretch/>
        </p:blipFill>
        <p:spPr bwMode="auto">
          <a:xfrm>
            <a:off x="1" y="555526"/>
            <a:ext cx="9160520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25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2548"/>
          </a:xfrm>
        </p:spPr>
        <p:txBody>
          <a:bodyPr/>
          <a:lstStyle/>
          <a:p>
            <a:pPr algn="ctr"/>
            <a:r>
              <a:rPr lang="is-IS" sz="3200" b="1" dirty="0">
                <a:latin typeface="Arial" panose="020B0604020202020204" pitchFamily="34" charset="0"/>
                <a:cs typeface="Arial" panose="020B0604020202020204" pitchFamily="34" charset="0"/>
              </a:rPr>
              <a:t>Frístund fatlaðra </a:t>
            </a:r>
            <a:r>
              <a:rPr lang="is-I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við </a:t>
            </a:r>
            <a:r>
              <a:rPr lang="is-IS" sz="3200" b="1" dirty="0">
                <a:latin typeface="Arial" panose="020B0604020202020204" pitchFamily="34" charset="0"/>
                <a:cs typeface="Arial" panose="020B0604020202020204" pitchFamily="34" charset="0"/>
              </a:rPr>
              <a:t>Rafstöðvarveg</a:t>
            </a:r>
            <a:endParaRPr lang="is-I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7"/>
          <a:stretch/>
        </p:blipFill>
        <p:spPr bwMode="auto">
          <a:xfrm>
            <a:off x="0" y="627536"/>
            <a:ext cx="9144000" cy="487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7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grenndarstöðva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56" y="0"/>
            <a:ext cx="916995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539552" y="555526"/>
            <a:ext cx="7343800" cy="622548"/>
          </a:xfrm>
        </p:spPr>
        <p:txBody>
          <a:bodyPr/>
          <a:lstStyle/>
          <a:p>
            <a:r>
              <a:rPr lang="is-IS" b="1" dirty="0" smtClean="0">
                <a:latin typeface="Arial" panose="020B0604020202020204" pitchFamily="34" charset="0"/>
                <a:cs typeface="Arial" panose="020B0604020202020204" pitchFamily="34" charset="0"/>
              </a:rPr>
              <a:t>Sorpmál og endurvinnsla</a:t>
            </a:r>
            <a:endParaRPr lang="is-I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107504" y="1563638"/>
            <a:ext cx="6912768" cy="3394472"/>
          </a:xfrm>
        </p:spPr>
        <p:txBody>
          <a:bodyPr>
            <a:normAutofit fontScale="70000" lnSpcReduction="20000"/>
          </a:bodyPr>
          <a:lstStyle/>
          <a:p>
            <a:r>
              <a:rPr lang="is-IS" dirty="0" smtClean="0">
                <a:solidFill>
                  <a:schemeClr val="bg1"/>
                </a:solidFill>
              </a:rPr>
              <a:t>Grenndarstöðvar á </a:t>
            </a:r>
            <a:r>
              <a:rPr lang="is-IS" dirty="0">
                <a:solidFill>
                  <a:schemeClr val="bg1"/>
                </a:solidFill>
              </a:rPr>
              <a:t>57 stöðum í Reykjavík, 85 á höfuðborgarsvæðinu.  </a:t>
            </a:r>
            <a:endParaRPr lang="is-IS" dirty="0" smtClean="0">
              <a:solidFill>
                <a:schemeClr val="bg1"/>
              </a:solidFill>
            </a:endParaRPr>
          </a:p>
          <a:p>
            <a:r>
              <a:rPr lang="is-IS" dirty="0" smtClean="0">
                <a:solidFill>
                  <a:schemeClr val="bg1"/>
                </a:solidFill>
              </a:rPr>
              <a:t>Þar </a:t>
            </a:r>
            <a:r>
              <a:rPr lang="is-IS" dirty="0">
                <a:solidFill>
                  <a:schemeClr val="bg1"/>
                </a:solidFill>
              </a:rPr>
              <a:t>af eru 7 í Árbæ, Seláshverfi og Norðlingaholti.  </a:t>
            </a:r>
            <a:endParaRPr lang="is-IS" dirty="0" smtClean="0">
              <a:solidFill>
                <a:schemeClr val="bg1"/>
              </a:solidFill>
            </a:endParaRPr>
          </a:p>
          <a:p>
            <a:r>
              <a:rPr lang="is-IS" dirty="0" smtClean="0">
                <a:solidFill>
                  <a:schemeClr val="bg1"/>
                </a:solidFill>
              </a:rPr>
              <a:t>Um </a:t>
            </a:r>
            <a:r>
              <a:rPr lang="is-IS" dirty="0">
                <a:solidFill>
                  <a:schemeClr val="bg1"/>
                </a:solidFill>
              </a:rPr>
              <a:t>85% íbúa hafa aðgengi að grenndarstöðvum í 500 metra fjarlægð frá heimili </a:t>
            </a:r>
            <a:r>
              <a:rPr lang="is-IS" dirty="0" err="1">
                <a:solidFill>
                  <a:schemeClr val="bg1"/>
                </a:solidFill>
              </a:rPr>
              <a:t>sínu</a:t>
            </a:r>
            <a:r>
              <a:rPr lang="is-IS" dirty="0">
                <a:solidFill>
                  <a:schemeClr val="bg1"/>
                </a:solidFill>
              </a:rPr>
              <a:t> eða minna.</a:t>
            </a:r>
          </a:p>
          <a:p>
            <a:r>
              <a:rPr lang="is-IS" dirty="0" smtClean="0">
                <a:solidFill>
                  <a:schemeClr val="bg1"/>
                </a:solidFill>
              </a:rPr>
              <a:t>Glersöfnun </a:t>
            </a:r>
            <a:r>
              <a:rPr lang="is-IS" dirty="0">
                <a:solidFill>
                  <a:schemeClr val="bg1"/>
                </a:solidFill>
              </a:rPr>
              <a:t>er nú á 23 grenndarstöðvum í borginni. </a:t>
            </a:r>
            <a:endParaRPr lang="is-IS" dirty="0" smtClean="0">
              <a:solidFill>
                <a:schemeClr val="bg1"/>
              </a:solidFill>
            </a:endParaRPr>
          </a:p>
          <a:p>
            <a:r>
              <a:rPr lang="is-IS" dirty="0" smtClean="0">
                <a:solidFill>
                  <a:schemeClr val="bg1"/>
                </a:solidFill>
              </a:rPr>
              <a:t>Í </a:t>
            </a:r>
            <a:r>
              <a:rPr lang="is-IS" dirty="0">
                <a:solidFill>
                  <a:schemeClr val="bg1"/>
                </a:solidFill>
              </a:rPr>
              <a:t>Árbæ er glergámur á þrem grenndarstöðvum, við Norðlingabraut 1, við Selásbraut/Norðurás og við Rofabæ/Bæjarbraut.  </a:t>
            </a:r>
            <a:endParaRPr lang="is-IS" dirty="0" smtClean="0">
              <a:solidFill>
                <a:schemeClr val="bg1"/>
              </a:solidFill>
            </a:endParaRPr>
          </a:p>
          <a:p>
            <a:r>
              <a:rPr lang="is-IS" dirty="0" smtClean="0">
                <a:solidFill>
                  <a:schemeClr val="bg1"/>
                </a:solidFill>
              </a:rPr>
              <a:t>Stefnt </a:t>
            </a:r>
            <a:r>
              <a:rPr lang="is-IS" dirty="0">
                <a:solidFill>
                  <a:schemeClr val="bg1"/>
                </a:solidFill>
              </a:rPr>
              <a:t>er að því að glergámar verði komnir á allar grenndarstöðvar í borginni árið 2020</a:t>
            </a:r>
            <a:r>
              <a:rPr lang="is-IS" dirty="0" smtClean="0">
                <a:solidFill>
                  <a:schemeClr val="bg1"/>
                </a:solidFill>
              </a:rPr>
              <a:t>.</a:t>
            </a:r>
            <a:endParaRPr lang="is-I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4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023578"/>
            <a:ext cx="4176464" cy="3132348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251520" y="27459"/>
            <a:ext cx="8229600" cy="627534"/>
          </a:xfrm>
        </p:spPr>
        <p:txBody>
          <a:bodyPr>
            <a:normAutofit/>
          </a:bodyPr>
          <a:lstStyle/>
          <a:p>
            <a:pPr algn="ctr"/>
            <a:r>
              <a:rPr lang="is-IS" b="1" dirty="0" smtClean="0">
                <a:latin typeface="Arial" panose="020B0604020202020204" pitchFamily="34" charset="0"/>
                <a:cs typeface="Arial" panose="020B0604020202020204" pitchFamily="34" charset="0"/>
              </a:rPr>
              <a:t>Uppbygging útivistarsvæða</a:t>
            </a:r>
            <a:endParaRPr lang="is-I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aðgengill efnis 2"/>
          <p:cNvSpPr>
            <a:spLocks noGrp="1"/>
          </p:cNvSpPr>
          <p:nvPr>
            <p:ph sz="half" idx="1"/>
          </p:nvPr>
        </p:nvSpPr>
        <p:spPr>
          <a:xfrm>
            <a:off x="251520" y="882676"/>
            <a:ext cx="6048672" cy="3530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s-IS" dirty="0"/>
              <a:t>Miklir möguleikar í </a:t>
            </a:r>
            <a:r>
              <a:rPr lang="is-IS" dirty="0" smtClean="0"/>
              <a:t>upp-</a:t>
            </a:r>
            <a:br>
              <a:rPr lang="is-IS" dirty="0" smtClean="0"/>
            </a:br>
            <a:r>
              <a:rPr lang="is-IS" dirty="0" smtClean="0"/>
              <a:t>byggingu </a:t>
            </a:r>
            <a:r>
              <a:rPr lang="is-IS" dirty="0"/>
              <a:t>á húsnæði, aðstöðu </a:t>
            </a:r>
            <a:r>
              <a:rPr lang="is-IS" dirty="0" smtClean="0"/>
              <a:t/>
            </a:r>
            <a:br>
              <a:rPr lang="is-IS" dirty="0" smtClean="0"/>
            </a:br>
            <a:r>
              <a:rPr lang="is-IS" dirty="0" smtClean="0"/>
              <a:t>og </a:t>
            </a:r>
            <a:r>
              <a:rPr lang="is-IS" dirty="0"/>
              <a:t>afþreyingu</a:t>
            </a:r>
          </a:p>
          <a:p>
            <a:r>
              <a:rPr lang="is-IS" dirty="0"/>
              <a:t>Rauðavatnssvæðið </a:t>
            </a:r>
            <a:endParaRPr lang="is-IS" dirty="0" smtClean="0"/>
          </a:p>
          <a:p>
            <a:r>
              <a:rPr lang="is-IS" dirty="0" smtClean="0"/>
              <a:t>Leirdalur</a:t>
            </a:r>
            <a:endParaRPr lang="is-IS" dirty="0"/>
          </a:p>
          <a:p>
            <a:r>
              <a:rPr lang="is-IS" dirty="0"/>
              <a:t>Elliðaárdalur</a:t>
            </a:r>
          </a:p>
          <a:p>
            <a:endParaRPr lang="is-IS" sz="900" dirty="0"/>
          </a:p>
        </p:txBody>
      </p:sp>
    </p:spTree>
    <p:extLst>
      <p:ext uri="{BB962C8B-B14F-4D97-AF65-F5344CB8AC3E}">
        <p14:creationId xmlns:p14="http://schemas.microsoft.com/office/powerpoint/2010/main" val="380884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36" b="7117"/>
          <a:stretch/>
        </p:blipFill>
        <p:spPr bwMode="auto">
          <a:xfrm>
            <a:off x="1" y="0"/>
            <a:ext cx="9144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ill 1"/>
          <p:cNvSpPr txBox="1">
            <a:spLocks/>
          </p:cNvSpPr>
          <p:nvPr/>
        </p:nvSpPr>
        <p:spPr>
          <a:xfrm>
            <a:off x="258517" y="3867894"/>
            <a:ext cx="8636496" cy="1368152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is-IS" sz="4900" b="1" cap="all" dirty="0">
                <a:latin typeface="Arial" panose="020B0604020202020204" pitchFamily="34" charset="0"/>
                <a:cs typeface="Arial" panose="020B0604020202020204" pitchFamily="34" charset="0"/>
              </a:rPr>
              <a:t>Þjónusta</a:t>
            </a:r>
            <a:r>
              <a:rPr lang="is-I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4900" b="1" cap="all" dirty="0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is-I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4900" b="1" cap="all" dirty="0">
                <a:latin typeface="Arial" panose="020B0604020202020204" pitchFamily="34" charset="0"/>
                <a:cs typeface="Arial" panose="020B0604020202020204" pitchFamily="34" charset="0"/>
              </a:rPr>
              <a:t>menning</a:t>
            </a:r>
          </a:p>
        </p:txBody>
      </p:sp>
    </p:spTree>
    <p:extLst>
      <p:ext uri="{BB962C8B-B14F-4D97-AF65-F5344CB8AC3E}">
        <p14:creationId xmlns:p14="http://schemas.microsoft.com/office/powerpoint/2010/main" val="226296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2476"/>
            <a:ext cx="9144000" cy="5155976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534"/>
          </a:xfrm>
        </p:spPr>
        <p:txBody>
          <a:bodyPr/>
          <a:lstStyle/>
          <a:p>
            <a:pPr algn="ctr"/>
            <a:r>
              <a:rPr lang="is-I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ÁRBÆJARSAFN – STOLT HVERFISINS</a:t>
            </a:r>
            <a:endParaRPr lang="is-I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9218" y="769765"/>
            <a:ext cx="2737238" cy="3744416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769765"/>
            <a:ext cx="5075059" cy="3744416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Árbæjarsafn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allt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árið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étthyrningur 2"/>
          <p:cNvSpPr/>
          <p:nvPr/>
        </p:nvSpPr>
        <p:spPr>
          <a:xfrm>
            <a:off x="107505" y="771550"/>
            <a:ext cx="4716016" cy="3785642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is-IS" sz="2400" dirty="0"/>
              <a:t>Bætt þjónusta Árbæjarsafns við heimamenn og erlenda gesti, sem sífellt fer fjölgandi. </a:t>
            </a:r>
          </a:p>
          <a:p>
            <a:endParaRPr lang="is-IS" sz="2400" dirty="0"/>
          </a:p>
          <a:p>
            <a:r>
              <a:rPr lang="is-IS" sz="2400" dirty="0"/>
              <a:t>Opnunartími safnsins var rýmkaður  í haust og safnið verður opið alla daga frá 13-17 í vetur. </a:t>
            </a:r>
          </a:p>
          <a:p>
            <a:endParaRPr lang="is-IS" sz="2400" dirty="0"/>
          </a:p>
          <a:p>
            <a:r>
              <a:rPr lang="is-IS" sz="2400" dirty="0"/>
              <a:t>Eftir sem áður er opnunartíminn frá 10 til 17 á sumrin.</a:t>
            </a:r>
          </a:p>
        </p:txBody>
      </p:sp>
      <p:pic>
        <p:nvPicPr>
          <p:cNvPr id="5" name="Staðgengill efn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30" y="915566"/>
            <a:ext cx="3940094" cy="3168352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30256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b="1" dirty="0" smtClean="0">
                <a:latin typeface="Arial" panose="020B0604020202020204" pitchFamily="34" charset="0"/>
                <a:cs typeface="Arial" panose="020B0604020202020204" pitchFamily="34" charset="0"/>
              </a:rPr>
              <a:t>Árbæjarsafn 60 ára og síungt</a:t>
            </a:r>
            <a:endParaRPr lang="is-I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étthyrningur 2"/>
          <p:cNvSpPr/>
          <p:nvPr/>
        </p:nvSpPr>
        <p:spPr>
          <a:xfrm>
            <a:off x="157064" y="680740"/>
            <a:ext cx="3888432" cy="446275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is-IS" sz="2400" dirty="0"/>
              <a:t>Árbæjarsafn bauð til afmælisveislu í tilefni þess að 60 ár voru liðin frá stofnun safnsins. </a:t>
            </a:r>
          </a:p>
          <a:p>
            <a:endParaRPr lang="is-IS" sz="2400" dirty="0"/>
          </a:p>
          <a:p>
            <a:r>
              <a:rPr lang="is-IS" sz="2400" dirty="0"/>
              <a:t>Markmiðin með hátíðinni voru að styrkja enn frekar tengsl safnsins við borgarbúa, ekki síst yngri kynslóðirnar  og íbúa hverfisins sem kennt er við Árbæinn.</a:t>
            </a:r>
          </a:p>
          <a:p>
            <a:endParaRPr lang="is-IS" sz="2000" dirty="0"/>
          </a:p>
        </p:txBody>
      </p:sp>
      <p:pic>
        <p:nvPicPr>
          <p:cNvPr id="4" name="Staðgengill efn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71" y="1072287"/>
            <a:ext cx="4589673" cy="3059782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73532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200" b="1" dirty="0">
                <a:latin typeface="Arial" panose="020B0604020202020204" pitchFamily="34" charset="0"/>
                <a:cs typeface="Arial" panose="020B0604020202020204" pitchFamily="34" charset="0"/>
              </a:rPr>
              <a:t>Árbæjarsafn og Elliðaárdalur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sz="half" idx="1"/>
          </p:nvPr>
        </p:nvSpPr>
        <p:spPr>
          <a:xfrm>
            <a:off x="26704" y="699546"/>
            <a:ext cx="4464496" cy="425392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s-IS" dirty="0"/>
              <a:t>Samhliða skipulagsvinnu í Árbæ og Ártúnsholti er hugað að því að tengja Árbæjarsafni enn betur við hverfin í kring, </a:t>
            </a:r>
            <a:r>
              <a:rPr lang="is-IS" dirty="0" smtClean="0"/>
              <a:t>s.s með stígagerð</a:t>
            </a:r>
            <a:r>
              <a:rPr lang="is-IS" dirty="0"/>
              <a:t>. </a:t>
            </a:r>
            <a:endParaRPr lang="is-IS" dirty="0" smtClean="0"/>
          </a:p>
          <a:p>
            <a:pPr marL="0" indent="0">
              <a:buNone/>
            </a:pPr>
            <a:endParaRPr lang="is-IS" dirty="0" smtClean="0"/>
          </a:p>
          <a:p>
            <a:pPr marL="0" indent="0">
              <a:buNone/>
            </a:pPr>
            <a:r>
              <a:rPr lang="is-IS" dirty="0" smtClean="0"/>
              <a:t>Hugað er að </a:t>
            </a:r>
            <a:r>
              <a:rPr lang="is-IS" dirty="0"/>
              <a:t>tengingu safnsins við Elliðaárdalinn, sem er </a:t>
            </a:r>
            <a:r>
              <a:rPr lang="is-IS" dirty="0" smtClean="0"/>
              <a:t>einstök náttúruperla.</a:t>
            </a:r>
          </a:p>
          <a:p>
            <a:pPr marL="0" indent="0">
              <a:buNone/>
            </a:pPr>
            <a:endParaRPr lang="is-IS" dirty="0" smtClean="0"/>
          </a:p>
          <a:p>
            <a:pPr marL="0" indent="0">
              <a:buNone/>
            </a:pPr>
            <a:r>
              <a:rPr lang="is-IS" dirty="0" smtClean="0"/>
              <a:t>Þar er líka merkar menningarminjar eins og gömlu rafstöðvarmannvirkin.</a:t>
            </a:r>
          </a:p>
          <a:p>
            <a:pPr marL="0" indent="0">
              <a:buNone/>
            </a:pPr>
            <a:endParaRPr lang="is-IS" dirty="0" smtClean="0"/>
          </a:p>
          <a:p>
            <a:pPr marL="0" indent="0">
              <a:buNone/>
            </a:pPr>
            <a:r>
              <a:rPr lang="is-IS" dirty="0" err="1" smtClean="0"/>
              <a:t>OR</a:t>
            </a:r>
            <a:r>
              <a:rPr lang="is-IS" dirty="0" smtClean="0"/>
              <a:t> </a:t>
            </a:r>
            <a:r>
              <a:rPr lang="is-IS" dirty="0"/>
              <a:t>og Borgarsögusafn eru að skoða mögulega samstarfsfleti varðandi aðgengi að þeim. </a:t>
            </a:r>
          </a:p>
          <a:p>
            <a:endParaRPr lang="is-IS" dirty="0"/>
          </a:p>
        </p:txBody>
      </p:sp>
      <p:pic>
        <p:nvPicPr>
          <p:cNvPr id="5" name="Staðgengill efnis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509715" y="843558"/>
            <a:ext cx="4319825" cy="3240360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357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árbæjarlau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24"/>
            <a:ext cx="9144000" cy="5094576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árbæjarlau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2962"/>
            <a:ext cx="6933060" cy="4623312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49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098" name="Picture 2" descr="Image result for ELLIÐAÁRVIRKJU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" y="-2282"/>
            <a:ext cx="9148326" cy="514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étthyrningur 4"/>
          <p:cNvSpPr/>
          <p:nvPr/>
        </p:nvSpPr>
        <p:spPr>
          <a:xfrm>
            <a:off x="0" y="143239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Stjórn OR samþykkir að hefja undirbúning að samkeppni um </a:t>
            </a:r>
            <a:r>
              <a:rPr lang="is-IS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tilhögun </a:t>
            </a:r>
            <a:endParaRPr lang="is-IS" b="1" i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s-IS" b="1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sögu- </a:t>
            </a:r>
            <a:r>
              <a:rPr lang="is-I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tæknisýningar sem nýti mannvirki OR í Elliðaárdal</a:t>
            </a:r>
            <a:r>
              <a:rPr lang="is-IS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is-IS" b="1" i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s-IS" b="1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sbr</a:t>
            </a:r>
            <a:r>
              <a:rPr lang="is-I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s-IS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samþykkt borgarstjórnar Reykjavíkur 4. október 2016.</a:t>
            </a:r>
            <a:endParaRPr lang="is-I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21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"/>
            <a:ext cx="9144000" cy="5126039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534"/>
          </a:xfrm>
        </p:spPr>
        <p:txBody>
          <a:bodyPr/>
          <a:lstStyle/>
          <a:p>
            <a:pPr algn="ctr"/>
            <a:r>
              <a:rPr lang="is-IS" dirty="0" smtClean="0">
                <a:latin typeface="Arial" panose="020B0604020202020204" pitchFamily="34" charset="0"/>
                <a:cs typeface="Arial" panose="020B0604020202020204" pitchFamily="34" charset="0"/>
              </a:rPr>
              <a:t>Auglýsing um þróun og uppbyggingu Toppstöðvarinnar</a:t>
            </a:r>
            <a:endParaRPr lang="is-I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aðgengill efnis 2"/>
          <p:cNvSpPr>
            <a:spLocks noGrp="1"/>
          </p:cNvSpPr>
          <p:nvPr>
            <p:ph sz="half" idx="1"/>
          </p:nvPr>
        </p:nvSpPr>
        <p:spPr>
          <a:xfrm>
            <a:off x="0" y="900114"/>
            <a:ext cx="4495800" cy="2545556"/>
          </a:xfrm>
        </p:spPr>
        <p:txBody>
          <a:bodyPr/>
          <a:lstStyle/>
          <a:p>
            <a:endParaRPr lang="is-I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43558"/>
            <a:ext cx="3152775" cy="37433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9" y="843558"/>
            <a:ext cx="5498951" cy="3786382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2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29"/>
            <a:ext cx="9144000" cy="511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2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4986"/>
            <a:ext cx="9036496" cy="622548"/>
          </a:xfrm>
        </p:spPr>
        <p:txBody>
          <a:bodyPr/>
          <a:lstStyle/>
          <a:p>
            <a:pPr algn="ctr"/>
            <a:r>
              <a:rPr lang="is-IS" sz="3200" b="1" dirty="0">
                <a:latin typeface="Arial" panose="020B0604020202020204" pitchFamily="34" charset="0"/>
                <a:cs typeface="Arial" panose="020B0604020202020204" pitchFamily="34" charset="0"/>
              </a:rPr>
              <a:t>Þjónustumiðstöð Árbæjar og Grafarholts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107504" y="987574"/>
            <a:ext cx="4392488" cy="3754512"/>
          </a:xfrm>
        </p:spPr>
        <p:txBody>
          <a:bodyPr>
            <a:normAutofit/>
          </a:bodyPr>
          <a:lstStyle/>
          <a:p>
            <a:pPr lvl="0" fontAlgn="base"/>
            <a:r>
              <a:rPr lang="is-IS" sz="2400" dirty="0"/>
              <a:t>Aðgengileg þjónusta fyrir </a:t>
            </a:r>
            <a:r>
              <a:rPr lang="is-IS" sz="2400" dirty="0" smtClean="0"/>
              <a:t/>
            </a:r>
            <a:br>
              <a:rPr lang="is-IS" sz="2400" dirty="0" smtClean="0"/>
            </a:br>
            <a:r>
              <a:rPr lang="is-IS" sz="2400" dirty="0" smtClean="0"/>
              <a:t>íbúa </a:t>
            </a:r>
            <a:r>
              <a:rPr lang="is-IS" sz="2400" dirty="0"/>
              <a:t>á einum stað</a:t>
            </a:r>
          </a:p>
          <a:p>
            <a:pPr lvl="0" fontAlgn="base"/>
            <a:r>
              <a:rPr lang="is-IS" sz="2400" dirty="0"/>
              <a:t>Samþætting verkefna þvert á stofnanir, félög og hverfi</a:t>
            </a:r>
          </a:p>
          <a:p>
            <a:pPr lvl="0" fontAlgn="base"/>
            <a:r>
              <a:rPr lang="is-IS" sz="2400" dirty="0"/>
              <a:t>Góð sambúð með </a:t>
            </a:r>
          </a:p>
          <a:p>
            <a:pPr lvl="0" fontAlgn="base"/>
            <a:r>
              <a:rPr lang="is-IS" sz="2400" dirty="0"/>
              <a:t>Samstarf við íbúa, frjáls félagasamtök og aðra grasrótarstarfsemi</a:t>
            </a:r>
          </a:p>
          <a:p>
            <a:pPr lvl="0" fontAlgn="base"/>
            <a:endParaRPr lang="is-IS" dirty="0"/>
          </a:p>
          <a:p>
            <a:endParaRPr lang="is-IS" dirty="0"/>
          </a:p>
        </p:txBody>
      </p:sp>
      <p:pic>
        <p:nvPicPr>
          <p:cNvPr id="1026" name="Picture 2" descr="Þjónustumiðstöð Árbæjar og Grafarholt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31590"/>
            <a:ext cx="4647420" cy="3096344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1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622548"/>
          </a:xfrm>
        </p:spPr>
        <p:txBody>
          <a:bodyPr/>
          <a:lstStyle/>
          <a:p>
            <a:pPr algn="ctr"/>
            <a:r>
              <a:rPr lang="is-IS" sz="3600" b="1" dirty="0">
                <a:latin typeface="Arial" panose="020B0604020202020204" pitchFamily="34" charset="0"/>
                <a:cs typeface="Arial" panose="020B0604020202020204" pitchFamily="34" charset="0"/>
              </a:rPr>
              <a:t>Áherslur í starfi þjónustumiðstöðvar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107505" y="915566"/>
            <a:ext cx="7272808" cy="3682504"/>
          </a:xfrm>
        </p:spPr>
        <p:txBody>
          <a:bodyPr>
            <a:normAutofit fontScale="92500" lnSpcReduction="20000"/>
          </a:bodyPr>
          <a:lstStyle/>
          <a:p>
            <a:pPr lvl="0" fontAlgn="base"/>
            <a:r>
              <a:rPr lang="is-IS" sz="2400" dirty="0" err="1" smtClean="0"/>
              <a:t>Sérfræðiþj</a:t>
            </a:r>
            <a:r>
              <a:rPr lang="is-IS" sz="2400" dirty="0" smtClean="0"/>
              <a:t>. </a:t>
            </a:r>
            <a:r>
              <a:rPr lang="is-IS" sz="2400" dirty="0"/>
              <a:t>við leik- og grunnskóla</a:t>
            </a:r>
          </a:p>
          <a:p>
            <a:pPr lvl="0" fontAlgn="base"/>
            <a:r>
              <a:rPr lang="is-IS" sz="2400" dirty="0"/>
              <a:t>Sérfræðiþjónusta við fatlað fólk</a:t>
            </a:r>
          </a:p>
          <a:p>
            <a:pPr lvl="0" fontAlgn="base"/>
            <a:r>
              <a:rPr lang="is-IS" sz="2400" dirty="0"/>
              <a:t>Sértæk búsetuþjónusta</a:t>
            </a:r>
          </a:p>
          <a:p>
            <a:pPr lvl="0" fontAlgn="base"/>
            <a:r>
              <a:rPr lang="is-IS" sz="2400" dirty="0"/>
              <a:t>Félagsleg þjónusta</a:t>
            </a:r>
          </a:p>
          <a:p>
            <a:pPr lvl="0" fontAlgn="base"/>
            <a:r>
              <a:rPr lang="is-IS" sz="2400" dirty="0"/>
              <a:t>Félagsstarf og matarþjónusta</a:t>
            </a:r>
          </a:p>
          <a:p>
            <a:pPr lvl="0" fontAlgn="base"/>
            <a:r>
              <a:rPr lang="is-IS" sz="2400" dirty="0"/>
              <a:t>Félagsauður og samfélagsvinna</a:t>
            </a:r>
          </a:p>
          <a:p>
            <a:pPr lvl="0" fontAlgn="base"/>
            <a:r>
              <a:rPr lang="is-IS" sz="2400" dirty="0"/>
              <a:t>Þjónusta við innflytjendur</a:t>
            </a:r>
          </a:p>
          <a:p>
            <a:pPr lvl="0" fontAlgn="base"/>
            <a:r>
              <a:rPr lang="is-IS" sz="2400" dirty="0"/>
              <a:t>Lýðræðis og þátttökuverkefni</a:t>
            </a:r>
          </a:p>
          <a:p>
            <a:pPr lvl="0" fontAlgn="base"/>
            <a:r>
              <a:rPr lang="is-IS" sz="2400" dirty="0"/>
              <a:t>Umhverfi og skipulag</a:t>
            </a:r>
          </a:p>
          <a:p>
            <a:pPr lvl="0" fontAlgn="base"/>
            <a:r>
              <a:rPr lang="is-IS" sz="2400" dirty="0"/>
              <a:t>Hverfisráð og  tenging við borgarstjórn</a:t>
            </a:r>
          </a:p>
          <a:p>
            <a:endParaRPr lang="is-I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7761" y="915566"/>
            <a:ext cx="4058476" cy="3043857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1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251520" y="4986"/>
            <a:ext cx="7978080" cy="622548"/>
          </a:xfrm>
        </p:spPr>
        <p:txBody>
          <a:bodyPr/>
          <a:lstStyle/>
          <a:p>
            <a:pPr algn="ctr"/>
            <a:r>
              <a:rPr lang="is-IS" b="1" dirty="0" smtClean="0">
                <a:latin typeface="Arial" panose="020B0604020202020204" pitchFamily="34" charset="0"/>
                <a:cs typeface="Arial" panose="020B0604020202020204" pitchFamily="34" charset="0"/>
              </a:rPr>
              <a:t>Félagsmiðstöðin Hraunbæ 105</a:t>
            </a:r>
            <a:endParaRPr lang="is-I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660" y="992919"/>
            <a:ext cx="4896544" cy="3672408"/>
          </a:xfrm>
        </p:spPr>
        <p:txBody>
          <a:bodyPr>
            <a:noAutofit/>
          </a:bodyPr>
          <a:lstStyle/>
          <a:p>
            <a:pPr fontAlgn="base"/>
            <a:r>
              <a:rPr lang="is-IS" sz="2400" dirty="0"/>
              <a:t>Öflugt félagsstarf alla daga</a:t>
            </a:r>
          </a:p>
          <a:p>
            <a:pPr fontAlgn="base"/>
            <a:r>
              <a:rPr lang="is-IS" sz="2400" dirty="0"/>
              <a:t>Morgunkaffi alla virka morgna      </a:t>
            </a:r>
          </a:p>
          <a:p>
            <a:pPr fontAlgn="base"/>
            <a:r>
              <a:rPr lang="is-IS" sz="2400" dirty="0"/>
              <a:t>Matar- og kaffiþjónusta</a:t>
            </a:r>
          </a:p>
          <a:p>
            <a:pPr fontAlgn="base"/>
            <a:r>
              <a:rPr lang="is-IS" sz="2400" dirty="0"/>
              <a:t>Í húsinu eru bæði snyrtistofa        og hárgreiðslustofa</a:t>
            </a:r>
          </a:p>
          <a:p>
            <a:pPr fontAlgn="base"/>
            <a:r>
              <a:rPr lang="is-IS" sz="2400" dirty="0"/>
              <a:t>Starfsfólk vinnur með </a:t>
            </a:r>
            <a:endParaRPr lang="is-IS" sz="2400" dirty="0" smtClean="0"/>
          </a:p>
          <a:p>
            <a:pPr marL="0" indent="0" fontAlgn="base">
              <a:buNone/>
            </a:pPr>
            <a:r>
              <a:rPr lang="is-IS" sz="2400" dirty="0"/>
              <a:t> </a:t>
            </a:r>
            <a:r>
              <a:rPr lang="is-IS" sz="2400" dirty="0" smtClean="0"/>
              <a:t>    </a:t>
            </a:r>
            <a:r>
              <a:rPr lang="is-IS" sz="2400" dirty="0" smtClean="0"/>
              <a:t>notendaráði félagsmiðstöðvar. </a:t>
            </a:r>
            <a:endParaRPr lang="is-I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59582"/>
            <a:ext cx="4539341" cy="3024336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5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200" b="1" dirty="0">
                <a:latin typeface="Arial" panose="020B0604020202020204" pitchFamily="34" charset="0"/>
                <a:cs typeface="Arial" panose="020B0604020202020204" pitchFamily="34" charset="0"/>
              </a:rPr>
              <a:t>Tilraunaverkefni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Félagsstarfið í Hraunbæ 105</a:t>
            </a:r>
          </a:p>
          <a:p>
            <a:pPr lvl="1"/>
            <a:r>
              <a:rPr lang="is-IS" dirty="0"/>
              <a:t>Ársel stýrir starfinu</a:t>
            </a:r>
          </a:p>
          <a:p>
            <a:pPr lvl="1"/>
            <a:r>
              <a:rPr lang="is-IS" dirty="0"/>
              <a:t>Tilraun til 1. júní 2018</a:t>
            </a:r>
          </a:p>
          <a:p>
            <a:pPr lvl="1"/>
            <a:r>
              <a:rPr lang="is-IS" dirty="0"/>
              <a:t>Möguleikar á samlegð á öllu frístundastarfi í hverfinu og samstarfi við aðrar stofnanir með áherslu á félagstarfið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31327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600" b="1" dirty="0">
                <a:latin typeface="Arial" panose="020B0604020202020204" pitchFamily="34" charset="0"/>
                <a:cs typeface="Arial" panose="020B0604020202020204" pitchFamily="34" charset="0"/>
              </a:rPr>
              <a:t>Borgarbókasafnið</a:t>
            </a:r>
          </a:p>
        </p:txBody>
      </p:sp>
      <p:pic>
        <p:nvPicPr>
          <p:cNvPr id="4" name="Staðgengill efn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03598"/>
            <a:ext cx="4212877" cy="2808585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  <a:effectLst>
            <a:softEdge rad="0"/>
          </a:effectLst>
        </p:spPr>
      </p:pic>
      <p:sp>
        <p:nvSpPr>
          <p:cNvPr id="5" name="Rétthyrningur 4"/>
          <p:cNvSpPr/>
          <p:nvPr/>
        </p:nvSpPr>
        <p:spPr>
          <a:xfrm>
            <a:off x="245717" y="1059582"/>
            <a:ext cx="4464496" cy="341631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is-IS" sz="2400" dirty="0"/>
              <a:t>Árlega um 45000 gestir í Borgarbókasafninu í Árbæ.</a:t>
            </a:r>
          </a:p>
          <a:p>
            <a:endParaRPr lang="is-IS" sz="2400" dirty="0"/>
          </a:p>
          <a:p>
            <a:r>
              <a:rPr lang="is-IS" sz="2400" dirty="0"/>
              <a:t>3-4 þúsund manns koma í safnið    í hverjum á mánuði.</a:t>
            </a:r>
          </a:p>
          <a:p>
            <a:endParaRPr lang="is-IS" sz="2400" dirty="0"/>
          </a:p>
          <a:p>
            <a:r>
              <a:rPr lang="is-IS" sz="2400" dirty="0"/>
              <a:t>78.000 bækur í útlán á ári.</a:t>
            </a:r>
          </a:p>
          <a:p>
            <a:endParaRPr lang="is-IS" sz="2400" dirty="0"/>
          </a:p>
          <a:p>
            <a:r>
              <a:rPr lang="is-IS" sz="2400" dirty="0"/>
              <a:t> </a:t>
            </a:r>
          </a:p>
        </p:txBody>
      </p:sp>
      <p:sp>
        <p:nvSpPr>
          <p:cNvPr id="6" name="Rétthyrningur 5"/>
          <p:cNvSpPr/>
          <p:nvPr/>
        </p:nvSpPr>
        <p:spPr>
          <a:xfrm>
            <a:off x="4744255" y="4155927"/>
            <a:ext cx="3147445" cy="36932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is-IS" i="1" dirty="0"/>
              <a:t>Byggt á tölum frá 2016 og 2017</a:t>
            </a:r>
          </a:p>
        </p:txBody>
      </p:sp>
    </p:spTree>
    <p:extLst>
      <p:ext uri="{BB962C8B-B14F-4D97-AF65-F5344CB8AC3E}">
        <p14:creationId xmlns:p14="http://schemas.microsoft.com/office/powerpoint/2010/main" val="382347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600" b="1" dirty="0">
                <a:latin typeface="Arial" panose="020B0604020202020204" pitchFamily="34" charset="0"/>
                <a:cs typeface="Arial" panose="020B0604020202020204" pitchFamily="34" charset="0"/>
              </a:rPr>
              <a:t>Borgarbókasafnið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75606"/>
            <a:ext cx="5832647" cy="351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étthyrningur 3"/>
          <p:cNvSpPr/>
          <p:nvPr/>
        </p:nvSpPr>
        <p:spPr>
          <a:xfrm>
            <a:off x="1619672" y="690256"/>
            <a:ext cx="6264696" cy="646321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is-IS" b="1" dirty="0" smtClean="0"/>
              <a:t>Safnið er líka menningarmiðstöð og hægt er að kynna sér dagskrá á </a:t>
            </a:r>
            <a:r>
              <a:rPr lang="is-IS" b="1" dirty="0"/>
              <a:t>vef safnsins, </a:t>
            </a:r>
            <a:r>
              <a:rPr lang="is-IS" b="1" dirty="0">
                <a:hlinkClick r:id="rId3"/>
              </a:rPr>
              <a:t>http://</a:t>
            </a:r>
            <a:r>
              <a:rPr lang="is-IS" b="1" dirty="0" smtClean="0">
                <a:hlinkClick r:id="rId3"/>
              </a:rPr>
              <a:t>borgarbokasafn.is/is/arbaer</a:t>
            </a:r>
            <a:r>
              <a:rPr lang="is-IS" b="1" dirty="0" smtClean="0"/>
              <a:t> </a:t>
            </a:r>
            <a:endParaRPr lang="is-IS" b="1" dirty="0"/>
          </a:p>
        </p:txBody>
      </p:sp>
    </p:spTree>
    <p:extLst>
      <p:ext uri="{BB962C8B-B14F-4D97-AF65-F5344CB8AC3E}">
        <p14:creationId xmlns:p14="http://schemas.microsoft.com/office/powerpoint/2010/main" val="298319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8" b="-9060"/>
          <a:stretch/>
        </p:blipFill>
        <p:spPr bwMode="auto">
          <a:xfrm>
            <a:off x="4936" y="555526"/>
            <a:ext cx="914400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6" y="771550"/>
            <a:ext cx="9143999" cy="1412681"/>
          </a:xfrm>
        </p:spPr>
        <p:txBody>
          <a:bodyPr/>
          <a:lstStyle/>
          <a:p>
            <a:pPr algn="ctr"/>
            <a:r>
              <a:rPr lang="is-IS" sz="4800" b="1" dirty="0">
                <a:latin typeface="Arial" panose="020B0604020202020204" pitchFamily="34" charset="0"/>
                <a:cs typeface="Arial" panose="020B0604020202020204" pitchFamily="34" charset="0"/>
              </a:rPr>
              <a:t>				       </a:t>
            </a:r>
            <a:r>
              <a:rPr lang="is-I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FYLKISSVÆÐIÐ 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536" y="771550"/>
            <a:ext cx="1400462" cy="130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R:\Upplýsinga- og vefdeild\Myndir\2017\05 Maí\Gervigras Fylkir BB\IMG_20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00" y="-11830050"/>
            <a:ext cx="96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étthyrningur 5"/>
          <p:cNvSpPr/>
          <p:nvPr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Rétthyrningur 6"/>
          <p:cNvSpPr/>
          <p:nvPr/>
        </p:nvSpPr>
        <p:spPr>
          <a:xfrm>
            <a:off x="4936" y="4948013"/>
            <a:ext cx="9144000" cy="243439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8977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6944" y="1254249"/>
            <a:ext cx="4717156" cy="3682504"/>
          </a:xfrm>
        </p:spPr>
        <p:txBody>
          <a:bodyPr/>
          <a:lstStyle/>
          <a:p>
            <a:r>
              <a:rPr lang="is-IS" sz="2800" dirty="0"/>
              <a:t>Íbúar í hverfinu eru </a:t>
            </a:r>
            <a:r>
              <a:rPr lang="is-IS" sz="2800" b="1" dirty="0"/>
              <a:t>11.195</a:t>
            </a:r>
            <a:r>
              <a:rPr lang="is-IS" sz="2800" dirty="0"/>
              <a:t> </a:t>
            </a:r>
          </a:p>
          <a:p>
            <a:r>
              <a:rPr lang="is-IS" sz="2800" dirty="0"/>
              <a:t>Í hverfinu eru </a:t>
            </a:r>
            <a:r>
              <a:rPr lang="is-IS" sz="2800" b="1" dirty="0"/>
              <a:t>3895 íbúðir</a:t>
            </a:r>
          </a:p>
          <a:p>
            <a:r>
              <a:rPr lang="is-IS" sz="2800" dirty="0"/>
              <a:t>Hverfið er </a:t>
            </a:r>
            <a:r>
              <a:rPr lang="is-IS" sz="2800" b="1" dirty="0"/>
              <a:t>29,7 km</a:t>
            </a:r>
            <a:r>
              <a:rPr lang="is-IS" sz="2800" b="1" baseline="30000" dirty="0"/>
              <a:t>2 </a:t>
            </a:r>
          </a:p>
          <a:p>
            <a:pPr lvl="1"/>
            <a:r>
              <a:rPr lang="is-IS" sz="2400" dirty="0"/>
              <a:t>Byggt land er 3,3</a:t>
            </a:r>
            <a:r>
              <a:rPr lang="is-IS" sz="2400" dirty="0">
                <a:solidFill>
                  <a:srgbClr val="FF0000"/>
                </a:solidFill>
              </a:rPr>
              <a:t> </a:t>
            </a:r>
            <a:r>
              <a:rPr lang="is-IS" sz="2400" dirty="0"/>
              <a:t>km</a:t>
            </a:r>
            <a:r>
              <a:rPr lang="is-IS" sz="2400" baseline="30000" dirty="0"/>
              <a:t>2 </a:t>
            </a:r>
          </a:p>
          <a:p>
            <a:pPr lvl="1" fontAlgn="base"/>
            <a:endParaRPr lang="is-I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614834"/>
            <a:ext cx="4056944" cy="432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ill 1"/>
          <p:cNvSpPr txBox="1">
            <a:spLocks/>
          </p:cNvSpPr>
          <p:nvPr/>
        </p:nvSpPr>
        <p:spPr>
          <a:xfrm>
            <a:off x="4618980" y="-7714"/>
            <a:ext cx="5097760" cy="622548"/>
          </a:xfrm>
          <a:prstGeom prst="rect">
            <a:avLst/>
          </a:prstGeom>
        </p:spPr>
        <p:txBody>
          <a:bodyPr vert="horz" lIns="91430" tIns="45715" rIns="91430" bIns="45715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is-IS" sz="3600" b="1" dirty="0"/>
              <a:t>Árbær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8024" y="4659983"/>
            <a:ext cx="3600400" cy="26160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100" dirty="0"/>
              <a:t>Heimild: Landupplýsingar Reykjavíkur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7039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étthyrningur 5"/>
          <p:cNvSpPr/>
          <p:nvPr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9" y="17934"/>
            <a:ext cx="8050088" cy="622548"/>
          </a:xfrm>
        </p:spPr>
        <p:txBody>
          <a:bodyPr/>
          <a:lstStyle/>
          <a:p>
            <a:pPr algn="ctr"/>
            <a:r>
              <a:rPr lang="is-IS" sz="3600" b="1" dirty="0">
                <a:latin typeface="Arial" panose="020B0604020202020204" pitchFamily="34" charset="0"/>
                <a:cs typeface="Arial" panose="020B0604020202020204" pitchFamily="34" charset="0"/>
              </a:rPr>
              <a:t>Fylkir, íþróttafélag 50 ára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ynd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0" r="8703" b="35803"/>
          <a:stretch/>
        </p:blipFill>
        <p:spPr>
          <a:xfrm>
            <a:off x="3995936" y="1291691"/>
            <a:ext cx="5076056" cy="297917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3" y="843559"/>
            <a:ext cx="3744415" cy="41764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s-IS" sz="2400" dirty="0"/>
              <a:t>Fjölbreytt  og öflug starfsemi</a:t>
            </a:r>
          </a:p>
          <a:p>
            <a:pPr lvl="1"/>
            <a:r>
              <a:rPr lang="is-IS" sz="1800" dirty="0"/>
              <a:t>Frístundavagn Fylkis</a:t>
            </a:r>
          </a:p>
          <a:p>
            <a:pPr marL="457148" lvl="1" indent="0">
              <a:buNone/>
            </a:pPr>
            <a:r>
              <a:rPr lang="is-IS" sz="1800" dirty="0"/>
              <a:t>Alla virka daga fyrir 1. til 4. bekk í grunnskólum hverfisins </a:t>
            </a:r>
          </a:p>
          <a:p>
            <a:pPr marL="457148" lvl="1" indent="0">
              <a:buNone/>
            </a:pPr>
            <a:r>
              <a:rPr lang="is-IS" sz="1800" dirty="0"/>
              <a:t>Eldri krakkar geta nýtt sér ferðirnar sé pláss.</a:t>
            </a:r>
          </a:p>
          <a:p>
            <a:pPr lvl="1"/>
            <a:r>
              <a:rPr lang="is-IS" sz="1800" dirty="0"/>
              <a:t>Fimleikar</a:t>
            </a:r>
          </a:p>
          <a:p>
            <a:pPr lvl="1"/>
            <a:r>
              <a:rPr lang="is-IS" sz="1800" dirty="0"/>
              <a:t>Fótbolti</a:t>
            </a:r>
          </a:p>
          <a:p>
            <a:pPr lvl="1"/>
            <a:r>
              <a:rPr lang="is-IS" sz="1800" dirty="0"/>
              <a:t>Handbolti</a:t>
            </a:r>
          </a:p>
          <a:p>
            <a:pPr lvl="1"/>
            <a:r>
              <a:rPr lang="is-IS" sz="1800" dirty="0"/>
              <a:t>Blak</a:t>
            </a:r>
          </a:p>
          <a:p>
            <a:pPr lvl="1"/>
            <a:r>
              <a:rPr lang="is-IS" sz="1800" dirty="0"/>
              <a:t>Karate </a:t>
            </a:r>
            <a:endParaRPr lang="is-IS" sz="1600" dirty="0"/>
          </a:p>
        </p:txBody>
      </p:sp>
      <p:sp>
        <p:nvSpPr>
          <p:cNvPr id="4" name="Textarammi 3"/>
          <p:cNvSpPr txBox="1"/>
          <p:nvPr/>
        </p:nvSpPr>
        <p:spPr>
          <a:xfrm>
            <a:off x="3635896" y="4289574"/>
            <a:ext cx="4464496" cy="338544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1"/>
            <a:r>
              <a:rPr lang="is-IS" sz="1600" dirty="0"/>
              <a:t>Í vetur á að bæta lýsingu við keppnisvöll Fylkis</a:t>
            </a:r>
            <a:endParaRPr lang="en-US" sz="1600" dirty="0"/>
          </a:p>
        </p:txBody>
      </p:sp>
      <p:sp>
        <p:nvSpPr>
          <p:cNvPr id="7" name="Rétthyrningur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177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étthyrningur 3"/>
          <p:cNvSpPr/>
          <p:nvPr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>
                <a:latin typeface="Arial" panose="020B0604020202020204" pitchFamily="34" charset="0"/>
                <a:cs typeface="Arial" panose="020B0604020202020204" pitchFamily="34" charset="0"/>
              </a:rPr>
              <a:t>SAMNINGUR VIÐ FYLKI - AÐALATRIÐIN</a:t>
            </a:r>
            <a:endParaRPr lang="is-I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étthyrningur 4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107504" y="987574"/>
            <a:ext cx="8229600" cy="3888432"/>
          </a:xfrm>
        </p:spPr>
        <p:txBody>
          <a:bodyPr>
            <a:normAutofit fontScale="85000" lnSpcReduction="10000"/>
          </a:bodyPr>
          <a:lstStyle/>
          <a:p>
            <a:r>
              <a:rPr lang="is-IS" smtClean="0"/>
              <a:t>Borgin tekur </a:t>
            </a:r>
            <a:r>
              <a:rPr lang="is-IS" dirty="0"/>
              <a:t>að sér að leggja gervigras ásamt nauðsynlegu undirlagi með snjóbræðslukerfi og vökvunarkerfi á aðalvöll félagsins og koma fyrir flóðlýsingu</a:t>
            </a:r>
            <a:r>
              <a:rPr lang="is-IS"/>
              <a:t>. </a:t>
            </a:r>
            <a:r>
              <a:rPr lang="is-IS" smtClean="0"/>
              <a:t>Girðingar</a:t>
            </a:r>
            <a:r>
              <a:rPr lang="is-IS" dirty="0"/>
              <a:t>, vallarklukka, mörk og varamannaskýli endurnýjað</a:t>
            </a:r>
            <a:r>
              <a:rPr lang="is-IS"/>
              <a:t>. </a:t>
            </a:r>
            <a:endParaRPr lang="is-IS" smtClean="0"/>
          </a:p>
          <a:p>
            <a:r>
              <a:rPr lang="is-IS" smtClean="0"/>
              <a:t>Breytingar </a:t>
            </a:r>
            <a:r>
              <a:rPr lang="is-IS"/>
              <a:t>á aðalvelli og </a:t>
            </a:r>
            <a:r>
              <a:rPr lang="is-IS"/>
              <a:t>flóðljós </a:t>
            </a:r>
            <a:endParaRPr lang="is-IS" smtClean="0"/>
          </a:p>
          <a:p>
            <a:r>
              <a:rPr lang="is-IS" smtClean="0"/>
              <a:t>Fylkir </a:t>
            </a:r>
            <a:r>
              <a:rPr lang="is-IS"/>
              <a:t>skilar </a:t>
            </a:r>
            <a:r>
              <a:rPr lang="is-IS" smtClean="0"/>
              <a:t>Hraunbæ - Bæjarháls </a:t>
            </a:r>
            <a:r>
              <a:rPr lang="is-IS"/>
              <a:t>þegar lokið er við að leggja gervigras á </a:t>
            </a:r>
            <a:r>
              <a:rPr lang="is-IS"/>
              <a:t>aðalvöll </a:t>
            </a:r>
            <a:r>
              <a:rPr lang="is-IS" smtClean="0"/>
              <a:t>félagsins. </a:t>
            </a:r>
          </a:p>
          <a:p>
            <a:r>
              <a:rPr lang="is-IS" smtClean="0"/>
              <a:t>Sameiginlegur starfshópur um framtíðaraðstöðu Fylkis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6758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6" t="15144" r="8839" b="8148"/>
          <a:stretch/>
        </p:blipFill>
        <p:spPr bwMode="auto">
          <a:xfrm>
            <a:off x="-18255" y="10518"/>
            <a:ext cx="9162256" cy="513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étthyrningur 1"/>
          <p:cNvSpPr/>
          <p:nvPr/>
        </p:nvSpPr>
        <p:spPr>
          <a:xfrm>
            <a:off x="-18255" y="0"/>
            <a:ext cx="9162255" cy="51435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7293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26"/>
            <a:ext cx="6012160" cy="510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0681"/>
            <a:ext cx="2153832" cy="366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07" y="3759884"/>
            <a:ext cx="4007121" cy="113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arammi 1"/>
          <p:cNvSpPr txBox="1"/>
          <p:nvPr/>
        </p:nvSpPr>
        <p:spPr>
          <a:xfrm>
            <a:off x="6242000" y="121350"/>
            <a:ext cx="1482117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is-IS" dirty="0">
                <a:solidFill>
                  <a:prstClr val="black"/>
                </a:solidFill>
              </a:rPr>
              <a:t>Auglýst tillaga</a:t>
            </a:r>
          </a:p>
        </p:txBody>
      </p:sp>
      <p:sp>
        <p:nvSpPr>
          <p:cNvPr id="7" name="Rétthyrningur 6"/>
          <p:cNvSpPr/>
          <p:nvPr/>
        </p:nvSpPr>
        <p:spPr>
          <a:xfrm>
            <a:off x="-18255" y="0"/>
            <a:ext cx="9162255" cy="51435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204890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3498"/>
            <a:ext cx="4104456" cy="418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5" y="465516"/>
            <a:ext cx="3686012" cy="30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67654"/>
            <a:ext cx="3007990" cy="96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arammi 4"/>
          <p:cNvSpPr txBox="1"/>
          <p:nvPr/>
        </p:nvSpPr>
        <p:spPr>
          <a:xfrm>
            <a:off x="7092281" y="4677985"/>
            <a:ext cx="1482117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is-IS" dirty="0"/>
              <a:t>Auglýst tillaga</a:t>
            </a:r>
          </a:p>
        </p:txBody>
      </p:sp>
      <p:sp>
        <p:nvSpPr>
          <p:cNvPr id="6" name="Rétthyrningur 5"/>
          <p:cNvSpPr/>
          <p:nvPr/>
        </p:nvSpPr>
        <p:spPr>
          <a:xfrm>
            <a:off x="-18255" y="0"/>
            <a:ext cx="9162255" cy="51435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091053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600" b="1" dirty="0">
                <a:latin typeface="Arial" panose="020B0604020202020204" pitchFamily="34" charset="0"/>
                <a:cs typeface="Arial" panose="020B0604020202020204" pitchFamily="34" charset="0"/>
              </a:rPr>
              <a:t>Sundlaugin í Árbæ</a:t>
            </a:r>
          </a:p>
        </p:txBody>
      </p:sp>
      <p:pic>
        <p:nvPicPr>
          <p:cNvPr id="3" name="Mynd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3" y="771550"/>
            <a:ext cx="5211961" cy="3908971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4" name="Staðgengill efnis 3"/>
          <p:cNvSpPr>
            <a:spLocks noGrp="1"/>
          </p:cNvSpPr>
          <p:nvPr>
            <p:ph idx="1"/>
          </p:nvPr>
        </p:nvSpPr>
        <p:spPr>
          <a:xfrm>
            <a:off x="107504" y="771550"/>
            <a:ext cx="3744416" cy="3672408"/>
          </a:xfrm>
        </p:spPr>
        <p:txBody>
          <a:bodyPr>
            <a:normAutofit/>
          </a:bodyPr>
          <a:lstStyle/>
          <a:p>
            <a:r>
              <a:rPr lang="is-IS" sz="2400" dirty="0"/>
              <a:t>Skólasund</a:t>
            </a:r>
          </a:p>
          <a:p>
            <a:r>
              <a:rPr lang="is-IS" sz="2400" dirty="0"/>
              <a:t>Sundæfingar</a:t>
            </a:r>
          </a:p>
          <a:p>
            <a:r>
              <a:rPr lang="is-IS" sz="2400" dirty="0"/>
              <a:t>Vatnsleikfimi heldri borgara</a:t>
            </a:r>
          </a:p>
          <a:p>
            <a:r>
              <a:rPr lang="is-IS" sz="2400" dirty="0"/>
              <a:t>Ungbarnasund</a:t>
            </a:r>
          </a:p>
          <a:p>
            <a:r>
              <a:rPr lang="is-IS" sz="2400" dirty="0"/>
              <a:t>Mjög vinsæl </a:t>
            </a:r>
          </a:p>
          <a:p>
            <a:pPr marL="0" indent="0">
              <a:buNone/>
            </a:pPr>
            <a:r>
              <a:rPr lang="is-IS" sz="2400" dirty="0"/>
              <a:t>     barnalaug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6601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017" cy="51435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6367"/>
            <a:ext cx="7848872" cy="438763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08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910"/>
            <a:ext cx="9144000" cy="514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ill 1"/>
          <p:cNvSpPr txBox="1">
            <a:spLocks/>
          </p:cNvSpPr>
          <p:nvPr/>
        </p:nvSpPr>
        <p:spPr>
          <a:xfrm>
            <a:off x="-367009" y="411510"/>
            <a:ext cx="9664260" cy="2088232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is-I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Uppbygging og þróun</a:t>
            </a:r>
          </a:p>
        </p:txBody>
      </p:sp>
    </p:spTree>
    <p:extLst>
      <p:ext uri="{BB962C8B-B14F-4D97-AF65-F5344CB8AC3E}">
        <p14:creationId xmlns:p14="http://schemas.microsoft.com/office/powerpoint/2010/main" val="341286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2073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7" y="1221600"/>
            <a:ext cx="7404841" cy="341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ctrTitle"/>
          </p:nvPr>
        </p:nvSpPr>
        <p:spPr>
          <a:xfrm>
            <a:off x="1" y="303499"/>
            <a:ext cx="9282072" cy="756084"/>
          </a:xfrm>
        </p:spPr>
        <p:txBody>
          <a:bodyPr>
            <a:normAutofit/>
          </a:bodyPr>
          <a:lstStyle/>
          <a:p>
            <a:r>
              <a:rPr lang="is-I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HRAUNBÆR 103-105</a:t>
            </a:r>
            <a:endParaRPr lang="is-I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étthyrningur 5"/>
          <p:cNvSpPr/>
          <p:nvPr/>
        </p:nvSpPr>
        <p:spPr>
          <a:xfrm rot="1345488">
            <a:off x="3510328" y="3052201"/>
            <a:ext cx="2371663" cy="551279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s-IS">
              <a:solidFill>
                <a:prstClr val="white"/>
              </a:solidFill>
            </a:endParaRPr>
          </a:p>
        </p:txBody>
      </p:sp>
      <p:sp>
        <p:nvSpPr>
          <p:cNvPr id="7" name="Textarammi 6"/>
          <p:cNvSpPr txBox="1"/>
          <p:nvPr/>
        </p:nvSpPr>
        <p:spPr>
          <a:xfrm rot="17035257">
            <a:off x="3386742" y="1750938"/>
            <a:ext cx="705463" cy="461655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200" dirty="0">
                <a:solidFill>
                  <a:prstClr val="black"/>
                </a:solidFill>
              </a:rPr>
              <a:t>Höfðabakki</a:t>
            </a:r>
          </a:p>
        </p:txBody>
      </p:sp>
      <p:sp>
        <p:nvSpPr>
          <p:cNvPr id="8" name="Textarammi 7"/>
          <p:cNvSpPr txBox="1"/>
          <p:nvPr/>
        </p:nvSpPr>
        <p:spPr>
          <a:xfrm>
            <a:off x="5566624" y="3219830"/>
            <a:ext cx="2029725" cy="646321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200" dirty="0" err="1">
                <a:solidFill>
                  <a:prstClr val="black"/>
                </a:solidFill>
              </a:rPr>
              <a:t>Núv</a:t>
            </a:r>
            <a:r>
              <a:rPr lang="is-IS" sz="1200" dirty="0">
                <a:solidFill>
                  <a:prstClr val="black"/>
                </a:solidFill>
              </a:rPr>
              <a:t>. íbúðir  fyrir aldraða og þjónustumiðstöð Hraunbæ 103-105</a:t>
            </a:r>
          </a:p>
        </p:txBody>
      </p:sp>
      <p:sp>
        <p:nvSpPr>
          <p:cNvPr id="9" name="Textarammi 8"/>
          <p:cNvSpPr txBox="1"/>
          <p:nvPr/>
        </p:nvSpPr>
        <p:spPr>
          <a:xfrm>
            <a:off x="1477818" y="1698857"/>
            <a:ext cx="933945" cy="276989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200" dirty="0">
                <a:solidFill>
                  <a:prstClr val="black"/>
                </a:solidFill>
              </a:rPr>
              <a:t>Ártúnsholt</a:t>
            </a:r>
          </a:p>
        </p:txBody>
      </p:sp>
      <p:sp>
        <p:nvSpPr>
          <p:cNvPr id="12" name="Textarammi 11"/>
          <p:cNvSpPr txBox="1"/>
          <p:nvPr/>
        </p:nvSpPr>
        <p:spPr>
          <a:xfrm>
            <a:off x="793741" y="4137932"/>
            <a:ext cx="1041957" cy="276989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200" dirty="0">
                <a:solidFill>
                  <a:prstClr val="black"/>
                </a:solidFill>
              </a:rPr>
              <a:t>Árbæjarsafn</a:t>
            </a:r>
          </a:p>
        </p:txBody>
      </p:sp>
      <p:sp>
        <p:nvSpPr>
          <p:cNvPr id="13" name="Textarammi 12"/>
          <p:cNvSpPr txBox="1"/>
          <p:nvPr/>
        </p:nvSpPr>
        <p:spPr>
          <a:xfrm>
            <a:off x="5652134" y="4339620"/>
            <a:ext cx="940617" cy="276989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200" dirty="0">
                <a:solidFill>
                  <a:prstClr val="black"/>
                </a:solidFill>
              </a:rPr>
              <a:t>Hraunbær </a:t>
            </a:r>
          </a:p>
        </p:txBody>
      </p:sp>
      <p:sp>
        <p:nvSpPr>
          <p:cNvPr id="14" name="Rétthyrningur 13"/>
          <p:cNvSpPr/>
          <p:nvPr/>
        </p:nvSpPr>
        <p:spPr>
          <a:xfrm rot="1345488">
            <a:off x="3510741" y="2827320"/>
            <a:ext cx="804326" cy="56899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s-IS">
              <a:solidFill>
                <a:prstClr val="white"/>
              </a:solidFill>
            </a:endParaRPr>
          </a:p>
        </p:txBody>
      </p:sp>
      <p:sp>
        <p:nvSpPr>
          <p:cNvPr id="15" name="Textarammi 14"/>
          <p:cNvSpPr txBox="1"/>
          <p:nvPr/>
        </p:nvSpPr>
        <p:spPr>
          <a:xfrm>
            <a:off x="1259633" y="2895575"/>
            <a:ext cx="2136816" cy="461655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200" dirty="0">
                <a:solidFill>
                  <a:prstClr val="black"/>
                </a:solidFill>
              </a:rPr>
              <a:t>Stækkun á lóð /ný lóð í framhaldi af  Hraunbæ 103-105</a:t>
            </a:r>
          </a:p>
        </p:txBody>
      </p:sp>
      <p:cxnSp>
        <p:nvCxnSpPr>
          <p:cNvPr id="11" name="Bein örvartenging 10"/>
          <p:cNvCxnSpPr/>
          <p:nvPr/>
        </p:nvCxnSpPr>
        <p:spPr>
          <a:xfrm flipH="1">
            <a:off x="5076070" y="3462196"/>
            <a:ext cx="490555" cy="276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Bein örvartenging 16"/>
          <p:cNvCxnSpPr>
            <a:stCxn id="15" idx="3"/>
          </p:cNvCxnSpPr>
          <p:nvPr/>
        </p:nvCxnSpPr>
        <p:spPr>
          <a:xfrm flipV="1">
            <a:off x="3396449" y="3111817"/>
            <a:ext cx="516454" cy="145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arammi 2"/>
          <p:cNvSpPr txBox="1"/>
          <p:nvPr/>
        </p:nvSpPr>
        <p:spPr>
          <a:xfrm>
            <a:off x="3654682" y="4137932"/>
            <a:ext cx="1041481" cy="430877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100" dirty="0">
                <a:solidFill>
                  <a:prstClr val="black"/>
                </a:solidFill>
              </a:rPr>
              <a:t>Einnar hæðar keðjuhús</a:t>
            </a:r>
          </a:p>
        </p:txBody>
      </p:sp>
    </p:spTree>
    <p:extLst>
      <p:ext uri="{BB962C8B-B14F-4D97-AF65-F5344CB8AC3E}">
        <p14:creationId xmlns:p14="http://schemas.microsoft.com/office/powerpoint/2010/main" val="20786887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6146" name="Picture 2" descr="P:\USKR\04 SKIPULAG BYGGINGAR OG BORGARHÖNNUN\02 SKIPULAGSFULLTRÚI\Afgreiðslumál - deiliskipulag\BH7 - Árbær\deiliskipulag\Hraunbær 103-105\maps5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8" t="10044" r="64" b="12821"/>
          <a:stretch/>
        </p:blipFill>
        <p:spPr bwMode="auto">
          <a:xfrm>
            <a:off x="395536" y="249498"/>
            <a:ext cx="8260422" cy="222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P:\USKR\04 SKIPULAG BYGGINGAR OG BORGARHÖNNUN\02 SKIPULAGSFULLTRÚI\Afgreiðslumál - deiliskipulag\BH7 - Árbær\deiliskipulag\Hraunbær 103-105\maps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5" b="16697"/>
          <a:stretch/>
        </p:blipFill>
        <p:spPr bwMode="auto">
          <a:xfrm>
            <a:off x="467544" y="2866496"/>
            <a:ext cx="8136904" cy="197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étthyrningur 4"/>
          <p:cNvSpPr/>
          <p:nvPr/>
        </p:nvSpPr>
        <p:spPr>
          <a:xfrm>
            <a:off x="-18255" y="0"/>
            <a:ext cx="9162255" cy="51435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64677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7365"/>
            <a:ext cx="3923928" cy="429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ill 1"/>
          <p:cNvSpPr txBox="1">
            <a:spLocks/>
          </p:cNvSpPr>
          <p:nvPr/>
        </p:nvSpPr>
        <p:spPr>
          <a:xfrm>
            <a:off x="4679505" y="4986"/>
            <a:ext cx="5097760" cy="622548"/>
          </a:xfrm>
          <a:prstGeom prst="rect">
            <a:avLst/>
          </a:prstGeom>
        </p:spPr>
        <p:txBody>
          <a:bodyPr vert="horz" lIns="91430" tIns="45715" rIns="91430" bIns="45715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is-IS" sz="3200" b="1" dirty="0"/>
              <a:t>Árbær</a:t>
            </a:r>
          </a:p>
        </p:txBody>
      </p:sp>
      <p:sp>
        <p:nvSpPr>
          <p:cNvPr id="7" name="Staðgengill efnis 2"/>
          <p:cNvSpPr>
            <a:spLocks noGrp="1"/>
          </p:cNvSpPr>
          <p:nvPr>
            <p:ph idx="1"/>
          </p:nvPr>
        </p:nvSpPr>
        <p:spPr>
          <a:xfrm>
            <a:off x="4139952" y="803757"/>
            <a:ext cx="4017640" cy="4104456"/>
          </a:xfrm>
        </p:spPr>
        <p:txBody>
          <a:bodyPr>
            <a:normAutofit/>
          </a:bodyPr>
          <a:lstStyle/>
          <a:p>
            <a:pPr fontAlgn="base"/>
            <a:r>
              <a:rPr lang="is-IS" sz="2400" b="1" dirty="0"/>
              <a:t>42 opin leiksvæði </a:t>
            </a:r>
            <a:br>
              <a:rPr lang="is-IS" sz="2400" b="1" dirty="0"/>
            </a:br>
            <a:r>
              <a:rPr lang="is-IS" sz="2400" dirty="0"/>
              <a:t>– alls 38.195 m</a:t>
            </a:r>
            <a:r>
              <a:rPr lang="is-IS" sz="2400" baseline="30000" dirty="0"/>
              <a:t>2</a:t>
            </a:r>
            <a:endParaRPr lang="is-IS" sz="2400" dirty="0"/>
          </a:p>
          <a:p>
            <a:pPr fontAlgn="base"/>
            <a:r>
              <a:rPr lang="is-IS" sz="2400" b="1" dirty="0"/>
              <a:t>86 km af göngu- og hjólastígum </a:t>
            </a:r>
            <a:r>
              <a:rPr lang="is-IS" sz="2400" dirty="0"/>
              <a:t>með bundnu slitlagi, auk gangstétta</a:t>
            </a:r>
            <a:br>
              <a:rPr lang="is-IS" sz="2400" dirty="0"/>
            </a:br>
            <a:r>
              <a:rPr lang="is-IS" sz="2400" b="1" dirty="0"/>
              <a:t>103 bekkir </a:t>
            </a:r>
            <a:r>
              <a:rPr lang="is-IS" sz="2400" dirty="0"/>
              <a:t>og </a:t>
            </a:r>
            <a:r>
              <a:rPr lang="is-IS" sz="2400" b="1" dirty="0"/>
              <a:t>112 ruslastampar</a:t>
            </a:r>
          </a:p>
          <a:p>
            <a:pPr fontAlgn="base"/>
            <a:endParaRPr lang="is-IS" sz="2400" dirty="0"/>
          </a:p>
          <a:p>
            <a:pPr fontAlgn="base"/>
            <a:endParaRPr lang="is-I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788024" y="4659983"/>
            <a:ext cx="3600400" cy="26160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100" dirty="0"/>
              <a:t>Heimild: Landupplýsingar Reykjavíkur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1497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0"/>
            <a:ext cx="9036496" cy="508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s-IS" b="1" dirty="0" smtClean="0"/>
              <a:t>HRAUNBÆR - BÆJARHÁLS</a:t>
            </a:r>
            <a:endParaRPr lang="is-IS" b="1" dirty="0"/>
          </a:p>
        </p:txBody>
      </p:sp>
      <p:sp>
        <p:nvSpPr>
          <p:cNvPr id="4" name="Rétthyrningur 3"/>
          <p:cNvSpPr/>
          <p:nvPr/>
        </p:nvSpPr>
        <p:spPr>
          <a:xfrm>
            <a:off x="-18255" y="0"/>
            <a:ext cx="9162255" cy="51435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906314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" y="3"/>
            <a:ext cx="9124776" cy="5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étthyrningur 4"/>
          <p:cNvSpPr/>
          <p:nvPr/>
        </p:nvSpPr>
        <p:spPr>
          <a:xfrm>
            <a:off x="-18255" y="0"/>
            <a:ext cx="9162255" cy="51435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186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86"/>
            <a:ext cx="9144000" cy="473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étthyrningur 4"/>
          <p:cNvSpPr/>
          <p:nvPr/>
        </p:nvSpPr>
        <p:spPr>
          <a:xfrm>
            <a:off x="-18255" y="0"/>
            <a:ext cx="9162255" cy="51435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6303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 smtClean="0"/>
              <a:t>HRAUNBÆR</a:t>
            </a:r>
            <a:endParaRPr lang="is-I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étthyrningur 4"/>
          <p:cNvSpPr/>
          <p:nvPr/>
        </p:nvSpPr>
        <p:spPr>
          <a:xfrm>
            <a:off x="-18255" y="0"/>
            <a:ext cx="9162255" cy="51435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5940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200" b="1" dirty="0"/>
              <a:t>Elliðaárbraut 4-12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771549"/>
            <a:ext cx="3026836" cy="3931447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/>
          <a:stretch/>
        </p:blipFill>
        <p:spPr bwMode="auto">
          <a:xfrm>
            <a:off x="3995936" y="2691898"/>
            <a:ext cx="4824536" cy="2011099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arammi 5"/>
          <p:cNvSpPr txBox="1"/>
          <p:nvPr/>
        </p:nvSpPr>
        <p:spPr>
          <a:xfrm>
            <a:off x="3851921" y="627534"/>
            <a:ext cx="5184577" cy="2308314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0"/>
            <a:r>
              <a:rPr lang="is-IS" dirty="0"/>
              <a:t>Búið er að samþykkja breytingu á aðal- og deiliskipulagi Elliðaárbrautar 4-12 í Norðlingaholti þannig að svæðinu verður breytt úr atvinnusvæði í íbúðabyggð með 200 íbúðum. Skilmálar deiliskipulagsins kveða m.a. á um fjölbreytta íbúðagerðir og gert er m.a. ráð fyrir stórum íbúðum sem eftirspurn hefur verið eftir í hverfinu.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17683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61338"/>
            <a:ext cx="4775221" cy="3220823"/>
          </a:xfrm>
          <a:prstGeom prst="rect">
            <a:avLst/>
          </a:prstGeom>
          <a:noFill/>
          <a:ln w="38100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arammi 3"/>
          <p:cNvSpPr txBox="1"/>
          <p:nvPr/>
        </p:nvSpPr>
        <p:spPr>
          <a:xfrm>
            <a:off x="180528" y="171386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ÚTIVISTARSVÆÐI Á HÓLMSHEIÐI</a:t>
            </a:r>
            <a:endParaRPr lang="is-IS" sz="3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étthyrningur 6"/>
          <p:cNvSpPr/>
          <p:nvPr/>
        </p:nvSpPr>
        <p:spPr>
          <a:xfrm>
            <a:off x="180020" y="961338"/>
            <a:ext cx="35998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Búið að </a:t>
            </a:r>
            <a:r>
              <a:rPr lang="is-I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setja af stað </a:t>
            </a:r>
            <a:r>
              <a:rPr lang="is-I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starfshóp </a:t>
            </a:r>
            <a:r>
              <a:rPr lang="is-I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að þróa útivist á Hólmsheiði þar sem búanr verða til hringleiðir </a:t>
            </a:r>
            <a:r>
              <a:rPr lang="is-I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önnur útivistaraðstaða og áningarstaðir sambærilegt því sem er í Heimörk í dag.</a:t>
            </a:r>
            <a:r>
              <a:rPr lang="is-I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is-IS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s-I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s-I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Farið </a:t>
            </a:r>
            <a:r>
              <a:rPr lang="is-I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verði í þessa vinnu í samstarfi við Skógræktarfélagið </a:t>
            </a:r>
            <a:r>
              <a:rPr lang="is-I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is-I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aðra hagsmunaaðila</a:t>
            </a:r>
            <a:endParaRPr lang="is-I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9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9233" r="1899" b="589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ill 1"/>
          <p:cNvSpPr txBox="1">
            <a:spLocks/>
          </p:cNvSpPr>
          <p:nvPr/>
        </p:nvSpPr>
        <p:spPr>
          <a:xfrm>
            <a:off x="0" y="1046138"/>
            <a:ext cx="9144000" cy="1021556"/>
          </a:xfrm>
          <a:prstGeom prst="rect">
            <a:avLst/>
          </a:prstGeom>
        </p:spPr>
        <p:txBody>
          <a:bodyPr lIns="91430" tIns="45715" rIns="91430" bIns="45715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FRAMKVÆMDIR</a:t>
            </a:r>
          </a:p>
        </p:txBody>
      </p:sp>
      <p:sp>
        <p:nvSpPr>
          <p:cNvPr id="4" name="Rétthyrningur 3"/>
          <p:cNvSpPr/>
          <p:nvPr/>
        </p:nvSpPr>
        <p:spPr>
          <a:xfrm>
            <a:off x="-18255" y="0"/>
            <a:ext cx="9162255" cy="51435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7930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255" y="-1"/>
            <a:ext cx="9162256" cy="520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7074"/>
            <a:ext cx="9144000" cy="622548"/>
          </a:xfrm>
        </p:spPr>
        <p:txBody>
          <a:bodyPr/>
          <a:lstStyle/>
          <a:p>
            <a:pPr algn="ctr"/>
            <a:r>
              <a:rPr lang="is-I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HJÓLASTÍGUR ELLIÐAÁRDAL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étthyrningur 3"/>
          <p:cNvSpPr/>
          <p:nvPr/>
        </p:nvSpPr>
        <p:spPr>
          <a:xfrm>
            <a:off x="-18255" y="0"/>
            <a:ext cx="9162255" cy="51435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0005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622548"/>
          </a:xfrm>
        </p:spPr>
        <p:txBody>
          <a:bodyPr/>
          <a:lstStyle/>
          <a:p>
            <a:pPr algn="ctr"/>
            <a:r>
              <a:rPr lang="is-IS" b="1" dirty="0" smtClean="0"/>
              <a:t>Hjólastígur milli Reykjanesbrautar og Höfðabakka</a:t>
            </a:r>
            <a:endParaRPr lang="is-I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255" y="-1"/>
            <a:ext cx="9162256" cy="520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539552" y="1121494"/>
            <a:ext cx="7416824" cy="3394472"/>
          </a:xfrm>
        </p:spPr>
        <p:txBody>
          <a:bodyPr/>
          <a:lstStyle/>
          <a:p>
            <a:pPr marL="0" lvl="0" indent="0">
              <a:buNone/>
            </a:pPr>
            <a:r>
              <a:rPr lang="is-IS" b="1" dirty="0" smtClean="0">
                <a:solidFill>
                  <a:schemeClr val="bg1"/>
                </a:solidFill>
              </a:rPr>
              <a:t>Unnið er að uppbyggingu </a:t>
            </a:r>
            <a:r>
              <a:rPr lang="is-IS" b="1" dirty="0">
                <a:solidFill>
                  <a:schemeClr val="bg1"/>
                </a:solidFill>
              </a:rPr>
              <a:t>hjólastígs, sem kemur í stað reiðstígs, milli Reykjanesbrautar og </a:t>
            </a:r>
            <a:r>
              <a:rPr lang="is-IS" b="1" dirty="0" smtClean="0">
                <a:solidFill>
                  <a:schemeClr val="bg1"/>
                </a:solidFill>
              </a:rPr>
              <a:t>Höfðabakka</a:t>
            </a:r>
          </a:p>
          <a:p>
            <a:pPr marL="0" lvl="0" indent="0">
              <a:buNone/>
            </a:pPr>
            <a:endParaRPr lang="is-I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s-IS" b="1" dirty="0" smtClean="0">
                <a:solidFill>
                  <a:schemeClr val="bg1"/>
                </a:solidFill>
              </a:rPr>
              <a:t>Auðveldar vistvænar samgöngur og gerir </a:t>
            </a:r>
            <a:r>
              <a:rPr lang="is-IS" b="1" dirty="0" err="1" smtClean="0">
                <a:solidFill>
                  <a:schemeClr val="bg1"/>
                </a:solidFill>
              </a:rPr>
              <a:t>þær</a:t>
            </a:r>
            <a:r>
              <a:rPr lang="is-IS" b="1" dirty="0" smtClean="0">
                <a:solidFill>
                  <a:schemeClr val="bg1"/>
                </a:solidFill>
              </a:rPr>
              <a:t> öruggari</a:t>
            </a:r>
            <a:endParaRPr lang="is-IS" b="1" dirty="0">
              <a:solidFill>
                <a:schemeClr val="bg1"/>
              </a:solidFill>
            </a:endParaRPr>
          </a:p>
        </p:txBody>
      </p:sp>
      <p:sp>
        <p:nvSpPr>
          <p:cNvPr id="5" name="Rétthyrningur 4"/>
          <p:cNvSpPr/>
          <p:nvPr/>
        </p:nvSpPr>
        <p:spPr>
          <a:xfrm>
            <a:off x="-18255" y="0"/>
            <a:ext cx="9162255" cy="51435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4918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orboðinn ljúf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étthyrningur 1"/>
          <p:cNvSpPr/>
          <p:nvPr/>
        </p:nvSpPr>
        <p:spPr>
          <a:xfrm>
            <a:off x="251520" y="116955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b="1" dirty="0" smtClean="0">
                <a:solidFill>
                  <a:schemeClr val="bg1"/>
                </a:solidFill>
              </a:rPr>
              <a:t>Hraunbær- </a:t>
            </a:r>
            <a:r>
              <a:rPr lang="is-IS" b="1" dirty="0">
                <a:solidFill>
                  <a:schemeClr val="bg1"/>
                </a:solidFill>
              </a:rPr>
              <a:t>( Bæjarháls – Rofabær )</a:t>
            </a:r>
          </a:p>
          <a:p>
            <a:endParaRPr lang="is-IS" b="1" dirty="0" smtClean="0">
              <a:solidFill>
                <a:schemeClr val="bg1"/>
              </a:solidFill>
            </a:endParaRPr>
          </a:p>
          <a:p>
            <a:r>
              <a:rPr lang="is-IS" b="1" dirty="0" smtClean="0">
                <a:solidFill>
                  <a:schemeClr val="bg1"/>
                </a:solidFill>
              </a:rPr>
              <a:t>Selásbraut </a:t>
            </a:r>
            <a:r>
              <a:rPr lang="is-IS" b="1" dirty="0">
                <a:solidFill>
                  <a:schemeClr val="bg1"/>
                </a:solidFill>
              </a:rPr>
              <a:t>( Rofabær – Hraunsás )</a:t>
            </a:r>
          </a:p>
          <a:p>
            <a:endParaRPr lang="is-IS" b="1" dirty="0" smtClean="0">
              <a:solidFill>
                <a:schemeClr val="bg1"/>
              </a:solidFill>
            </a:endParaRPr>
          </a:p>
          <a:p>
            <a:r>
              <a:rPr lang="is-IS" b="1" dirty="0" err="1" smtClean="0">
                <a:solidFill>
                  <a:schemeClr val="bg1"/>
                </a:solidFill>
              </a:rPr>
              <a:t>Brekknaás</a:t>
            </a:r>
            <a:r>
              <a:rPr lang="is-IS" b="1" dirty="0" smtClean="0">
                <a:solidFill>
                  <a:schemeClr val="bg1"/>
                </a:solidFill>
              </a:rPr>
              <a:t> </a:t>
            </a:r>
            <a:r>
              <a:rPr lang="is-IS" b="1" dirty="0">
                <a:solidFill>
                  <a:schemeClr val="bg1"/>
                </a:solidFill>
              </a:rPr>
              <a:t>( Selásbraut að leikskóla )</a:t>
            </a:r>
          </a:p>
          <a:p>
            <a:endParaRPr lang="is-IS" b="1" dirty="0" smtClean="0">
              <a:solidFill>
                <a:schemeClr val="bg1"/>
              </a:solidFill>
            </a:endParaRPr>
          </a:p>
          <a:p>
            <a:r>
              <a:rPr lang="is-IS" b="1" dirty="0" smtClean="0">
                <a:solidFill>
                  <a:schemeClr val="bg1"/>
                </a:solidFill>
              </a:rPr>
              <a:t>Víðidalsvegur</a:t>
            </a:r>
            <a:endParaRPr lang="is-IS" b="1" dirty="0">
              <a:solidFill>
                <a:schemeClr val="bg1"/>
              </a:solidFill>
            </a:endParaRPr>
          </a:p>
          <a:p>
            <a:endParaRPr lang="is-IS" b="1" dirty="0" smtClean="0">
              <a:solidFill>
                <a:schemeClr val="bg1"/>
              </a:solidFill>
            </a:endParaRPr>
          </a:p>
          <a:p>
            <a:r>
              <a:rPr lang="is-IS" b="1" dirty="0" smtClean="0">
                <a:solidFill>
                  <a:schemeClr val="bg1"/>
                </a:solidFill>
              </a:rPr>
              <a:t>Grjótháls </a:t>
            </a:r>
            <a:r>
              <a:rPr lang="is-IS" b="1" dirty="0">
                <a:solidFill>
                  <a:schemeClr val="bg1"/>
                </a:solidFill>
              </a:rPr>
              <a:t>að hluta</a:t>
            </a:r>
          </a:p>
          <a:p>
            <a:endParaRPr lang="is-IS" b="1" dirty="0" smtClean="0">
              <a:solidFill>
                <a:schemeClr val="bg1"/>
              </a:solidFill>
            </a:endParaRPr>
          </a:p>
          <a:p>
            <a:r>
              <a:rPr lang="is-IS" b="1" dirty="0" smtClean="0">
                <a:solidFill>
                  <a:schemeClr val="bg1"/>
                </a:solidFill>
              </a:rPr>
              <a:t>Hestháls</a:t>
            </a:r>
            <a:endParaRPr lang="is-IS" b="1" dirty="0">
              <a:solidFill>
                <a:schemeClr val="bg1"/>
              </a:solidFill>
            </a:endParaRPr>
          </a:p>
          <a:p>
            <a:r>
              <a:rPr lang="is-IS" b="1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3" name="Textarammi 2"/>
          <p:cNvSpPr txBox="1"/>
          <p:nvPr/>
        </p:nvSpPr>
        <p:spPr>
          <a:xfrm>
            <a:off x="0" y="210219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MALBIKUN</a:t>
            </a:r>
            <a:r>
              <a:rPr lang="is-IS" sz="3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  <a:endParaRPr lang="is-IS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Á meðfylgjandi korti má sjá þá vegkafla sem verða malbikaðir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54385"/>
            <a:ext cx="4680520" cy="352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étthyrningur 5"/>
          <p:cNvSpPr/>
          <p:nvPr/>
        </p:nvSpPr>
        <p:spPr>
          <a:xfrm>
            <a:off x="-18255" y="0"/>
            <a:ext cx="9162255" cy="51435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76881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600" b="1" dirty="0"/>
              <a:t>Aldursdreifing íbúa</a:t>
            </a:r>
            <a:endParaRPr lang="en-GB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88024" y="4659983"/>
            <a:ext cx="3600400" cy="26160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100" dirty="0"/>
              <a:t>Heimild: Tölfræði- og greiningardeild Reykjavíkurborgar</a:t>
            </a:r>
            <a:endParaRPr lang="en-US" sz="1100" dirty="0"/>
          </a:p>
        </p:txBody>
      </p:sp>
      <p:graphicFrame>
        <p:nvGraphicFramePr>
          <p:cNvPr id="7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8314128"/>
              </p:ext>
            </p:extLst>
          </p:nvPr>
        </p:nvGraphicFramePr>
        <p:xfrm>
          <a:off x="0" y="0"/>
          <a:ext cx="9144000" cy="5092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1312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orboðinn ljúf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411510"/>
            <a:ext cx="9144000" cy="627534"/>
          </a:xfrm>
        </p:spPr>
        <p:txBody>
          <a:bodyPr/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AÐRAR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GATNAFRAMKVÆMDIR</a:t>
            </a:r>
            <a:endParaRPr lang="is-I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aðgengill efnis 2"/>
          <p:cNvSpPr>
            <a:spLocks noGrp="1"/>
          </p:cNvSpPr>
          <p:nvPr>
            <p:ph sz="half" idx="1"/>
          </p:nvPr>
        </p:nvSpPr>
        <p:spPr>
          <a:xfrm>
            <a:off x="179512" y="1232275"/>
            <a:ext cx="8712968" cy="3903884"/>
          </a:xfrm>
        </p:spPr>
        <p:txBody>
          <a:bodyPr>
            <a:normAutofit/>
          </a:bodyPr>
          <a:lstStyle/>
          <a:p>
            <a:pPr lvl="1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Norðlingaholt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gangstéttar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ræktun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frágangur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s-I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Hádegismóar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gangstéttar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ræktun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frágangur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s-I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Hraunbær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103a,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gatnagerð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í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tengslum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við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nýjar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íbúðir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fyrir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aldraða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Elliðaárdalur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lýsing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stígs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Breiðholtsbrautar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gömlu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Vatnsveitubrúarinnar</a:t>
            </a:r>
            <a:endParaRPr lang="is-I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is-I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étthyrningur 4"/>
          <p:cNvSpPr/>
          <p:nvPr/>
        </p:nvSpPr>
        <p:spPr>
          <a:xfrm>
            <a:off x="-18255" y="0"/>
            <a:ext cx="9162255" cy="51435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7634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or.is/sites/or.is/files/or011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681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or.is/sites/or.is/files/or011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55526"/>
            <a:ext cx="4243042" cy="412657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arammi 1"/>
          <p:cNvSpPr txBox="1"/>
          <p:nvPr/>
        </p:nvSpPr>
        <p:spPr>
          <a:xfrm>
            <a:off x="2339752" y="3939902"/>
            <a:ext cx="424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FRÁ LAGNINGU UPPHAFLEGU </a:t>
            </a:r>
            <a:r>
              <a:rPr lang="is-I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REYKJAÆÐANNA</a:t>
            </a:r>
            <a:endParaRPr lang="is-I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7201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" y="11723"/>
            <a:ext cx="9116556" cy="5131777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13" y="627534"/>
            <a:ext cx="6684847" cy="3672408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étthyrningur 1"/>
          <p:cNvSpPr/>
          <p:nvPr/>
        </p:nvSpPr>
        <p:spPr>
          <a:xfrm>
            <a:off x="2305873" y="43347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s-I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ENDURNÝJUN 2017</a:t>
            </a:r>
            <a:endParaRPr lang="is-I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0541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ctrTitle"/>
          </p:nvPr>
        </p:nvSpPr>
        <p:spPr>
          <a:xfrm>
            <a:off x="251520" y="-164554"/>
            <a:ext cx="8640960" cy="1102519"/>
          </a:xfrm>
        </p:spPr>
        <p:txBody>
          <a:bodyPr>
            <a:normAutofit fontScale="90000"/>
          </a:bodyPr>
          <a:lstStyle/>
          <a:p>
            <a:r>
              <a:rPr lang="is-IS" sz="4000" dirty="0">
                <a:solidFill>
                  <a:schemeClr val="bg1"/>
                </a:solidFill>
              </a:rPr>
              <a:t>Viðhalds-</a:t>
            </a:r>
            <a:r>
              <a:rPr lang="is-IS" dirty="0" smtClean="0">
                <a:solidFill>
                  <a:schemeClr val="bg1"/>
                </a:solidFill>
              </a:rPr>
              <a:t> og átaksverkefni í fasteignum</a:t>
            </a:r>
            <a:endParaRPr lang="is-IS" dirty="0">
              <a:solidFill>
                <a:schemeClr val="bg1"/>
              </a:solidFill>
            </a:endParaRPr>
          </a:p>
        </p:txBody>
      </p:sp>
      <p:sp>
        <p:nvSpPr>
          <p:cNvPr id="3" name="Undirtitill 2"/>
          <p:cNvSpPr>
            <a:spLocks noGrp="1"/>
          </p:cNvSpPr>
          <p:nvPr>
            <p:ph type="subTitle" idx="1"/>
          </p:nvPr>
        </p:nvSpPr>
        <p:spPr>
          <a:xfrm>
            <a:off x="4139952" y="1203598"/>
            <a:ext cx="4064496" cy="3258666"/>
          </a:xfrm>
        </p:spPr>
        <p:txBody>
          <a:bodyPr>
            <a:normAutofit/>
          </a:bodyPr>
          <a:lstStyle/>
          <a:p>
            <a:pPr marL="0" lvl="1" algn="l"/>
            <a:r>
              <a:rPr lang="en-US" dirty="0" err="1">
                <a:solidFill>
                  <a:schemeClr val="tx1"/>
                </a:solidFill>
              </a:rPr>
              <a:t>Unnið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að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framkvæmdum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við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að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bæta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hljóðvist</a:t>
            </a:r>
            <a:r>
              <a:rPr lang="en-US" dirty="0">
                <a:solidFill>
                  <a:schemeClr val="tx1"/>
                </a:solidFill>
              </a:rPr>
              <a:t> í </a:t>
            </a:r>
            <a:r>
              <a:rPr lang="en-US" dirty="0" err="1">
                <a:solidFill>
                  <a:schemeClr val="tx1"/>
                </a:solidFill>
              </a:rPr>
              <a:t>matsölum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Árbæjar</a:t>
            </a: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Selásskóla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is-IS" dirty="0">
              <a:solidFill>
                <a:schemeClr val="tx1"/>
              </a:solidFill>
            </a:endParaRPr>
          </a:p>
          <a:p>
            <a:pPr algn="l"/>
            <a:endParaRPr lang="is-IS" dirty="0"/>
          </a:p>
        </p:txBody>
      </p:sp>
      <p:pic>
        <p:nvPicPr>
          <p:cNvPr id="4" name="Myn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1" y="987574"/>
            <a:ext cx="3011389" cy="321982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11763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Skólalóðir</a:t>
            </a:r>
            <a:endParaRPr lang="is-I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8"/>
          <a:stretch/>
        </p:blipFill>
        <p:spPr bwMode="auto">
          <a:xfrm>
            <a:off x="0" y="555531"/>
            <a:ext cx="9144000" cy="489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taðgengill efnis 2"/>
          <p:cNvSpPr>
            <a:spLocks noGrp="1"/>
          </p:cNvSpPr>
          <p:nvPr>
            <p:ph sz="half" idx="1"/>
          </p:nvPr>
        </p:nvSpPr>
        <p:spPr>
          <a:xfrm>
            <a:off x="1" y="3939902"/>
            <a:ext cx="5868143" cy="2139704"/>
          </a:xfrm>
        </p:spPr>
        <p:txBody>
          <a:bodyPr>
            <a:noAutofit/>
          </a:bodyPr>
          <a:lstStyle/>
          <a:p>
            <a:pPr marL="457148" lvl="1" indent="0">
              <a:buNone/>
            </a:pP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Nýr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leikkastali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með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tilheyrandi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fallvarnarefnum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verður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settur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lóð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Selásskóla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148" lvl="1" indent="0"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48" lvl="1" indent="0">
              <a:buNone/>
            </a:pP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Úttekt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gerð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aðgengi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húsi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lóð</a:t>
            </a:r>
            <a:endParaRPr lang="is-I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92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Skólalóðir</a:t>
            </a:r>
            <a:endParaRPr lang="is-I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aðgengill efnis 2"/>
          <p:cNvSpPr>
            <a:spLocks noGrp="1"/>
          </p:cNvSpPr>
          <p:nvPr>
            <p:ph sz="half" idx="1"/>
          </p:nvPr>
        </p:nvSpPr>
        <p:spPr>
          <a:xfrm>
            <a:off x="179512" y="1707654"/>
            <a:ext cx="4176464" cy="2545556"/>
          </a:xfrm>
        </p:spPr>
        <p:txBody>
          <a:bodyPr/>
          <a:lstStyle/>
          <a:p>
            <a:pPr marL="0" lvl="1" indent="0">
              <a:buNone/>
            </a:pPr>
            <a:r>
              <a:rPr lang="en-US" dirty="0" err="1" smtClean="0"/>
              <a:t>Hjólastæðabogar</a:t>
            </a:r>
            <a:r>
              <a:rPr lang="en-US" dirty="0" smtClean="0"/>
              <a:t> á </a:t>
            </a:r>
            <a:r>
              <a:rPr lang="en-US" dirty="0" err="1"/>
              <a:t>lóð</a:t>
            </a:r>
            <a:r>
              <a:rPr lang="en-US" dirty="0"/>
              <a:t> </a:t>
            </a:r>
            <a:r>
              <a:rPr lang="en-US" dirty="0" err="1" smtClean="0"/>
              <a:t>Ártúnsskóla</a:t>
            </a:r>
            <a:endParaRPr lang="is-IS" dirty="0"/>
          </a:p>
          <a:p>
            <a:endParaRPr lang="is-I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75607"/>
            <a:ext cx="4562534" cy="3039789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40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-92546"/>
            <a:ext cx="8229600" cy="699542"/>
          </a:xfrm>
        </p:spPr>
        <p:txBody>
          <a:bodyPr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Leiksvæði</a:t>
            </a:r>
            <a:endParaRPr lang="is-I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taðgengill efnis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347614"/>
            <a:ext cx="4885098" cy="3255813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3" name="Staðgengill efnis 2"/>
          <p:cNvSpPr>
            <a:spLocks noGrp="1"/>
          </p:cNvSpPr>
          <p:nvPr>
            <p:ph sz="half" idx="1"/>
          </p:nvPr>
        </p:nvSpPr>
        <p:spPr>
          <a:xfrm>
            <a:off x="323528" y="1275607"/>
            <a:ext cx="4038600" cy="2545556"/>
          </a:xfrm>
        </p:spPr>
        <p:txBody>
          <a:bodyPr/>
          <a:lstStyle/>
          <a:p>
            <a:pPr marL="0" indent="0">
              <a:buNone/>
            </a:pPr>
            <a:r>
              <a:rPr lang="is-IS" dirty="0" smtClean="0"/>
              <a:t>Búið að skipta um sand í leikskólum hverfisins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97293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7534"/>
          </a:xfrm>
        </p:spPr>
        <p:txBody>
          <a:bodyPr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Sundlaugin</a:t>
            </a:r>
            <a:endParaRPr lang="is-I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taðgengill efnis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915566"/>
            <a:ext cx="4666708" cy="3111798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  <a:effectLst>
            <a:softEdge rad="0"/>
          </a:effectLst>
        </p:spPr>
      </p:pic>
      <p:sp>
        <p:nvSpPr>
          <p:cNvPr id="3" name="Staðgengill efnis 2"/>
          <p:cNvSpPr>
            <a:spLocks noGrp="1"/>
          </p:cNvSpPr>
          <p:nvPr>
            <p:ph sz="half" idx="1"/>
          </p:nvPr>
        </p:nvSpPr>
        <p:spPr>
          <a:xfrm>
            <a:off x="0" y="1059582"/>
            <a:ext cx="4139952" cy="3183804"/>
          </a:xfrm>
        </p:spPr>
        <p:txBody>
          <a:bodyPr>
            <a:normAutofit/>
          </a:bodyPr>
          <a:lstStyle/>
          <a:p>
            <a:pPr marL="457148" lvl="1" indent="0">
              <a:buNone/>
            </a:pPr>
            <a:r>
              <a:rPr lang="en-US" dirty="0"/>
              <a:t>Í </a:t>
            </a:r>
            <a:r>
              <a:rPr lang="en-US" dirty="0" err="1"/>
              <a:t>Árbæjarlaug</a:t>
            </a:r>
            <a:r>
              <a:rPr lang="en-US" dirty="0"/>
              <a:t> </a:t>
            </a:r>
            <a:r>
              <a:rPr lang="en-US" dirty="0" err="1"/>
              <a:t>verður</a:t>
            </a:r>
            <a:r>
              <a:rPr lang="en-US" dirty="0"/>
              <a:t> </a:t>
            </a:r>
            <a:r>
              <a:rPr lang="en-US" dirty="0" err="1"/>
              <a:t>búningsklefi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 smtClean="0"/>
              <a:t>fatlað</a:t>
            </a:r>
            <a:r>
              <a:rPr lang="en-US" dirty="0" smtClean="0"/>
              <a:t> </a:t>
            </a:r>
            <a:r>
              <a:rPr lang="en-US" dirty="0" err="1" smtClean="0"/>
              <a:t>fólk</a:t>
            </a:r>
            <a:r>
              <a:rPr lang="en-US" dirty="0" smtClean="0"/>
              <a:t> </a:t>
            </a:r>
            <a:r>
              <a:rPr lang="en-US" dirty="0" err="1"/>
              <a:t>stækkaður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endurbættur</a:t>
            </a:r>
            <a:r>
              <a:rPr lang="en-US" dirty="0"/>
              <a:t>, </a:t>
            </a:r>
            <a:r>
              <a:rPr lang="en-US" dirty="0" err="1"/>
              <a:t>einnig</a:t>
            </a:r>
            <a:r>
              <a:rPr lang="en-US" dirty="0"/>
              <a:t> </a:t>
            </a:r>
            <a:r>
              <a:rPr lang="en-US" dirty="0" err="1"/>
              <a:t>verður</a:t>
            </a:r>
            <a:r>
              <a:rPr lang="en-US" dirty="0"/>
              <a:t> </a:t>
            </a:r>
            <a:r>
              <a:rPr lang="en-US" dirty="0" err="1"/>
              <a:t>nýrri</a:t>
            </a:r>
            <a:r>
              <a:rPr lang="en-US" dirty="0"/>
              <a:t> </a:t>
            </a:r>
            <a:r>
              <a:rPr lang="en-US" dirty="0" err="1"/>
              <a:t>lyftu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 smtClean="0"/>
              <a:t>fatlað</a:t>
            </a:r>
            <a:r>
              <a:rPr lang="en-US" dirty="0" smtClean="0"/>
              <a:t> </a:t>
            </a:r>
            <a:r>
              <a:rPr lang="en-US" dirty="0" err="1" smtClean="0"/>
              <a:t>fólk</a:t>
            </a:r>
            <a:r>
              <a:rPr lang="en-US" dirty="0" smtClean="0"/>
              <a:t> </a:t>
            </a:r>
            <a:r>
              <a:rPr lang="en-US" dirty="0" err="1" smtClean="0"/>
              <a:t>komið</a:t>
            </a:r>
            <a:r>
              <a:rPr lang="en-US" dirty="0" smtClean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heita</a:t>
            </a:r>
            <a:r>
              <a:rPr lang="en-US" dirty="0"/>
              <a:t> </a:t>
            </a:r>
            <a:r>
              <a:rPr lang="en-US" dirty="0" err="1"/>
              <a:t>potta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sundlaug</a:t>
            </a:r>
            <a:r>
              <a:rPr lang="en-US" dirty="0"/>
              <a:t>. </a:t>
            </a:r>
            <a:r>
              <a:rPr lang="en-US" dirty="0" err="1"/>
              <a:t>Verklok</a:t>
            </a:r>
            <a:r>
              <a:rPr lang="en-US" dirty="0"/>
              <a:t> </a:t>
            </a:r>
            <a:r>
              <a:rPr lang="en-US" dirty="0" err="1"/>
              <a:t>áætluð</a:t>
            </a:r>
            <a:r>
              <a:rPr lang="en-US" dirty="0"/>
              <a:t> um </a:t>
            </a:r>
            <a:r>
              <a:rPr lang="en-US" dirty="0" err="1" smtClean="0"/>
              <a:t>áramótin</a:t>
            </a:r>
            <a:r>
              <a:rPr lang="en-US" dirty="0" smtClean="0"/>
              <a:t>.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37868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232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peturko3269\AppData\Local\Microsoft\Windows\Temporary Internet Files\Content.Outlook\KZ774U2I\Arbaejarheimil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74" y="51470"/>
            <a:ext cx="6608386" cy="277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eturko3269\AppData\Local\Microsoft\Windows\Temporary Internet Files\Content.Outlook\KZ774U2I\Arbaejarheimili2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74" y="2722575"/>
            <a:ext cx="6608386" cy="24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SAFNAÐARHEIMILIÐ</a:t>
            </a:r>
            <a:endParaRPr lang="is-I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étthyrningur 7"/>
          <p:cNvSpPr/>
          <p:nvPr/>
        </p:nvSpPr>
        <p:spPr>
          <a:xfrm>
            <a:off x="-18255" y="0"/>
            <a:ext cx="9162255" cy="51435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6491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2067694"/>
            <a:ext cx="9144000" cy="627534"/>
          </a:xfrm>
        </p:spPr>
        <p:txBody>
          <a:bodyPr/>
          <a:lstStyle/>
          <a:p>
            <a:pPr algn="ctr"/>
            <a:r>
              <a:rPr lang="is-I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ÍBÚAKOSNINGAR</a:t>
            </a:r>
            <a:endParaRPr lang="is-I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étthyrningur 5"/>
          <p:cNvSpPr/>
          <p:nvPr/>
        </p:nvSpPr>
        <p:spPr>
          <a:xfrm>
            <a:off x="-18255" y="0"/>
            <a:ext cx="9162255" cy="51435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326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ynd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glow>
              <a:schemeClr val="accent1"/>
            </a:glow>
            <a:softEdge rad="0"/>
          </a:effectLst>
        </p:spPr>
      </p:pic>
      <p:pic>
        <p:nvPicPr>
          <p:cNvPr id="4" name="Mynd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420" y="442009"/>
            <a:ext cx="6178924" cy="4259481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glow>
              <a:schemeClr val="accent1"/>
            </a:glow>
            <a:softEdge rad="0"/>
          </a:effec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3844240"/>
            <a:ext cx="9144000" cy="857250"/>
          </a:xfrm>
        </p:spPr>
        <p:txBody>
          <a:bodyPr/>
          <a:lstStyle/>
          <a:p>
            <a:pPr algn="ctr"/>
            <a:r>
              <a:rPr lang="is-IS" sz="3600" b="1" dirty="0" smtClean="0"/>
              <a:t>SKÓLA- OG FRÍSTUNDASTARF</a:t>
            </a:r>
            <a:endParaRPr lang="is-IS" sz="3600" b="1" dirty="0"/>
          </a:p>
        </p:txBody>
      </p:sp>
    </p:spTree>
    <p:extLst>
      <p:ext uri="{BB962C8B-B14F-4D97-AF65-F5344CB8AC3E}">
        <p14:creationId xmlns:p14="http://schemas.microsoft.com/office/powerpoint/2010/main" val="209782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200" b="1" dirty="0">
                <a:latin typeface="Arial" panose="020B0604020202020204" pitchFamily="34" charset="0"/>
                <a:cs typeface="Arial" panose="020B0604020202020204" pitchFamily="34" charset="0"/>
              </a:rPr>
              <a:t>Þátttaka í íbúakosningum</a:t>
            </a:r>
          </a:p>
        </p:txBody>
      </p:sp>
      <p:pic>
        <p:nvPicPr>
          <p:cNvPr id="1026" name="Mynd 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7535"/>
            <a:ext cx="68770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étthyrningur 2"/>
          <p:cNvSpPr/>
          <p:nvPr/>
        </p:nvSpPr>
        <p:spPr>
          <a:xfrm>
            <a:off x="1475656" y="3147814"/>
            <a:ext cx="6336704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508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534"/>
          </a:xfrm>
        </p:spPr>
        <p:txBody>
          <a:bodyPr/>
          <a:lstStyle/>
          <a:p>
            <a:pPr algn="ctr"/>
            <a:r>
              <a:rPr lang="is-IS" sz="2200" b="1" dirty="0">
                <a:latin typeface="Arial" panose="020B0604020202020204" pitchFamily="34" charset="0"/>
                <a:cs typeface="Arial" panose="020B0604020202020204" pitchFamily="34" charset="0"/>
              </a:rPr>
              <a:t>Verkefni sem búið er að kjósa um og er lokið eða  í framkvæmd</a:t>
            </a:r>
          </a:p>
        </p:txBody>
      </p:sp>
      <p:sp>
        <p:nvSpPr>
          <p:cNvPr id="3" name="Textarammi 2"/>
          <p:cNvSpPr txBox="1"/>
          <p:nvPr/>
        </p:nvSpPr>
        <p:spPr>
          <a:xfrm>
            <a:off x="156940" y="627534"/>
            <a:ext cx="4703092" cy="4801304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b="1" dirty="0" err="1" smtClean="0"/>
              <a:t>Betri</a:t>
            </a:r>
            <a:r>
              <a:rPr lang="en-US" b="1" dirty="0" smtClean="0"/>
              <a:t> </a:t>
            </a:r>
            <a:r>
              <a:rPr lang="en-US" b="1" dirty="0" err="1"/>
              <a:t>gönguleið</a:t>
            </a:r>
            <a:r>
              <a:rPr lang="en-US" b="1" dirty="0"/>
              <a:t> </a:t>
            </a:r>
            <a:r>
              <a:rPr lang="en-US" b="1" dirty="0" err="1"/>
              <a:t>frá</a:t>
            </a:r>
            <a:r>
              <a:rPr lang="en-US" b="1" dirty="0"/>
              <a:t> </a:t>
            </a:r>
            <a:r>
              <a:rPr lang="en-US" b="1" dirty="0" err="1"/>
              <a:t>Viðarási</a:t>
            </a:r>
            <a:r>
              <a:rPr lang="en-US" b="1" dirty="0"/>
              <a:t> </a:t>
            </a:r>
            <a:r>
              <a:rPr lang="en-US" b="1" dirty="0" err="1"/>
              <a:t>að</a:t>
            </a:r>
            <a:r>
              <a:rPr lang="en-US" b="1" dirty="0"/>
              <a:t> </a:t>
            </a:r>
            <a:r>
              <a:rPr lang="en-US" b="1" dirty="0" err="1"/>
              <a:t>Reykás</a:t>
            </a:r>
            <a:endParaRPr lang="is-IS" dirty="0"/>
          </a:p>
          <a:p>
            <a:pPr lvl="0"/>
            <a:r>
              <a:rPr lang="en-US" sz="1600" i="1" dirty="0" err="1"/>
              <a:t>Framkvæmdir</a:t>
            </a:r>
            <a:r>
              <a:rPr lang="en-US" sz="1600" i="1" dirty="0"/>
              <a:t> </a:t>
            </a:r>
            <a:r>
              <a:rPr lang="en-US" sz="1600" i="1" dirty="0" err="1"/>
              <a:t>hefjast</a:t>
            </a:r>
            <a:r>
              <a:rPr lang="en-US" sz="1600" i="1" dirty="0"/>
              <a:t> í </a:t>
            </a:r>
            <a:r>
              <a:rPr lang="en-US" sz="1600" i="1" dirty="0" err="1"/>
              <a:t>næstu</a:t>
            </a:r>
            <a:r>
              <a:rPr lang="en-US" sz="1600" i="1" dirty="0"/>
              <a:t> </a:t>
            </a:r>
            <a:r>
              <a:rPr lang="en-US" sz="1600" i="1" dirty="0" err="1"/>
              <a:t>viku</a:t>
            </a:r>
            <a:r>
              <a:rPr lang="en-US" sz="1600" i="1" dirty="0"/>
              <a:t>.</a:t>
            </a:r>
            <a:endParaRPr lang="is-IS" sz="1600" dirty="0"/>
          </a:p>
          <a:p>
            <a:r>
              <a:rPr lang="en-US" sz="1600" b="1" dirty="0" err="1"/>
              <a:t>Göngustígalýsing</a:t>
            </a:r>
            <a:r>
              <a:rPr lang="en-US" sz="1600" b="1" dirty="0"/>
              <a:t> </a:t>
            </a:r>
            <a:r>
              <a:rPr lang="en-US" sz="1600" b="1" dirty="0" err="1"/>
              <a:t>meðfram</a:t>
            </a:r>
            <a:r>
              <a:rPr lang="en-US" sz="1600" b="1" dirty="0"/>
              <a:t> </a:t>
            </a:r>
            <a:r>
              <a:rPr lang="en-US" sz="1600" b="1" dirty="0" err="1"/>
              <a:t>Höfðabakka</a:t>
            </a:r>
            <a:endParaRPr lang="is-IS" sz="1600" dirty="0"/>
          </a:p>
          <a:p>
            <a:pPr lvl="0"/>
            <a:r>
              <a:rPr lang="en-US" sz="1600" i="1" dirty="0" err="1"/>
              <a:t>Verkefni</a:t>
            </a:r>
            <a:r>
              <a:rPr lang="en-US" sz="1600" i="1" dirty="0"/>
              <a:t> </a:t>
            </a:r>
            <a:r>
              <a:rPr lang="en-US" sz="1600" i="1" dirty="0" err="1"/>
              <a:t>Lokið</a:t>
            </a:r>
            <a:r>
              <a:rPr lang="en-US" sz="1600" i="1" dirty="0"/>
              <a:t> </a:t>
            </a:r>
            <a:r>
              <a:rPr lang="en-US" sz="1600" i="1" dirty="0" err="1"/>
              <a:t>en</a:t>
            </a:r>
            <a:r>
              <a:rPr lang="en-US" sz="1600" b="1" i="1" dirty="0"/>
              <a:t> </a:t>
            </a:r>
            <a:r>
              <a:rPr lang="en-US" sz="1600" i="1" dirty="0" err="1"/>
              <a:t>Veitur</a:t>
            </a:r>
            <a:r>
              <a:rPr lang="en-US" sz="1600" i="1" dirty="0"/>
              <a:t> </a:t>
            </a:r>
            <a:r>
              <a:rPr lang="en-US" sz="1600" i="1" dirty="0" err="1"/>
              <a:t>eiga</a:t>
            </a:r>
            <a:r>
              <a:rPr lang="en-US" sz="1600" i="1" dirty="0"/>
              <a:t> </a:t>
            </a:r>
            <a:r>
              <a:rPr lang="en-US" sz="1600" i="1" dirty="0" err="1"/>
              <a:t>eftir</a:t>
            </a:r>
            <a:r>
              <a:rPr lang="en-US" sz="1600" i="1" dirty="0"/>
              <a:t> </a:t>
            </a:r>
            <a:r>
              <a:rPr lang="en-US" sz="1600" i="1" dirty="0" err="1"/>
              <a:t>að</a:t>
            </a:r>
            <a:r>
              <a:rPr lang="en-US" sz="1600" i="1" dirty="0"/>
              <a:t> </a:t>
            </a:r>
            <a:r>
              <a:rPr lang="en-US" sz="1600" i="1" dirty="0" err="1"/>
              <a:t>setja</a:t>
            </a:r>
            <a:r>
              <a:rPr lang="en-US" sz="1600" i="1" dirty="0"/>
              <a:t> </a:t>
            </a:r>
            <a:r>
              <a:rPr lang="en-US" sz="1600" i="1" dirty="0" err="1"/>
              <a:t>ljós</a:t>
            </a:r>
            <a:r>
              <a:rPr lang="en-US" sz="1600" i="1" dirty="0"/>
              <a:t> á </a:t>
            </a:r>
            <a:r>
              <a:rPr lang="en-US" sz="1600" i="1" dirty="0" err="1"/>
              <a:t>staura</a:t>
            </a:r>
            <a:r>
              <a:rPr lang="en-US" sz="1600" i="1" dirty="0"/>
              <a:t>. </a:t>
            </a:r>
            <a:endParaRPr lang="is-IS" sz="1600" dirty="0"/>
          </a:p>
          <a:p>
            <a:r>
              <a:rPr lang="en-US" sz="1600" b="1" dirty="0" err="1"/>
              <a:t>Bílastæði</a:t>
            </a:r>
            <a:r>
              <a:rPr lang="en-US" sz="1600" b="1" dirty="0"/>
              <a:t> </a:t>
            </a:r>
            <a:r>
              <a:rPr lang="en-US" sz="1600" b="1" dirty="0" err="1"/>
              <a:t>við</a:t>
            </a:r>
            <a:r>
              <a:rPr lang="en-US" sz="1600" b="1" dirty="0"/>
              <a:t> </a:t>
            </a:r>
            <a:r>
              <a:rPr lang="en-US" sz="1600" b="1" dirty="0" err="1"/>
              <a:t>Björnslund</a:t>
            </a:r>
            <a:r>
              <a:rPr lang="en-US" sz="1600" b="1" dirty="0"/>
              <a:t>/</a:t>
            </a:r>
            <a:r>
              <a:rPr lang="en-US" sz="1600" b="1" dirty="0" err="1"/>
              <a:t>Bugðu</a:t>
            </a:r>
            <a:endParaRPr lang="is-IS" sz="1600" dirty="0"/>
          </a:p>
          <a:p>
            <a:pPr lvl="0"/>
            <a:r>
              <a:rPr lang="is-IS" sz="1600" i="1" dirty="0"/>
              <a:t>Búið að malbika en á eftir að steypa kanta í kringum stæðið</a:t>
            </a:r>
            <a:endParaRPr lang="is-IS" sz="1600" dirty="0"/>
          </a:p>
          <a:p>
            <a:r>
              <a:rPr lang="en-US" sz="1600" b="1" dirty="0" err="1"/>
              <a:t>Snjóbræðsla</a:t>
            </a:r>
            <a:r>
              <a:rPr lang="en-US" sz="1600" b="1" dirty="0"/>
              <a:t> í </a:t>
            </a:r>
            <a:r>
              <a:rPr lang="en-US" sz="1600" b="1" dirty="0" err="1"/>
              <a:t>göngustíg</a:t>
            </a:r>
            <a:r>
              <a:rPr lang="en-US" sz="1600" b="1" dirty="0"/>
              <a:t> </a:t>
            </a:r>
            <a:r>
              <a:rPr lang="en-US" sz="1600" b="1" dirty="0" err="1"/>
              <a:t>milli</a:t>
            </a:r>
            <a:r>
              <a:rPr lang="en-US" sz="1600" b="1" dirty="0"/>
              <a:t> </a:t>
            </a:r>
            <a:r>
              <a:rPr lang="en-US" sz="1600" b="1" dirty="0" err="1"/>
              <a:t>Deildaráss</a:t>
            </a:r>
            <a:r>
              <a:rPr lang="en-US" sz="1600" b="1" dirty="0"/>
              <a:t> </a:t>
            </a:r>
            <a:r>
              <a:rPr lang="en-US" sz="1600" b="1" dirty="0" err="1"/>
              <a:t>og</a:t>
            </a:r>
            <a:r>
              <a:rPr lang="en-US" sz="1600" b="1" dirty="0"/>
              <a:t> </a:t>
            </a:r>
            <a:r>
              <a:rPr lang="en-US" sz="1600" b="1" dirty="0" err="1"/>
              <a:t>Árbæjarlaugar</a:t>
            </a:r>
            <a:endParaRPr lang="is-IS" sz="1600" dirty="0"/>
          </a:p>
          <a:p>
            <a:r>
              <a:rPr lang="en-US" sz="1600" i="1" dirty="0" err="1"/>
              <a:t>Áætlað</a:t>
            </a:r>
            <a:r>
              <a:rPr lang="en-US" sz="1600" i="1" dirty="0"/>
              <a:t> </a:t>
            </a:r>
            <a:r>
              <a:rPr lang="en-US" sz="1600" i="1" dirty="0" err="1"/>
              <a:t>að</a:t>
            </a:r>
            <a:r>
              <a:rPr lang="en-US" sz="1600" i="1" dirty="0"/>
              <a:t> </a:t>
            </a:r>
            <a:r>
              <a:rPr lang="en-US" sz="1600" i="1" dirty="0" err="1"/>
              <a:t>framkvæmdir</a:t>
            </a:r>
            <a:r>
              <a:rPr lang="en-US" sz="1600" i="1" dirty="0"/>
              <a:t> </a:t>
            </a:r>
            <a:r>
              <a:rPr lang="en-US" sz="1600" i="1" dirty="0" err="1"/>
              <a:t>klárast</a:t>
            </a:r>
            <a:r>
              <a:rPr lang="en-US" sz="1600" i="1" dirty="0"/>
              <a:t> í </a:t>
            </a:r>
            <a:r>
              <a:rPr lang="en-US" sz="1600" i="1" dirty="0" err="1"/>
              <a:t>næstu</a:t>
            </a:r>
            <a:r>
              <a:rPr lang="en-US" sz="1600" i="1" dirty="0"/>
              <a:t> </a:t>
            </a:r>
            <a:r>
              <a:rPr lang="en-US" sz="1600" i="1" dirty="0" err="1"/>
              <a:t>viku</a:t>
            </a:r>
            <a:r>
              <a:rPr lang="en-US" sz="1600" i="1" dirty="0"/>
              <a:t>.</a:t>
            </a:r>
          </a:p>
          <a:p>
            <a:r>
              <a:rPr lang="en-US" sz="1600" b="1" dirty="0" err="1"/>
              <a:t>Betri</a:t>
            </a:r>
            <a:r>
              <a:rPr lang="en-US" sz="1600" b="1" dirty="0"/>
              <a:t> </a:t>
            </a:r>
            <a:r>
              <a:rPr lang="en-US" sz="1600" b="1" dirty="0" err="1"/>
              <a:t>göngustígur</a:t>
            </a:r>
            <a:r>
              <a:rPr lang="en-US" sz="1600" b="1" dirty="0"/>
              <a:t> </a:t>
            </a:r>
            <a:r>
              <a:rPr lang="en-US" sz="1600" b="1" dirty="0" err="1"/>
              <a:t>frá</a:t>
            </a:r>
            <a:r>
              <a:rPr lang="en-US" sz="1600" b="1" dirty="0"/>
              <a:t> </a:t>
            </a:r>
            <a:r>
              <a:rPr lang="en-US" sz="1600" b="1" dirty="0" err="1"/>
              <a:t>Búðavaði</a:t>
            </a:r>
            <a:r>
              <a:rPr lang="en-US" sz="1600" b="1" dirty="0"/>
              <a:t> </a:t>
            </a:r>
            <a:r>
              <a:rPr lang="en-US" sz="1600" b="1" dirty="0" err="1"/>
              <a:t>að</a:t>
            </a:r>
            <a:r>
              <a:rPr lang="en-US" sz="1600" b="1" dirty="0"/>
              <a:t> </a:t>
            </a:r>
            <a:r>
              <a:rPr lang="en-US" sz="1600" b="1" dirty="0" err="1"/>
              <a:t>malarstíg</a:t>
            </a:r>
            <a:endParaRPr lang="is-IS" sz="1600" dirty="0"/>
          </a:p>
          <a:p>
            <a:pPr lvl="0"/>
            <a:r>
              <a:rPr lang="en-US" sz="1600" i="1" dirty="0" err="1"/>
              <a:t>Búið</a:t>
            </a:r>
            <a:r>
              <a:rPr lang="en-US" sz="1600" i="1" dirty="0"/>
              <a:t> </a:t>
            </a:r>
            <a:r>
              <a:rPr lang="en-US" sz="1600" i="1" dirty="0" err="1"/>
              <a:t>að</a:t>
            </a:r>
            <a:r>
              <a:rPr lang="en-US" sz="1600" i="1" dirty="0"/>
              <a:t> </a:t>
            </a:r>
            <a:r>
              <a:rPr lang="en-US" sz="1600" i="1" dirty="0" err="1"/>
              <a:t>leggja</a:t>
            </a:r>
            <a:r>
              <a:rPr lang="en-US" sz="1600" i="1" dirty="0"/>
              <a:t> </a:t>
            </a:r>
            <a:r>
              <a:rPr lang="en-US" sz="1600" i="1" dirty="0" err="1"/>
              <a:t>stíginn</a:t>
            </a:r>
            <a:r>
              <a:rPr lang="en-US" sz="1600" i="1" dirty="0"/>
              <a:t>, </a:t>
            </a:r>
            <a:r>
              <a:rPr lang="en-US" sz="1600" i="1" dirty="0" err="1"/>
              <a:t>eftir</a:t>
            </a:r>
            <a:r>
              <a:rPr lang="en-US" sz="1600" i="1" dirty="0"/>
              <a:t> </a:t>
            </a:r>
            <a:r>
              <a:rPr lang="en-US" sz="1600" i="1" dirty="0" err="1"/>
              <a:t>að</a:t>
            </a:r>
            <a:r>
              <a:rPr lang="en-US" sz="1600" i="1" dirty="0"/>
              <a:t> </a:t>
            </a:r>
            <a:r>
              <a:rPr lang="en-US" sz="1600" i="1" dirty="0" err="1"/>
              <a:t>þökuleggja</a:t>
            </a:r>
            <a:r>
              <a:rPr lang="en-US" sz="1600" i="1" dirty="0"/>
              <a:t> </a:t>
            </a:r>
            <a:r>
              <a:rPr lang="en-US" sz="1600" i="1" dirty="0" err="1"/>
              <a:t>og</a:t>
            </a:r>
            <a:r>
              <a:rPr lang="en-US" sz="1600" i="1" dirty="0"/>
              <a:t> </a:t>
            </a:r>
            <a:r>
              <a:rPr lang="en-US" sz="1600" i="1" dirty="0" err="1"/>
              <a:t>finna</a:t>
            </a:r>
            <a:r>
              <a:rPr lang="en-US" sz="1600" i="1" dirty="0"/>
              <a:t> </a:t>
            </a:r>
            <a:r>
              <a:rPr lang="en-US" sz="1600" i="1" dirty="0" err="1"/>
              <a:t>efni</a:t>
            </a:r>
            <a:r>
              <a:rPr lang="en-US" sz="1600" i="1" dirty="0"/>
              <a:t> í </a:t>
            </a:r>
            <a:r>
              <a:rPr lang="en-US" sz="1600" i="1" dirty="0" err="1"/>
              <a:t>stíginn</a:t>
            </a:r>
            <a:r>
              <a:rPr lang="en-US" sz="1600" i="1" dirty="0"/>
              <a:t>.</a:t>
            </a:r>
          </a:p>
          <a:p>
            <a:r>
              <a:rPr lang="en-US" sz="1600" b="1" dirty="0" err="1"/>
              <a:t>Drykkjarfontur</a:t>
            </a:r>
            <a:r>
              <a:rPr lang="en-US" sz="1600" b="1" dirty="0"/>
              <a:t> </a:t>
            </a:r>
            <a:r>
              <a:rPr lang="en-US" sz="1600" b="1" dirty="0" err="1"/>
              <a:t>við</a:t>
            </a:r>
            <a:r>
              <a:rPr lang="en-US" sz="1600" b="1" dirty="0"/>
              <a:t> </a:t>
            </a:r>
            <a:r>
              <a:rPr lang="en-US" sz="1600" b="1" dirty="0" err="1"/>
              <a:t>Árbæjarlaug</a:t>
            </a:r>
            <a:endParaRPr lang="is-IS" sz="1600" dirty="0"/>
          </a:p>
          <a:p>
            <a:pPr lvl="0"/>
            <a:r>
              <a:rPr lang="en-US" sz="1600" i="1" dirty="0" err="1"/>
              <a:t>Framkvæmdir</a:t>
            </a:r>
            <a:r>
              <a:rPr lang="en-US" sz="1600" i="1" dirty="0"/>
              <a:t> </a:t>
            </a:r>
            <a:r>
              <a:rPr lang="en-US" sz="1600" i="1" dirty="0" err="1"/>
              <a:t>hefjast</a:t>
            </a:r>
            <a:r>
              <a:rPr lang="en-US" sz="1600" i="1" dirty="0"/>
              <a:t> í </a:t>
            </a:r>
            <a:r>
              <a:rPr lang="en-US" sz="1600" i="1" dirty="0" err="1"/>
              <a:t>næstu</a:t>
            </a:r>
            <a:r>
              <a:rPr lang="en-US" sz="1600" i="1" dirty="0"/>
              <a:t> </a:t>
            </a:r>
            <a:r>
              <a:rPr lang="en-US" sz="1600" i="1" dirty="0" err="1"/>
              <a:t>viku</a:t>
            </a:r>
            <a:r>
              <a:rPr lang="en-US" sz="1600" i="1" dirty="0"/>
              <a:t>. </a:t>
            </a:r>
            <a:endParaRPr lang="is-IS" sz="1600" dirty="0"/>
          </a:p>
          <a:p>
            <a:endParaRPr lang="is-IS" sz="1600" dirty="0"/>
          </a:p>
          <a:p>
            <a:pPr lvl="0"/>
            <a:endParaRPr lang="is-IS" sz="1600" dirty="0"/>
          </a:p>
          <a:p>
            <a:endParaRPr lang="is-IS" sz="1600" dirty="0"/>
          </a:p>
        </p:txBody>
      </p:sp>
      <p:sp>
        <p:nvSpPr>
          <p:cNvPr id="4" name="Textarammi 3"/>
          <p:cNvSpPr txBox="1"/>
          <p:nvPr/>
        </p:nvSpPr>
        <p:spPr>
          <a:xfrm>
            <a:off x="4716016" y="4371956"/>
            <a:ext cx="4608512" cy="61554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600" i="1" dirty="0"/>
              <a:t>Upplýsingar  um </a:t>
            </a:r>
            <a:r>
              <a:rPr lang="en-US" sz="1600" i="1" dirty="0" err="1"/>
              <a:t>stöðu</a:t>
            </a:r>
            <a:r>
              <a:rPr lang="en-US" sz="1600" i="1" dirty="0"/>
              <a:t> </a:t>
            </a:r>
            <a:r>
              <a:rPr lang="en-US" sz="1600" i="1" dirty="0" err="1"/>
              <a:t>verkefna</a:t>
            </a:r>
            <a:r>
              <a:rPr lang="en-US" sz="1600" i="1" dirty="0"/>
              <a:t> </a:t>
            </a:r>
            <a:r>
              <a:rPr lang="en-US" sz="1600" i="1" dirty="0" err="1"/>
              <a:t>frá</a:t>
            </a:r>
            <a:r>
              <a:rPr lang="en-US" sz="1600" i="1" dirty="0"/>
              <a:t> 30. </a:t>
            </a:r>
            <a:r>
              <a:rPr lang="en-US" sz="1600" i="1" dirty="0" err="1"/>
              <a:t>október</a:t>
            </a:r>
            <a:endParaRPr lang="en-US" sz="1600" i="1" dirty="0"/>
          </a:p>
          <a:p>
            <a:endParaRPr lang="is-I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072" y="1131591"/>
            <a:ext cx="3675138" cy="2754610"/>
          </a:xfrm>
          <a:prstGeom prst="rect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534"/>
          </a:xfrm>
        </p:spPr>
        <p:txBody>
          <a:bodyPr/>
          <a:lstStyle/>
          <a:p>
            <a:pPr algn="ctr"/>
            <a:r>
              <a:rPr lang="is-IS" sz="2200" b="1" dirty="0">
                <a:latin typeface="Arial" panose="020B0604020202020204" pitchFamily="34" charset="0"/>
                <a:cs typeface="Arial" panose="020B0604020202020204" pitchFamily="34" charset="0"/>
              </a:rPr>
              <a:t>Verkefni sem búið er að kjósa um og er lokið eða  í framkvæmd</a:t>
            </a:r>
            <a:endParaRPr lang="is-I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étthyrningur 2"/>
          <p:cNvSpPr/>
          <p:nvPr/>
        </p:nvSpPr>
        <p:spPr>
          <a:xfrm>
            <a:off x="107504" y="741934"/>
            <a:ext cx="4572000" cy="4031863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r>
              <a:rPr lang="en-US" sz="1600" b="1" dirty="0" err="1"/>
              <a:t>Göngustígur</a:t>
            </a:r>
            <a:r>
              <a:rPr lang="en-US" sz="1600" b="1" dirty="0"/>
              <a:t> </a:t>
            </a:r>
            <a:r>
              <a:rPr lang="en-US" sz="1600" b="1" dirty="0" err="1"/>
              <a:t>við</a:t>
            </a:r>
            <a:r>
              <a:rPr lang="en-US" sz="1600" b="1" dirty="0"/>
              <a:t> </a:t>
            </a:r>
            <a:r>
              <a:rPr lang="en-US" sz="1600" b="1" dirty="0" err="1"/>
              <a:t>Fylkissel</a:t>
            </a:r>
            <a:endParaRPr lang="is-IS" sz="1600" dirty="0"/>
          </a:p>
          <a:p>
            <a:pPr lvl="0"/>
            <a:r>
              <a:rPr lang="en-US" sz="1600" i="1" dirty="0" err="1"/>
              <a:t>Búið</a:t>
            </a:r>
            <a:r>
              <a:rPr lang="en-US" sz="1600" i="1" dirty="0"/>
              <a:t> </a:t>
            </a:r>
            <a:r>
              <a:rPr lang="en-US" sz="1600" i="1" dirty="0" err="1"/>
              <a:t>að</a:t>
            </a:r>
            <a:r>
              <a:rPr lang="en-US" sz="1600" i="1" dirty="0"/>
              <a:t> </a:t>
            </a:r>
            <a:r>
              <a:rPr lang="en-US" sz="1600" i="1" dirty="0" err="1"/>
              <a:t>helluleggja</a:t>
            </a:r>
            <a:r>
              <a:rPr lang="en-US" sz="1600" i="1" dirty="0"/>
              <a:t> og </a:t>
            </a:r>
            <a:r>
              <a:rPr lang="en-US" sz="1600" i="1" dirty="0" err="1"/>
              <a:t>tyrfa</a:t>
            </a:r>
            <a:r>
              <a:rPr lang="en-US" sz="1600" i="1" dirty="0"/>
              <a:t> - </a:t>
            </a:r>
            <a:r>
              <a:rPr lang="en-US" sz="1600" i="1" dirty="0" err="1"/>
              <a:t>eftir</a:t>
            </a:r>
            <a:r>
              <a:rPr lang="en-US" sz="1600" i="1" dirty="0"/>
              <a:t> </a:t>
            </a:r>
            <a:r>
              <a:rPr lang="en-US" sz="1600" i="1" dirty="0" err="1"/>
              <a:t>að</a:t>
            </a:r>
            <a:r>
              <a:rPr lang="en-US" sz="1600" i="1" dirty="0"/>
              <a:t> </a:t>
            </a:r>
            <a:r>
              <a:rPr lang="en-US" sz="1600" i="1" dirty="0" err="1"/>
              <a:t>mála</a:t>
            </a:r>
            <a:r>
              <a:rPr lang="en-US" sz="1600" i="1" dirty="0"/>
              <a:t> </a:t>
            </a:r>
            <a:r>
              <a:rPr lang="en-US" sz="1600" i="1" dirty="0" err="1"/>
              <a:t>bílaplan</a:t>
            </a:r>
            <a:r>
              <a:rPr lang="en-US" sz="1600" i="1" dirty="0"/>
              <a:t>.</a:t>
            </a:r>
          </a:p>
          <a:p>
            <a:pPr lvl="0"/>
            <a:r>
              <a:rPr lang="en-US" sz="1600" b="1" dirty="0" err="1"/>
              <a:t>Leiktæki</a:t>
            </a:r>
            <a:r>
              <a:rPr lang="en-US" sz="1600" b="1" dirty="0"/>
              <a:t> </a:t>
            </a:r>
            <a:r>
              <a:rPr lang="en-US" sz="1600" b="1" dirty="0" err="1"/>
              <a:t>fyrir</a:t>
            </a:r>
            <a:r>
              <a:rPr lang="en-US" sz="1600" b="1" dirty="0"/>
              <a:t> </a:t>
            </a:r>
            <a:r>
              <a:rPr lang="en-US" sz="1600" b="1" dirty="0" err="1"/>
              <a:t>yngri</a:t>
            </a:r>
            <a:r>
              <a:rPr lang="en-US" sz="1600" b="1" dirty="0"/>
              <a:t> </a:t>
            </a:r>
            <a:r>
              <a:rPr lang="en-US" sz="1600" b="1" dirty="0" err="1"/>
              <a:t>börn</a:t>
            </a:r>
            <a:r>
              <a:rPr lang="en-US" sz="1600" b="1" dirty="0"/>
              <a:t> í </a:t>
            </a:r>
            <a:r>
              <a:rPr lang="en-US" sz="1600" b="1" dirty="0" err="1"/>
              <a:t>Norðlingaholti</a:t>
            </a:r>
            <a:r>
              <a:rPr lang="en-US" sz="1600" b="1" dirty="0"/>
              <a:t> - </a:t>
            </a:r>
            <a:r>
              <a:rPr lang="en-US" sz="1600" b="1" dirty="0" err="1"/>
              <a:t>Lækjarvað</a:t>
            </a:r>
            <a:endParaRPr lang="is-IS" sz="1600" dirty="0"/>
          </a:p>
          <a:p>
            <a:pPr lvl="0"/>
            <a:r>
              <a:rPr lang="en-US" sz="1600" i="1" dirty="0" err="1"/>
              <a:t>Verður</a:t>
            </a:r>
            <a:r>
              <a:rPr lang="en-US" sz="1600" i="1" dirty="0"/>
              <a:t> </a:t>
            </a:r>
            <a:r>
              <a:rPr lang="en-US" sz="1600" i="1" dirty="0" err="1"/>
              <a:t>tilbúið</a:t>
            </a:r>
            <a:r>
              <a:rPr lang="en-US" sz="1600" i="1" dirty="0"/>
              <a:t> á </a:t>
            </a:r>
            <a:r>
              <a:rPr lang="en-US" sz="1600" i="1" dirty="0" err="1"/>
              <a:t>næstu</a:t>
            </a:r>
            <a:r>
              <a:rPr lang="en-US" sz="1600" i="1" dirty="0"/>
              <a:t> </a:t>
            </a:r>
            <a:r>
              <a:rPr lang="en-US" sz="1600" i="1" dirty="0" err="1"/>
              <a:t>tveimur</a:t>
            </a:r>
            <a:r>
              <a:rPr lang="en-US" sz="1600" i="1" dirty="0"/>
              <a:t> </a:t>
            </a:r>
            <a:r>
              <a:rPr lang="en-US" sz="1600" i="1" dirty="0" err="1"/>
              <a:t>vikum</a:t>
            </a:r>
            <a:r>
              <a:rPr lang="en-US" sz="1600" i="1" dirty="0"/>
              <a:t>. </a:t>
            </a:r>
            <a:endParaRPr lang="is-IS" sz="1600" dirty="0"/>
          </a:p>
          <a:p>
            <a:r>
              <a:rPr lang="en-US" sz="1600" b="1" dirty="0" err="1"/>
              <a:t>Rólur</a:t>
            </a:r>
            <a:r>
              <a:rPr lang="en-US" sz="1600" b="1" dirty="0"/>
              <a:t> í </a:t>
            </a:r>
            <a:r>
              <a:rPr lang="en-US" sz="1600" b="1" dirty="0" err="1"/>
              <a:t>Norðlingaholti</a:t>
            </a:r>
            <a:r>
              <a:rPr lang="en-US" sz="1600" b="1" dirty="0"/>
              <a:t> - </a:t>
            </a:r>
            <a:r>
              <a:rPr lang="en-US" sz="1600" b="1" dirty="0" err="1"/>
              <a:t>Hólavað</a:t>
            </a:r>
            <a:endParaRPr lang="is-IS" sz="1600" dirty="0"/>
          </a:p>
          <a:p>
            <a:pPr lvl="0"/>
            <a:r>
              <a:rPr lang="en-US" sz="1600" i="1" dirty="0" err="1"/>
              <a:t>Verki</a:t>
            </a:r>
            <a:r>
              <a:rPr lang="en-US" sz="1600" i="1" dirty="0"/>
              <a:t> </a:t>
            </a:r>
            <a:r>
              <a:rPr lang="en-US" sz="1600" i="1" dirty="0" err="1"/>
              <a:t>lokið</a:t>
            </a:r>
            <a:r>
              <a:rPr lang="en-US" sz="1600" i="1" dirty="0"/>
              <a:t>.</a:t>
            </a:r>
            <a:endParaRPr lang="is-IS" sz="1600" dirty="0"/>
          </a:p>
          <a:p>
            <a:r>
              <a:rPr lang="en-US" sz="1600" b="1" dirty="0" err="1"/>
              <a:t>Endurnýja</a:t>
            </a:r>
            <a:r>
              <a:rPr lang="en-US" sz="1600" b="1" dirty="0"/>
              <a:t> </a:t>
            </a:r>
            <a:r>
              <a:rPr lang="en-US" sz="1600" b="1" dirty="0" err="1"/>
              <a:t>gangstéttar</a:t>
            </a:r>
            <a:r>
              <a:rPr lang="en-US" sz="1600" b="1" dirty="0"/>
              <a:t> </a:t>
            </a:r>
            <a:r>
              <a:rPr lang="en-US" sz="1600" b="1" dirty="0" err="1"/>
              <a:t>við</a:t>
            </a:r>
            <a:r>
              <a:rPr lang="en-US" sz="1600" b="1" dirty="0"/>
              <a:t> </a:t>
            </a:r>
            <a:r>
              <a:rPr lang="en-US" sz="1600" b="1" dirty="0" err="1"/>
              <a:t>Rofabæ</a:t>
            </a:r>
            <a:endParaRPr lang="is-IS" sz="1600" dirty="0"/>
          </a:p>
          <a:p>
            <a:pPr lvl="0"/>
            <a:r>
              <a:rPr lang="en-US" sz="1600" i="1" dirty="0" err="1"/>
              <a:t>Verkinu</a:t>
            </a:r>
            <a:r>
              <a:rPr lang="en-US" sz="1600" i="1" dirty="0"/>
              <a:t> </a:t>
            </a:r>
            <a:r>
              <a:rPr lang="en-US" sz="1600" i="1" dirty="0" err="1"/>
              <a:t>er</a:t>
            </a:r>
            <a:r>
              <a:rPr lang="en-US" sz="1600" i="1" dirty="0"/>
              <a:t> </a:t>
            </a:r>
            <a:r>
              <a:rPr lang="en-US" sz="1600" i="1" dirty="0" err="1"/>
              <a:t>Lokið</a:t>
            </a:r>
            <a:r>
              <a:rPr lang="en-US" sz="1600" i="1" dirty="0"/>
              <a:t>. </a:t>
            </a:r>
            <a:endParaRPr lang="is-IS" sz="1600" dirty="0"/>
          </a:p>
          <a:p>
            <a:r>
              <a:rPr lang="en-US" sz="1600" b="1" dirty="0" err="1"/>
              <a:t>Lagfæra</a:t>
            </a:r>
            <a:r>
              <a:rPr lang="en-US" sz="1600" b="1" dirty="0"/>
              <a:t> </a:t>
            </a:r>
            <a:r>
              <a:rPr lang="en-US" sz="1600" b="1" dirty="0" err="1"/>
              <a:t>svæðið</a:t>
            </a:r>
            <a:r>
              <a:rPr lang="en-US" sz="1600" b="1" dirty="0"/>
              <a:t> </a:t>
            </a:r>
            <a:r>
              <a:rPr lang="en-US" sz="1600" b="1" dirty="0" err="1"/>
              <a:t>milli</a:t>
            </a:r>
            <a:r>
              <a:rPr lang="en-US" sz="1600" b="1" dirty="0"/>
              <a:t> </a:t>
            </a:r>
            <a:r>
              <a:rPr lang="en-US" sz="1600" b="1" dirty="0" err="1"/>
              <a:t>Árbæjarkirkju</a:t>
            </a:r>
            <a:r>
              <a:rPr lang="en-US" sz="1600" b="1" dirty="0"/>
              <a:t> </a:t>
            </a:r>
            <a:r>
              <a:rPr lang="en-US" sz="1600" b="1" dirty="0" err="1"/>
              <a:t>og</a:t>
            </a:r>
            <a:r>
              <a:rPr lang="en-US" sz="1600" b="1" dirty="0"/>
              <a:t> </a:t>
            </a:r>
            <a:r>
              <a:rPr lang="en-US" sz="1600" b="1" dirty="0" err="1"/>
              <a:t>Árbæjarskóla</a:t>
            </a:r>
            <a:endParaRPr lang="is-IS" sz="1600" dirty="0"/>
          </a:p>
          <a:p>
            <a:pPr lvl="0"/>
            <a:r>
              <a:rPr lang="en-US" sz="1600" i="1" dirty="0" err="1"/>
              <a:t>Það</a:t>
            </a:r>
            <a:r>
              <a:rPr lang="en-US" sz="1600" i="1" dirty="0"/>
              <a:t> </a:t>
            </a:r>
            <a:r>
              <a:rPr lang="en-US" sz="1600" i="1" dirty="0" err="1"/>
              <a:t>er</a:t>
            </a:r>
            <a:r>
              <a:rPr lang="en-US" sz="1600" i="1" dirty="0"/>
              <a:t> </a:t>
            </a:r>
            <a:r>
              <a:rPr lang="en-US" sz="1600" i="1" dirty="0" err="1"/>
              <a:t>búið</a:t>
            </a:r>
            <a:r>
              <a:rPr lang="en-US" sz="1600" i="1" dirty="0"/>
              <a:t> </a:t>
            </a:r>
            <a:r>
              <a:rPr lang="en-US" sz="1600" i="1" dirty="0" err="1"/>
              <a:t>að</a:t>
            </a:r>
            <a:r>
              <a:rPr lang="en-US" sz="1600" i="1" dirty="0"/>
              <a:t> </a:t>
            </a:r>
            <a:r>
              <a:rPr lang="en-US" sz="1600" i="1" dirty="0" err="1"/>
              <a:t>malbika</a:t>
            </a:r>
            <a:r>
              <a:rPr lang="en-US" sz="1600" i="1" dirty="0"/>
              <a:t> </a:t>
            </a:r>
            <a:r>
              <a:rPr lang="en-US" sz="1600" i="1" dirty="0" err="1"/>
              <a:t>en</a:t>
            </a:r>
            <a:r>
              <a:rPr lang="en-US" sz="1600" i="1" dirty="0"/>
              <a:t> </a:t>
            </a:r>
            <a:r>
              <a:rPr lang="en-US" sz="1600" i="1" dirty="0" err="1"/>
              <a:t>eftir</a:t>
            </a:r>
            <a:r>
              <a:rPr lang="en-US" sz="1600" i="1" dirty="0"/>
              <a:t> </a:t>
            </a:r>
            <a:r>
              <a:rPr lang="en-US" sz="1600" i="1" dirty="0" err="1"/>
              <a:t>að</a:t>
            </a:r>
            <a:r>
              <a:rPr lang="en-US" sz="1600" i="1" dirty="0"/>
              <a:t> </a:t>
            </a:r>
            <a:r>
              <a:rPr lang="en-US" sz="1600" i="1" dirty="0" err="1"/>
              <a:t>þökuleggja</a:t>
            </a:r>
            <a:r>
              <a:rPr lang="en-US" sz="1600" i="1" dirty="0"/>
              <a:t>. </a:t>
            </a:r>
            <a:endParaRPr lang="is-IS" sz="1600" dirty="0"/>
          </a:p>
          <a:p>
            <a:r>
              <a:rPr lang="en-US" sz="1600" b="1" dirty="0" err="1"/>
              <a:t>Fleiri</a:t>
            </a:r>
            <a:r>
              <a:rPr lang="en-US" sz="1600" b="1" dirty="0"/>
              <a:t> </a:t>
            </a:r>
            <a:r>
              <a:rPr lang="en-US" sz="1600" b="1" dirty="0" err="1"/>
              <a:t>bekki</a:t>
            </a:r>
            <a:r>
              <a:rPr lang="en-US" sz="1600" b="1" dirty="0"/>
              <a:t> </a:t>
            </a:r>
            <a:r>
              <a:rPr lang="en-US" sz="1600" b="1" dirty="0" err="1"/>
              <a:t>og</a:t>
            </a:r>
            <a:r>
              <a:rPr lang="en-US" sz="1600" b="1" dirty="0"/>
              <a:t> </a:t>
            </a:r>
            <a:r>
              <a:rPr lang="en-US" sz="1600" b="1" dirty="0" err="1"/>
              <a:t>ruslafötur</a:t>
            </a:r>
            <a:r>
              <a:rPr lang="en-US" sz="1600" b="1" dirty="0"/>
              <a:t> í </a:t>
            </a:r>
            <a:r>
              <a:rPr lang="en-US" sz="1600" b="1" dirty="0" err="1"/>
              <a:t>hverfið</a:t>
            </a:r>
            <a:endParaRPr lang="is-IS" sz="1600" dirty="0"/>
          </a:p>
          <a:p>
            <a:pPr lvl="0"/>
            <a:r>
              <a:rPr lang="en-US" sz="1600" i="1" dirty="0" err="1"/>
              <a:t>Verki</a:t>
            </a:r>
            <a:r>
              <a:rPr lang="en-US" sz="1600" i="1" dirty="0"/>
              <a:t> </a:t>
            </a:r>
            <a:r>
              <a:rPr lang="en-US" sz="1600" i="1" dirty="0" err="1"/>
              <a:t>er</a:t>
            </a:r>
            <a:r>
              <a:rPr lang="en-US" sz="1600" i="1" dirty="0"/>
              <a:t> </a:t>
            </a:r>
            <a:r>
              <a:rPr lang="en-US" sz="1600" i="1" dirty="0" err="1"/>
              <a:t>lokið</a:t>
            </a:r>
            <a:r>
              <a:rPr lang="en-US" sz="1600" i="1" dirty="0"/>
              <a:t>. </a:t>
            </a:r>
            <a:endParaRPr lang="is-IS" sz="1600" dirty="0"/>
          </a:p>
          <a:p>
            <a:r>
              <a:rPr lang="en-US" sz="1600" b="1" dirty="0" err="1"/>
              <a:t>Upplýsingaskilti</a:t>
            </a:r>
            <a:r>
              <a:rPr lang="en-US" sz="1600" b="1" dirty="0"/>
              <a:t> um </a:t>
            </a:r>
            <a:r>
              <a:rPr lang="en-US" sz="1600" b="1" dirty="0" err="1"/>
              <a:t>gömlu</a:t>
            </a:r>
            <a:r>
              <a:rPr lang="en-US" sz="1600" b="1" dirty="0"/>
              <a:t> </a:t>
            </a:r>
            <a:r>
              <a:rPr lang="en-US" sz="1600" b="1" dirty="0" err="1"/>
              <a:t>þjóðleiðina</a:t>
            </a:r>
            <a:endParaRPr lang="is-IS" sz="1600" dirty="0"/>
          </a:p>
          <a:p>
            <a:pPr lvl="0"/>
            <a:r>
              <a:rPr lang="en-US" sz="1600" i="1" dirty="0" err="1"/>
              <a:t>Skilti</a:t>
            </a:r>
            <a:r>
              <a:rPr lang="en-US" sz="1600" i="1" dirty="0"/>
              <a:t> </a:t>
            </a:r>
            <a:r>
              <a:rPr lang="en-US" sz="1600" i="1" dirty="0" err="1"/>
              <a:t>er</a:t>
            </a:r>
            <a:r>
              <a:rPr lang="en-US" sz="1600" i="1" dirty="0"/>
              <a:t> </a:t>
            </a:r>
            <a:r>
              <a:rPr lang="en-US" sz="1600" i="1" dirty="0" err="1"/>
              <a:t>nánast</a:t>
            </a:r>
            <a:r>
              <a:rPr lang="en-US" sz="1600" i="1" dirty="0"/>
              <a:t> </a:t>
            </a:r>
            <a:r>
              <a:rPr lang="en-US" sz="1600" i="1" dirty="0" err="1"/>
              <a:t>fullhannað</a:t>
            </a:r>
            <a:r>
              <a:rPr lang="en-US" sz="1600" i="1" dirty="0"/>
              <a:t>, </a:t>
            </a:r>
            <a:r>
              <a:rPr lang="en-US" sz="1600" i="1" dirty="0" err="1"/>
              <a:t>skiltastandur</a:t>
            </a:r>
            <a:r>
              <a:rPr lang="en-US" sz="1600" i="1" dirty="0"/>
              <a:t> </a:t>
            </a:r>
            <a:r>
              <a:rPr lang="en-US" sz="1600" i="1" dirty="0" err="1"/>
              <a:t>tilbúinn</a:t>
            </a:r>
            <a:r>
              <a:rPr lang="en-US" sz="1600" i="1" dirty="0"/>
              <a:t>.</a:t>
            </a:r>
            <a:endParaRPr lang="is-IS" sz="1600" dirty="0"/>
          </a:p>
          <a:p>
            <a:r>
              <a:rPr lang="en-US" sz="1600" dirty="0"/>
              <a:t> </a:t>
            </a:r>
            <a:endParaRPr lang="is-IS" sz="1600" dirty="0"/>
          </a:p>
        </p:txBody>
      </p:sp>
      <p:sp>
        <p:nvSpPr>
          <p:cNvPr id="4" name="Textarammi 3"/>
          <p:cNvSpPr txBox="1"/>
          <p:nvPr/>
        </p:nvSpPr>
        <p:spPr>
          <a:xfrm>
            <a:off x="4283969" y="4527953"/>
            <a:ext cx="4680520" cy="61554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600" i="1" dirty="0"/>
              <a:t>Upplýsingar  um </a:t>
            </a:r>
            <a:r>
              <a:rPr lang="en-US" sz="1600" i="1" dirty="0" err="1"/>
              <a:t>stöðu</a:t>
            </a:r>
            <a:r>
              <a:rPr lang="en-US" sz="1600" i="1" dirty="0"/>
              <a:t> </a:t>
            </a:r>
            <a:r>
              <a:rPr lang="en-US" sz="1600" i="1" dirty="0" err="1"/>
              <a:t>verkefna</a:t>
            </a:r>
            <a:r>
              <a:rPr lang="en-US" sz="1600" i="1" dirty="0"/>
              <a:t> </a:t>
            </a:r>
            <a:r>
              <a:rPr lang="en-US" sz="1600" i="1" dirty="0" err="1"/>
              <a:t>frá</a:t>
            </a:r>
            <a:r>
              <a:rPr lang="en-US" sz="1600" i="1" dirty="0"/>
              <a:t> 30. </a:t>
            </a:r>
            <a:r>
              <a:rPr lang="en-US" sz="1600" i="1" dirty="0" err="1"/>
              <a:t>október</a:t>
            </a:r>
            <a:endParaRPr lang="en-US" sz="1600" i="1" dirty="0"/>
          </a:p>
          <a:p>
            <a:endParaRPr lang="is-IS" dirty="0"/>
          </a:p>
        </p:txBody>
      </p:sp>
      <p:pic>
        <p:nvPicPr>
          <p:cNvPr id="5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176" y="1155864"/>
            <a:ext cx="3744416" cy="3204000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40361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627534"/>
          </a:xfrm>
        </p:spPr>
        <p:txBody>
          <a:bodyPr/>
          <a:lstStyle/>
          <a:p>
            <a:pPr algn="ctr"/>
            <a:r>
              <a:rPr lang="is-IS" sz="3600" b="1" dirty="0">
                <a:latin typeface="Arial" panose="020B0604020202020204" pitchFamily="34" charset="0"/>
                <a:cs typeface="Arial" panose="020B0604020202020204" pitchFamily="34" charset="0"/>
              </a:rPr>
              <a:t>Hverfið mitt íbúakosningar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39676"/>
            <a:ext cx="91249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étthyrningur 2"/>
          <p:cNvSpPr/>
          <p:nvPr/>
        </p:nvSpPr>
        <p:spPr>
          <a:xfrm>
            <a:off x="1142096" y="2571750"/>
            <a:ext cx="6840760" cy="1938982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is-IS" sz="4000" dirty="0"/>
              <a:t>Kosið verður um </a:t>
            </a:r>
            <a:r>
              <a:rPr lang="is-IS" sz="4000" b="1" dirty="0"/>
              <a:t>25</a:t>
            </a:r>
            <a:r>
              <a:rPr lang="is-IS" sz="4000" dirty="0"/>
              <a:t> hugmyndir í Árbæ í íbúakosningum  </a:t>
            </a:r>
            <a:br>
              <a:rPr lang="is-IS" sz="4000" dirty="0"/>
            </a:br>
            <a:r>
              <a:rPr lang="is-IS" sz="4000" b="1" dirty="0"/>
              <a:t>3.-19. nóvember</a:t>
            </a:r>
            <a:endParaRPr lang="is-IS" sz="4000" dirty="0"/>
          </a:p>
        </p:txBody>
      </p:sp>
    </p:spTree>
    <p:extLst>
      <p:ext uri="{BB962C8B-B14F-4D97-AF65-F5344CB8AC3E}">
        <p14:creationId xmlns:p14="http://schemas.microsoft.com/office/powerpoint/2010/main" val="1012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200" b="1" dirty="0">
                <a:latin typeface="Arial" panose="020B0604020202020204" pitchFamily="34" charset="0"/>
                <a:cs typeface="Arial" panose="020B0604020202020204" pitchFamily="34" charset="0"/>
              </a:rPr>
              <a:t>Hverfið mitt – hugmyndaríkir Árbæingar</a:t>
            </a:r>
          </a:p>
        </p:txBody>
      </p:sp>
      <p:sp>
        <p:nvSpPr>
          <p:cNvPr id="3" name="Rétthyrningur 2"/>
          <p:cNvSpPr/>
          <p:nvPr/>
        </p:nvSpPr>
        <p:spPr>
          <a:xfrm>
            <a:off x="323528" y="627539"/>
            <a:ext cx="4572000" cy="4524315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 marL="342861" indent="-342861">
              <a:buFont typeface="Arial" panose="020B0604020202020204" pitchFamily="34" charset="0"/>
              <a:buChar char="•"/>
            </a:pPr>
            <a:r>
              <a:rPr lang="is-IS" dirty="0"/>
              <a:t>Ávaxtatré meðfram hitaveitustokk </a:t>
            </a:r>
            <a:r>
              <a:rPr lang="is-IS" dirty="0" smtClean="0"/>
              <a:t>–             3 </a:t>
            </a:r>
            <a:r>
              <a:rPr lang="is-IS" dirty="0"/>
              <a:t>milljónir</a:t>
            </a:r>
          </a:p>
          <a:p>
            <a:pPr marL="342861" indent="-342861">
              <a:buFont typeface="Arial" panose="020B0604020202020204" pitchFamily="34" charset="0"/>
              <a:buChar char="•"/>
            </a:pPr>
            <a:r>
              <a:rPr lang="is-IS" dirty="0"/>
              <a:t>Merkja bílastæði við Sandvað – 1 milljón</a:t>
            </a:r>
          </a:p>
          <a:p>
            <a:pPr marL="342861" indent="-342861">
              <a:buFont typeface="Arial" panose="020B0604020202020204" pitchFamily="34" charset="0"/>
              <a:buChar char="•"/>
            </a:pPr>
            <a:r>
              <a:rPr lang="is-IS" dirty="0"/>
              <a:t>Göngustígur við Rauðavatn – 18 milljónir</a:t>
            </a:r>
          </a:p>
          <a:p>
            <a:pPr marL="342861" indent="-342861">
              <a:buFont typeface="Arial" panose="020B0604020202020204" pitchFamily="34" charset="0"/>
              <a:buChar char="•"/>
            </a:pPr>
            <a:r>
              <a:rPr lang="is-IS" dirty="0"/>
              <a:t>Bæta aðgengi að Brautarholti (Norðlingaskóli) – 5 milljónir</a:t>
            </a:r>
          </a:p>
          <a:p>
            <a:pPr marL="342861" indent="-342861">
              <a:buFont typeface="Arial" panose="020B0604020202020204" pitchFamily="34" charset="0"/>
              <a:buChar char="•"/>
            </a:pPr>
            <a:r>
              <a:rPr lang="is-IS" dirty="0"/>
              <a:t>Lagfæra gangstétt milli Glæsi- og Háabæjar – 13 </a:t>
            </a:r>
            <a:r>
              <a:rPr lang="is-IS" dirty="0" smtClean="0"/>
              <a:t>milljónir</a:t>
            </a:r>
          </a:p>
          <a:p>
            <a:pPr marL="342861" indent="-342861">
              <a:buFont typeface="Arial" panose="020B0604020202020204" pitchFamily="34" charset="0"/>
              <a:buChar char="•"/>
            </a:pPr>
            <a:r>
              <a:rPr lang="is-IS" dirty="0"/>
              <a:t>Kaldur pottur í </a:t>
            </a:r>
            <a:r>
              <a:rPr lang="is-IS" dirty="0" smtClean="0"/>
              <a:t>Árbæjarlaug - </a:t>
            </a:r>
            <a:r>
              <a:rPr lang="is-IS" dirty="0"/>
              <a:t>3 milljónir</a:t>
            </a:r>
          </a:p>
          <a:p>
            <a:pPr marL="342861" indent="-342861">
              <a:buFont typeface="Arial" panose="020B0604020202020204" pitchFamily="34" charset="0"/>
              <a:buChar char="•"/>
            </a:pPr>
            <a:r>
              <a:rPr lang="is-IS" dirty="0"/>
              <a:t>Ungbarnarólur á leikvelli í Bæjarhverfi – </a:t>
            </a:r>
            <a:endParaRPr lang="is-IS" dirty="0" smtClean="0"/>
          </a:p>
          <a:p>
            <a:pPr lvl="0"/>
            <a:r>
              <a:rPr lang="is-IS" dirty="0" smtClean="0"/>
              <a:t>       1 </a:t>
            </a:r>
            <a:r>
              <a:rPr lang="is-IS" dirty="0"/>
              <a:t>milljón</a:t>
            </a:r>
          </a:p>
          <a:p>
            <a:pPr marL="342861" indent="-342861">
              <a:buFont typeface="Arial" panose="020B0604020202020204" pitchFamily="34" charset="0"/>
              <a:buChar char="•"/>
            </a:pPr>
            <a:r>
              <a:rPr lang="is-IS" dirty="0"/>
              <a:t>Gangstétt við Bæjarbraut – 5 milljónir</a:t>
            </a:r>
          </a:p>
          <a:p>
            <a:pPr marL="342861" indent="-342861">
              <a:buFont typeface="Arial" panose="020B0604020202020204" pitchFamily="34" charset="0"/>
              <a:buChar char="•"/>
            </a:pPr>
            <a:r>
              <a:rPr lang="is-IS" dirty="0"/>
              <a:t>Leiktæki á Selásskóla – 3 milljónir</a:t>
            </a:r>
          </a:p>
          <a:p>
            <a:pPr marL="342861" indent="-342861">
              <a:buFont typeface="Arial" panose="020B0604020202020204" pitchFamily="34" charset="0"/>
              <a:buChar char="•"/>
            </a:pPr>
            <a:r>
              <a:rPr lang="is-IS" dirty="0"/>
              <a:t>Tröppur við göng undir Höfðabakka – </a:t>
            </a:r>
            <a:r>
              <a:rPr lang="is-IS" dirty="0" smtClean="0"/>
              <a:t>         5 </a:t>
            </a:r>
            <a:r>
              <a:rPr lang="is-IS" dirty="0"/>
              <a:t>milljónir</a:t>
            </a:r>
          </a:p>
          <a:p>
            <a:pPr marL="342861" indent="-342861">
              <a:buFont typeface="+mj-lt"/>
              <a:buAutoNum type="arabicPeriod"/>
            </a:pPr>
            <a:endParaRPr lang="is-I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8" y="1027510"/>
            <a:ext cx="3177739" cy="334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0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6234">
            <a:off x="4795236" y="1662129"/>
            <a:ext cx="2577862" cy="2750873"/>
          </a:xfrm>
          <a:prstGeom prst="rect">
            <a:avLst/>
          </a:prstGeom>
          <a:ln w="38100">
            <a:solidFill>
              <a:srgbClr val="FFC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534"/>
          </a:xfrm>
        </p:spPr>
        <p:txBody>
          <a:bodyPr/>
          <a:lstStyle/>
          <a:p>
            <a:pPr algn="ctr"/>
            <a:r>
              <a:rPr lang="is-IS" sz="3600" b="1" dirty="0">
                <a:latin typeface="Arial" panose="020B0604020202020204" pitchFamily="34" charset="0"/>
                <a:cs typeface="Arial" panose="020B0604020202020204" pitchFamily="34" charset="0"/>
              </a:rPr>
              <a:t>Hverfið mitt – hugmyndaríkir Árbæingar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208" y="699542"/>
            <a:ext cx="2857500" cy="3095625"/>
          </a:xfrm>
          <a:prstGeom prst="rect">
            <a:avLst/>
          </a:prstGeom>
          <a:ln w="38100">
            <a:solidFill>
              <a:srgbClr val="FFC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étthyrningur 2"/>
          <p:cNvSpPr/>
          <p:nvPr/>
        </p:nvSpPr>
        <p:spPr>
          <a:xfrm>
            <a:off x="178768" y="560890"/>
            <a:ext cx="4608512" cy="4401195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1" indent="-342861">
              <a:buFont typeface="Arial" panose="020B0604020202020204" pitchFamily="34" charset="0"/>
              <a:buChar char="•"/>
            </a:pPr>
            <a:r>
              <a:rPr lang="is-IS" sz="2000" dirty="0"/>
              <a:t>Malbika göngu- og hjólaleið milli Selásskóla og Árbæjarlaugar –               20 milljónir</a:t>
            </a:r>
          </a:p>
          <a:p>
            <a:pPr marL="342861" indent="-342861">
              <a:buFont typeface="Arial" panose="020B0604020202020204" pitchFamily="34" charset="0"/>
              <a:buChar char="•"/>
            </a:pPr>
            <a:r>
              <a:rPr lang="is-IS" sz="2000" dirty="0"/>
              <a:t>Göngustígur á horni Rofabæjar og Fylkisvegar – 2 milljónir</a:t>
            </a:r>
          </a:p>
          <a:p>
            <a:pPr marL="342861" indent="-342861">
              <a:buFont typeface="Arial" panose="020B0604020202020204" pitchFamily="34" charset="0"/>
              <a:buChar char="•"/>
            </a:pPr>
            <a:r>
              <a:rPr lang="is-IS" sz="2000" dirty="0"/>
              <a:t>Drykkjarfontur í Elliðaárdalinn –            5 milljónir</a:t>
            </a:r>
          </a:p>
          <a:p>
            <a:pPr marL="342861" indent="-342861">
              <a:buFont typeface="Arial" panose="020B0604020202020204" pitchFamily="34" charset="0"/>
              <a:buChar char="•"/>
            </a:pPr>
            <a:r>
              <a:rPr lang="is-IS" sz="2000" dirty="0"/>
              <a:t>Leiðbeiningarskilti við Ártúnsholt og Ártúnshöfða – 3 milljónir</a:t>
            </a:r>
          </a:p>
          <a:p>
            <a:pPr marL="342861" indent="-342861">
              <a:buFont typeface="Arial" panose="020B0604020202020204" pitchFamily="34" charset="0"/>
              <a:buChar char="•"/>
            </a:pPr>
            <a:r>
              <a:rPr lang="is-IS" sz="2000" dirty="0"/>
              <a:t>Göngustígur milli Sel- og Árvaðs –          2 milljónir</a:t>
            </a:r>
          </a:p>
          <a:p>
            <a:pPr marL="342861" indent="-342861">
              <a:buFont typeface="Arial" panose="020B0604020202020204" pitchFamily="34" charset="0"/>
              <a:buChar char="•"/>
            </a:pPr>
            <a:r>
              <a:rPr lang="is-IS" sz="2000" dirty="0"/>
              <a:t>Lýsing á göngustíg við Bleikju- og Blöndukvísl – 6 milljónir</a:t>
            </a:r>
          </a:p>
          <a:p>
            <a:pPr marL="342861" indent="-342861">
              <a:buFont typeface="Arial" panose="020B0604020202020204" pitchFamily="34" charset="0"/>
              <a:buChar char="•"/>
            </a:pPr>
            <a:r>
              <a:rPr lang="is-IS" sz="2000" dirty="0"/>
              <a:t>Þrektæki við Rauðavatn – 6 milljónir</a:t>
            </a:r>
          </a:p>
        </p:txBody>
      </p:sp>
    </p:spTree>
    <p:extLst>
      <p:ext uri="{BB962C8B-B14F-4D97-AF65-F5344CB8AC3E}">
        <p14:creationId xmlns:p14="http://schemas.microsoft.com/office/powerpoint/2010/main" val="236370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534"/>
          </a:xfrm>
        </p:spPr>
        <p:txBody>
          <a:bodyPr/>
          <a:lstStyle/>
          <a:p>
            <a:pPr algn="ctr"/>
            <a:r>
              <a:rPr lang="is-IS" sz="3600" b="1" dirty="0">
                <a:latin typeface="Arial" panose="020B0604020202020204" pitchFamily="34" charset="0"/>
                <a:cs typeface="Arial" panose="020B0604020202020204" pitchFamily="34" charset="0"/>
              </a:rPr>
              <a:t>Hverfið mitt – hugmyndaríkir Árbæingar</a:t>
            </a:r>
            <a:endParaRPr lang="is-I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étthyrningur 2"/>
          <p:cNvSpPr/>
          <p:nvPr/>
        </p:nvSpPr>
        <p:spPr>
          <a:xfrm>
            <a:off x="251520" y="627084"/>
            <a:ext cx="4572000" cy="4247306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 marL="285717" indent="-285717">
              <a:buFont typeface="Arial" panose="020B0604020202020204" pitchFamily="34" charset="0"/>
              <a:buChar char="•"/>
            </a:pPr>
            <a:r>
              <a:rPr lang="is-IS" dirty="0"/>
              <a:t>Lagfæra aðkomu bíla að Norðlingaskóla –  </a:t>
            </a:r>
            <a:r>
              <a:rPr lang="is-IS" dirty="0" smtClean="0"/>
              <a:t>  6 </a:t>
            </a:r>
            <a:r>
              <a:rPr lang="is-IS" dirty="0"/>
              <a:t>milljónir</a:t>
            </a:r>
          </a:p>
          <a:p>
            <a:pPr marL="285717" indent="-285717">
              <a:buFont typeface="Arial" panose="020B0604020202020204" pitchFamily="34" charset="0"/>
              <a:buChar char="•"/>
            </a:pPr>
            <a:r>
              <a:rPr lang="is-IS" dirty="0"/>
              <a:t>Fjölnota hjólabraut á Árbæjartorgi – </a:t>
            </a:r>
            <a:endParaRPr lang="is-IS" dirty="0" smtClean="0"/>
          </a:p>
          <a:p>
            <a:pPr lvl="0"/>
            <a:r>
              <a:rPr lang="is-IS" dirty="0" smtClean="0"/>
              <a:t>     9 </a:t>
            </a:r>
            <a:r>
              <a:rPr lang="is-IS" dirty="0"/>
              <a:t>milljónir</a:t>
            </a:r>
          </a:p>
          <a:p>
            <a:pPr marL="285717" indent="-285717">
              <a:buFont typeface="Arial" panose="020B0604020202020204" pitchFamily="34" charset="0"/>
              <a:buChar char="•"/>
            </a:pPr>
            <a:r>
              <a:rPr lang="is-IS" dirty="0"/>
              <a:t>Klifursvæði og/eða æfingatæki á lóð Selásskóla – 13 milljónir</a:t>
            </a:r>
          </a:p>
          <a:p>
            <a:pPr marL="285717" indent="-285717">
              <a:buFont typeface="Arial" panose="020B0604020202020204" pitchFamily="34" charset="0"/>
              <a:buChar char="•"/>
            </a:pPr>
            <a:r>
              <a:rPr lang="is-IS" dirty="0"/>
              <a:t>Sleðabrekka við Rauðás 12 og Reykás  </a:t>
            </a:r>
            <a:r>
              <a:rPr lang="is-IS" dirty="0" smtClean="0"/>
              <a:t>       21 </a:t>
            </a:r>
            <a:r>
              <a:rPr lang="is-IS" dirty="0"/>
              <a:t>– 11 milljónir</a:t>
            </a:r>
          </a:p>
          <a:p>
            <a:pPr marL="285717" indent="-285717">
              <a:buFont typeface="Arial" panose="020B0604020202020204" pitchFamily="34" charset="0"/>
              <a:buChar char="•"/>
            </a:pPr>
            <a:r>
              <a:rPr lang="is-IS" dirty="0"/>
              <a:t>Trjágróður við stíg í kringum lóð Norðlingaskóla – 6 milljónir</a:t>
            </a:r>
          </a:p>
          <a:p>
            <a:pPr marL="285717" indent="-285717">
              <a:buFont typeface="Arial" panose="020B0604020202020204" pitchFamily="34" charset="0"/>
              <a:buChar char="•"/>
            </a:pPr>
            <a:r>
              <a:rPr lang="is-IS" dirty="0"/>
              <a:t>Fuglaskilti við stíflubrú – 2 milljónir</a:t>
            </a:r>
          </a:p>
          <a:p>
            <a:pPr marL="285717" indent="-285717">
              <a:buFont typeface="Arial" panose="020B0604020202020204" pitchFamily="34" charset="0"/>
              <a:buChar char="•"/>
            </a:pPr>
            <a:r>
              <a:rPr lang="is-IS" dirty="0"/>
              <a:t>Ruslatunnur við göngustíga í Norðlingaholti – 2 milljónir</a:t>
            </a:r>
          </a:p>
          <a:p>
            <a:pPr marL="285717" indent="-285717">
              <a:buFont typeface="Arial" panose="020B0604020202020204" pitchFamily="34" charset="0"/>
              <a:buChar char="•"/>
            </a:pPr>
            <a:r>
              <a:rPr lang="is-IS" dirty="0"/>
              <a:t>Bæta lýsingu við göngubrú yfir Breiðholtsbraut – 2 milljónir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9" y="1419622"/>
            <a:ext cx="2790825" cy="300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28328"/>
            <a:ext cx="2838450" cy="300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19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ynd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4" r="13499" b="11474"/>
          <a:stretch/>
        </p:blipFill>
        <p:spPr>
          <a:xfrm>
            <a:off x="0" y="-596602"/>
            <a:ext cx="9144000" cy="6095840"/>
          </a:xfrm>
          <a:prstGeom prst="rect">
            <a:avLst/>
          </a:prstGeom>
        </p:spPr>
      </p:pic>
      <p:sp>
        <p:nvSpPr>
          <p:cNvPr id="5" name="Textarammi 4"/>
          <p:cNvSpPr txBox="1"/>
          <p:nvPr/>
        </p:nvSpPr>
        <p:spPr>
          <a:xfrm>
            <a:off x="0" y="1995686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LÉTTUM Á UMFERÐINNI</a:t>
            </a:r>
          </a:p>
          <a:p>
            <a:pPr algn="ctr"/>
            <a:r>
              <a:rPr lang="is-I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223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14833"/>
            <a:ext cx="7048528" cy="5158333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63"/>
            <a:ext cx="9144000" cy="5158333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41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8" t="21220" r="20224" b="12215"/>
          <a:stretch>
            <a:fillRect/>
          </a:stretch>
        </p:blipFill>
        <p:spPr bwMode="auto">
          <a:xfrm>
            <a:off x="3419872" y="573622"/>
            <a:ext cx="5616624" cy="4295246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6328879" y="1900648"/>
            <a:ext cx="213645" cy="190076"/>
          </a:xfrm>
          <a:prstGeom prst="ellipse">
            <a:avLst/>
          </a:prstGeom>
          <a:gradFill>
            <a:gsLst>
              <a:gs pos="0">
                <a:srgbClr val="FFC000">
                  <a:alpha val="50000"/>
                </a:srgb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8" name="Oval 17"/>
          <p:cNvSpPr/>
          <p:nvPr/>
        </p:nvSpPr>
        <p:spPr>
          <a:xfrm>
            <a:off x="5647547" y="2380011"/>
            <a:ext cx="213645" cy="190076"/>
          </a:xfrm>
          <a:prstGeom prst="ellipse">
            <a:avLst/>
          </a:prstGeom>
          <a:gradFill>
            <a:gsLst>
              <a:gs pos="0">
                <a:srgbClr val="FFC000">
                  <a:alpha val="50000"/>
                </a:srgb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9" name="Oval 18"/>
          <p:cNvSpPr/>
          <p:nvPr/>
        </p:nvSpPr>
        <p:spPr>
          <a:xfrm>
            <a:off x="6017567" y="2380011"/>
            <a:ext cx="213645" cy="190076"/>
          </a:xfrm>
          <a:prstGeom prst="ellipse">
            <a:avLst/>
          </a:prstGeom>
          <a:gradFill>
            <a:gsLst>
              <a:gs pos="0">
                <a:srgbClr val="FFC000">
                  <a:alpha val="50000"/>
                </a:srgb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" r="3488"/>
          <a:stretch>
            <a:fillRect/>
          </a:stretch>
        </p:blipFill>
        <p:spPr bwMode="auto">
          <a:xfrm>
            <a:off x="7039408" y="2721245"/>
            <a:ext cx="1997088" cy="2146060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-15112" y="13462"/>
            <a:ext cx="7463752" cy="596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s-IS" altLang="is-IS" sz="3600" b="1" kern="0" cap="sm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+70.000 íbúar</a:t>
            </a:r>
          </a:p>
        </p:txBody>
      </p:sp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078"/>
            <a:ext cx="3268980" cy="4288790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2" name="Oval 11"/>
          <p:cNvSpPr/>
          <p:nvPr/>
        </p:nvSpPr>
        <p:spPr>
          <a:xfrm>
            <a:off x="1626171" y="2376402"/>
            <a:ext cx="213645" cy="190076"/>
          </a:xfrm>
          <a:prstGeom prst="ellipse">
            <a:avLst/>
          </a:prstGeom>
          <a:gradFill>
            <a:gsLst>
              <a:gs pos="0">
                <a:srgbClr val="FFC000">
                  <a:alpha val="50000"/>
                </a:srgb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2" name="Oval 21"/>
          <p:cNvSpPr/>
          <p:nvPr/>
        </p:nvSpPr>
        <p:spPr>
          <a:xfrm>
            <a:off x="2270125" y="1779663"/>
            <a:ext cx="213645" cy="190076"/>
          </a:xfrm>
          <a:prstGeom prst="ellipse">
            <a:avLst/>
          </a:prstGeom>
          <a:gradFill>
            <a:gsLst>
              <a:gs pos="0">
                <a:srgbClr val="FFC000">
                  <a:alpha val="50000"/>
                </a:srgb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8574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3600" b="1" dirty="0"/>
              <a:t>Árbær er … </a:t>
            </a: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179512" y="865349"/>
            <a:ext cx="4690864" cy="3423231"/>
          </a:xfrm>
        </p:spPr>
        <p:txBody>
          <a:bodyPr>
            <a:normAutofit fontScale="92500" lnSpcReduction="10000"/>
          </a:bodyPr>
          <a:lstStyle/>
          <a:p>
            <a:r>
              <a:rPr lang="is-IS" sz="2400" dirty="0"/>
              <a:t>Gróið og barnmargt hverfi með fjölbreytt og framsækið skóla- og frístundastarf</a:t>
            </a:r>
          </a:p>
          <a:p>
            <a:r>
              <a:rPr lang="is-IS" sz="2400" dirty="0"/>
              <a:t>Stærsti grunnskólinn og stærsti leikskólinn </a:t>
            </a:r>
          </a:p>
          <a:p>
            <a:r>
              <a:rPr lang="is-IS" altLang="is-IS" sz="2400" dirty="0"/>
              <a:t>Áhersla á nýbreytni, sveigjanleika og val </a:t>
            </a:r>
          </a:p>
          <a:p>
            <a:r>
              <a:rPr lang="is-IS" sz="2400" dirty="0"/>
              <a:t>Hefð fyrir umhverfismennt  og útinámi</a:t>
            </a:r>
          </a:p>
          <a:p>
            <a:r>
              <a:rPr lang="is-IS" sz="2400" dirty="0"/>
              <a:t>Gott samstarf á milli skólastiga </a:t>
            </a:r>
          </a:p>
          <a:p>
            <a:endParaRPr lang="is-IS" sz="2400" dirty="0"/>
          </a:p>
          <a:p>
            <a:endParaRPr lang="is-IS" dirty="0"/>
          </a:p>
        </p:txBody>
      </p:sp>
      <p:pic>
        <p:nvPicPr>
          <p:cNvPr id="5" name="Mynd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186" y="2571750"/>
            <a:ext cx="3556822" cy="2067365"/>
          </a:xfrm>
          <a:prstGeom prst="rect">
            <a:avLst/>
          </a:prstGeom>
          <a:ln w="38100">
            <a:solidFill>
              <a:schemeClr val="bg2"/>
            </a:solidFill>
          </a:ln>
          <a:effectLst>
            <a:softEdge rad="0"/>
          </a:effectLst>
        </p:spPr>
      </p:pic>
      <p:pic>
        <p:nvPicPr>
          <p:cNvPr id="6" name="Myn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45" y="699542"/>
            <a:ext cx="3529303" cy="1690960"/>
          </a:xfrm>
          <a:prstGeom prst="rect">
            <a:avLst/>
          </a:prstGeom>
          <a:ln w="38100">
            <a:solidFill>
              <a:schemeClr val="bg2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92681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Svidsmyndir_iconC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50231"/>
            <a:ext cx="1801372" cy="180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7972A-05A3-44C2-BAB7-26FF3F3EBDF7}" type="slidenum">
              <a:rPr lang="is-IS"/>
              <a:pPr>
                <a:defRPr/>
              </a:pPr>
              <a:t>80</a:t>
            </a:fld>
            <a:endParaRPr lang="is-IS"/>
          </a:p>
        </p:txBody>
      </p:sp>
      <p:pic>
        <p:nvPicPr>
          <p:cNvPr id="14341" name="Picture 4" descr="Svidsmyndir_iconA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50231"/>
            <a:ext cx="1801372" cy="180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 descr="Svidsmyndir_iconB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1849041"/>
            <a:ext cx="1801372" cy="180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6408739" y="3862388"/>
            <a:ext cx="2987675" cy="87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s-IS" altLang="is-IS" sz="1700" b="1" dirty="0"/>
              <a:t>C – Vöxtur inn á við</a:t>
            </a:r>
          </a:p>
          <a:p>
            <a:endParaRPr lang="is-IS" altLang="is-IS" sz="1700" b="1" dirty="0"/>
          </a:p>
          <a:p>
            <a:r>
              <a:rPr lang="is-IS" altLang="is-IS" sz="1700" b="1" dirty="0"/>
              <a:t>Bylting í ferðamynstri</a:t>
            </a:r>
          </a:p>
        </p:txBody>
      </p:sp>
      <p:sp>
        <p:nvSpPr>
          <p:cNvPr id="14344" name="TextBox 8"/>
          <p:cNvSpPr txBox="1">
            <a:spLocks noChangeArrowheads="1"/>
          </p:cNvSpPr>
          <p:nvPr/>
        </p:nvSpPr>
        <p:spPr bwMode="auto">
          <a:xfrm>
            <a:off x="144464" y="3862388"/>
            <a:ext cx="2987675" cy="87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s-IS" altLang="is-IS" sz="1700" b="1" dirty="0"/>
              <a:t>A – Vöxtur </a:t>
            </a:r>
            <a:r>
              <a:rPr lang="is-IS" altLang="is-IS" sz="1700" b="1" dirty="0" err="1"/>
              <a:t>út</a:t>
            </a:r>
            <a:r>
              <a:rPr lang="is-IS" altLang="is-IS" sz="1700" b="1" dirty="0"/>
              <a:t> á við</a:t>
            </a:r>
          </a:p>
          <a:p>
            <a:endParaRPr lang="is-IS" altLang="is-IS" sz="1700" b="1" dirty="0"/>
          </a:p>
          <a:p>
            <a:r>
              <a:rPr lang="is-IS" altLang="is-IS" sz="1700" b="1" dirty="0"/>
              <a:t>Óbreytt ferðamynstur</a:t>
            </a:r>
          </a:p>
        </p:txBody>
      </p:sp>
      <p:sp>
        <p:nvSpPr>
          <p:cNvPr id="14345" name="TextBox 9"/>
          <p:cNvSpPr txBox="1">
            <a:spLocks noChangeArrowheads="1"/>
          </p:cNvSpPr>
          <p:nvPr/>
        </p:nvSpPr>
        <p:spPr bwMode="auto">
          <a:xfrm>
            <a:off x="2916239" y="3862388"/>
            <a:ext cx="2987675" cy="87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s-IS" altLang="is-IS" sz="1700" b="1" dirty="0"/>
              <a:t>B – Vöxtur mestur inn á við</a:t>
            </a:r>
          </a:p>
          <a:p>
            <a:endParaRPr lang="is-IS" altLang="is-IS" sz="1700" b="1" dirty="0"/>
          </a:p>
          <a:p>
            <a:r>
              <a:rPr lang="is-IS" altLang="is-IS" sz="1700" b="1" dirty="0"/>
              <a:t>Viðsnúningur í ferðamynstri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267494"/>
            <a:ext cx="9144000" cy="44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s-IS" altLang="is-IS" sz="3600" b="1" kern="0" cap="sm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+70 ÞÚSUND ÍBÚAR? - SVIÐSMYNDIR</a:t>
            </a:r>
          </a:p>
        </p:txBody>
      </p:sp>
    </p:spTree>
    <p:extLst>
      <p:ext uri="{BB962C8B-B14F-4D97-AF65-F5344CB8AC3E}">
        <p14:creationId xmlns:p14="http://schemas.microsoft.com/office/powerpoint/2010/main" val="3536928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 txBox="1">
            <a:spLocks/>
          </p:cNvSpPr>
          <p:nvPr/>
        </p:nvSpPr>
        <p:spPr>
          <a:xfrm>
            <a:off x="41652" y="2715766"/>
            <a:ext cx="7779946" cy="20621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2200" dirty="0" smtClean="0"/>
              <a:t>Áætlaðar lykilstærðir 2015 - 2040 fyrir </a:t>
            </a:r>
            <a:r>
              <a:rPr lang="is-IS" sz="2200" smtClean="0"/>
              <a:t>óbreytta stefnu</a:t>
            </a:r>
            <a:endParaRPr lang="is-IS" sz="2200" dirty="0" smtClean="0"/>
          </a:p>
          <a:p>
            <a:pPr lvl="1"/>
            <a:r>
              <a:rPr lang="is-IS" sz="2000" dirty="0" smtClean="0"/>
              <a:t>Stofnvegakerfið			130 - 150 milljarðar kr.</a:t>
            </a:r>
          </a:p>
          <a:p>
            <a:pPr lvl="1"/>
            <a:r>
              <a:rPr lang="is-IS" sz="2000" smtClean="0"/>
              <a:t>Innri götur				100 milljarðar kr.?</a:t>
            </a:r>
            <a:endParaRPr lang="is-IS" sz="2000" dirty="0" smtClean="0"/>
          </a:p>
          <a:p>
            <a:pPr lvl="1"/>
            <a:r>
              <a:rPr lang="is-IS" sz="2000" dirty="0" smtClean="0"/>
              <a:t>Fjölgun einkabíla			40 - </a:t>
            </a:r>
            <a:r>
              <a:rPr lang="is-IS" sz="2000" smtClean="0"/>
              <a:t>45 þús.</a:t>
            </a:r>
            <a:endParaRPr lang="is-IS" sz="2000" dirty="0" smtClean="0"/>
          </a:p>
          <a:p>
            <a:pPr lvl="1"/>
            <a:r>
              <a:rPr lang="is-IS" sz="2000" dirty="0" smtClean="0"/>
              <a:t>Fjölgun bílastæða		85 - </a:t>
            </a:r>
            <a:r>
              <a:rPr lang="is-IS" sz="2000" smtClean="0"/>
              <a:t>130 þús.</a:t>
            </a:r>
            <a:endParaRPr lang="is-IS" sz="2000" dirty="0" smtClean="0"/>
          </a:p>
          <a:p>
            <a:endParaRPr lang="is-IS" sz="2200" b="1" dirty="0" smtClean="0"/>
          </a:p>
          <a:p>
            <a:endParaRPr lang="is-IS" sz="2200" b="1" dirty="0" smtClean="0"/>
          </a:p>
          <a:p>
            <a:pPr marL="0" indent="0">
              <a:buNone/>
            </a:pPr>
            <a:endParaRPr lang="is-IS" sz="2200" b="1" dirty="0" smtClean="0"/>
          </a:p>
          <a:p>
            <a:endParaRPr lang="is-IS" sz="22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26" y="3219821"/>
            <a:ext cx="2470169" cy="174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104" y="-92546"/>
            <a:ext cx="9107896" cy="75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s-IS" altLang="is-IS" sz="3200" b="1" kern="0" cap="sm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VÖXTUR</a:t>
            </a:r>
            <a:r>
              <a:rPr lang="is-IS" altLang="is-IS" sz="3600" b="1" kern="0" cap="sm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is-IS" altLang="is-IS" sz="3200" b="1" kern="0" cap="sm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FJÁRFESTING Í SAMGÖNGUM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907704" y="237943"/>
            <a:ext cx="530816" cy="2136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3583" y="2055708"/>
            <a:ext cx="3752913" cy="37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63703" y="1004781"/>
            <a:ext cx="673303" cy="101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8660" y="1062041"/>
            <a:ext cx="523745" cy="89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79927" y="1191612"/>
            <a:ext cx="599340" cy="77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41652" y="1124036"/>
            <a:ext cx="5874980" cy="107774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 sz="2200" dirty="0" smtClean="0"/>
          </a:p>
          <a:p>
            <a:r>
              <a:rPr lang="is-IS" sz="2200" dirty="0" smtClean="0"/>
              <a:t>Stórra fjárfestinga er þörf til að mæta vexti. </a:t>
            </a:r>
            <a:br>
              <a:rPr lang="is-IS" sz="2200" dirty="0" smtClean="0"/>
            </a:br>
            <a:endParaRPr lang="is-IS" sz="2200" b="1" dirty="0" smtClean="0"/>
          </a:p>
          <a:p>
            <a:endParaRPr lang="is-IS" sz="22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07504" y="2643758"/>
            <a:ext cx="8928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4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49" y="0"/>
            <a:ext cx="9126151" cy="510172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36105" y="-339910"/>
            <a:ext cx="9107896" cy="94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is-IS" altLang="is-IS" sz="3200" b="1" kern="0" cap="smal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fjárfesting í samgöngum eru aukin lífsgæði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605412"/>
            <a:ext cx="3427333" cy="239838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605413"/>
            <a:ext cx="3264316" cy="246336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126428" y="3083263"/>
            <a:ext cx="8968639" cy="208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08050" indent="-436563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7950" indent="-468313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7213" indent="-4381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97113" indent="-4683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754313" indent="-4683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211513" indent="-4683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668713" indent="-4683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125913" indent="-4683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is-IS" sz="1800" dirty="0" smtClean="0">
                <a:latin typeface="Arial"/>
                <a:cs typeface="Arial"/>
              </a:rPr>
              <a:t>Þróun umferðar til 2040 </a:t>
            </a:r>
            <a:r>
              <a:rPr lang="is-IS" sz="1100" dirty="0" smtClean="0">
                <a:latin typeface="Arial"/>
                <a:cs typeface="Arial"/>
              </a:rPr>
              <a:t>(m.v. óbreyttar ferðavenjur &amp; áherslu á bílaumferð í innviðafjárfestingum)</a:t>
            </a:r>
            <a:endParaRPr lang="is-IS" sz="1800" dirty="0" smtClean="0">
              <a:latin typeface="Arial"/>
              <a:cs typeface="Arial"/>
            </a:endParaRPr>
          </a:p>
          <a:p>
            <a:pPr eaLnBrk="1" hangingPunct="1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is-IS" sz="1800" dirty="0" smtClean="0">
                <a:latin typeface="Arial"/>
                <a:cs typeface="Arial"/>
              </a:rPr>
              <a:t>Íbúafjölgun 			+35</a:t>
            </a:r>
            <a:r>
              <a:rPr lang="is-IS" sz="1400" dirty="0" smtClean="0">
                <a:latin typeface="Arial"/>
                <a:cs typeface="Arial"/>
              </a:rPr>
              <a:t>%</a:t>
            </a:r>
          </a:p>
          <a:p>
            <a:pPr eaLnBrk="1" hangingPunct="1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is-IS" sz="1800" dirty="0" smtClean="0">
                <a:latin typeface="Arial"/>
                <a:cs typeface="Arial"/>
              </a:rPr>
              <a:t>Aksturstímar			+64</a:t>
            </a:r>
            <a:r>
              <a:rPr lang="is-IS" sz="1600" dirty="0" smtClean="0">
                <a:latin typeface="Arial"/>
                <a:cs typeface="Arial"/>
              </a:rPr>
              <a:t>%</a:t>
            </a:r>
            <a:r>
              <a:rPr lang="is-IS" sz="1800" dirty="0" smtClean="0">
                <a:latin typeface="Arial"/>
                <a:cs typeface="Arial"/>
              </a:rPr>
              <a:t>  </a:t>
            </a:r>
          </a:p>
          <a:p>
            <a:pPr eaLnBrk="1" hangingPunct="1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is-IS" sz="1800" dirty="0" smtClean="0">
                <a:latin typeface="Arial"/>
                <a:cs typeface="Arial"/>
              </a:rPr>
              <a:t>Ekin vegalengd		+54</a:t>
            </a:r>
            <a:r>
              <a:rPr lang="is-IS" sz="1400" dirty="0" smtClean="0">
                <a:latin typeface="Arial"/>
                <a:cs typeface="Arial"/>
              </a:rPr>
              <a:t>%</a:t>
            </a:r>
            <a:r>
              <a:rPr lang="is-IS" sz="1800" dirty="0" smtClean="0">
                <a:latin typeface="Arial"/>
                <a:cs typeface="Arial"/>
              </a:rPr>
              <a:t>  </a:t>
            </a:r>
          </a:p>
          <a:p>
            <a:pPr eaLnBrk="1" hangingPunct="1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is-IS" sz="1800" dirty="0" smtClean="0">
                <a:latin typeface="Arial"/>
                <a:cs typeface="Arial"/>
              </a:rPr>
              <a:t>Umferðartafir	</a:t>
            </a:r>
            <a:r>
              <a:rPr lang="is-IS" sz="2200" dirty="0" smtClean="0">
                <a:latin typeface="Arial"/>
                <a:cs typeface="Arial"/>
              </a:rPr>
              <a:t>		</a:t>
            </a:r>
            <a:r>
              <a:rPr lang="is-IS" sz="2000" dirty="0" smtClean="0">
                <a:latin typeface="Arial"/>
                <a:cs typeface="Arial"/>
              </a:rPr>
              <a:t>+78</a:t>
            </a:r>
            <a:r>
              <a:rPr lang="is-IS" sz="1600" dirty="0" smtClean="0">
                <a:latin typeface="Arial"/>
                <a:cs typeface="Arial"/>
              </a:rPr>
              <a:t>%</a:t>
            </a:r>
            <a:endParaRPr lang="is-IS" sz="1600" dirty="0">
              <a:latin typeface="Arial"/>
              <a:cs typeface="Arial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783028" y="3723878"/>
            <a:ext cx="4307043" cy="108012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1600" b="1" dirty="0" smtClean="0">
                <a:solidFill>
                  <a:schemeClr val="tx1"/>
                </a:solidFill>
              </a:rPr>
              <a:t>Framtíðarvöxtur svæðisins kallar á breytta nálgun í skipulagi byggðar og samgangna</a:t>
            </a:r>
            <a:r>
              <a:rPr lang="is-IS" sz="2000" b="1" dirty="0" smtClean="0">
                <a:solidFill>
                  <a:schemeClr val="tx1"/>
                </a:solidFill>
              </a:rPr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55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nautholsvik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98" y="-1"/>
            <a:ext cx="9172598" cy="5186115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2" y="-630216"/>
            <a:ext cx="6065593" cy="126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s-IS" altLang="is-IS" sz="3600" b="1" kern="0" cap="smal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Höfuðborgarsvæðið 2040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17821" r="52429" b="53811"/>
          <a:stretch/>
        </p:blipFill>
        <p:spPr bwMode="auto">
          <a:xfrm>
            <a:off x="107505" y="843558"/>
            <a:ext cx="4247271" cy="1653503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7159" y="2162093"/>
            <a:ext cx="8821489" cy="285793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/>
            <a:endParaRPr lang="is-IS" sz="1800" dirty="0" smtClean="0">
              <a:solidFill>
                <a:schemeClr val="tx1"/>
              </a:solidFill>
            </a:endParaRPr>
          </a:p>
          <a:p>
            <a:pPr marL="180975" indent="-180975"/>
            <a:endParaRPr lang="is-IS" sz="1800" dirty="0">
              <a:solidFill>
                <a:schemeClr val="tx1"/>
              </a:solidFill>
            </a:endParaRPr>
          </a:p>
          <a:p>
            <a:pPr marL="180975" indent="-180975"/>
            <a:r>
              <a:rPr lang="is-IS" sz="1800" b="1" dirty="0" smtClean="0">
                <a:solidFill>
                  <a:schemeClr val="tx1"/>
                </a:solidFill>
              </a:rPr>
              <a:t>Samgöngu- </a:t>
            </a:r>
            <a:r>
              <a:rPr lang="is-IS" sz="1800" b="1" dirty="0">
                <a:solidFill>
                  <a:schemeClr val="tx1"/>
                </a:solidFill>
              </a:rPr>
              <a:t>og þróunarás </a:t>
            </a:r>
            <a:r>
              <a:rPr lang="is-IS" sz="1800" b="1" dirty="0" smtClean="0">
                <a:solidFill>
                  <a:schemeClr val="tx1"/>
                </a:solidFill>
              </a:rPr>
              <a:t/>
            </a:r>
            <a:br>
              <a:rPr lang="is-IS" sz="1800" b="1" dirty="0" smtClean="0">
                <a:solidFill>
                  <a:schemeClr val="tx1"/>
                </a:solidFill>
              </a:rPr>
            </a:br>
            <a:r>
              <a:rPr lang="is-IS" sz="1800" b="1" dirty="0" smtClean="0">
                <a:solidFill>
                  <a:schemeClr val="tx1"/>
                </a:solidFill>
              </a:rPr>
              <a:t>er hryggjarstykkið </a:t>
            </a:r>
            <a:r>
              <a:rPr lang="is-IS" sz="1800" b="1" dirty="0">
                <a:solidFill>
                  <a:schemeClr val="tx1"/>
                </a:solidFill>
              </a:rPr>
              <a:t>í </a:t>
            </a:r>
            <a:r>
              <a:rPr lang="is-IS" sz="1800" b="1" dirty="0" smtClean="0">
                <a:solidFill>
                  <a:schemeClr val="tx1"/>
                </a:solidFill>
              </a:rPr>
              <a:t>H2040</a:t>
            </a:r>
            <a:r>
              <a:rPr lang="is-IS" sz="1800" b="1" dirty="0">
                <a:solidFill>
                  <a:schemeClr val="tx1"/>
                </a:solidFill>
              </a:rPr>
              <a:t>. </a:t>
            </a:r>
            <a:endParaRPr lang="is-IS" sz="1800" b="1" dirty="0" smtClean="0">
              <a:solidFill>
                <a:schemeClr val="tx1"/>
              </a:solidFill>
            </a:endParaRPr>
          </a:p>
          <a:p>
            <a:pPr marL="180975" indent="-180975"/>
            <a:endParaRPr lang="is-IS" sz="1800" dirty="0" smtClean="0">
              <a:solidFill>
                <a:schemeClr val="tx1"/>
              </a:solidFill>
            </a:endParaRPr>
          </a:p>
          <a:p>
            <a:pPr marL="180975" indent="-180975"/>
            <a:endParaRPr lang="is-IS" sz="1800" dirty="0">
              <a:solidFill>
                <a:schemeClr val="tx1"/>
              </a:solidFill>
            </a:endParaRPr>
          </a:p>
          <a:p>
            <a:pPr marL="180975" indent="-180975"/>
            <a:r>
              <a:rPr lang="is-IS" sz="1800" b="1" dirty="0" smtClean="0">
                <a:solidFill>
                  <a:schemeClr val="tx1"/>
                </a:solidFill>
              </a:rPr>
              <a:t>Fólksfjölgun </a:t>
            </a:r>
            <a:r>
              <a:rPr lang="is-IS" sz="1800" b="1" dirty="0">
                <a:solidFill>
                  <a:schemeClr val="tx1"/>
                </a:solidFill>
              </a:rPr>
              <a:t>verður mætt án þess að álag á stofnvegakerfið aukist í sama </a:t>
            </a:r>
            <a:r>
              <a:rPr lang="is-IS" sz="1800" b="1" dirty="0" smtClean="0">
                <a:solidFill>
                  <a:schemeClr val="tx1"/>
                </a:solidFill>
              </a:rPr>
              <a:t>hlutfalli.</a:t>
            </a:r>
          </a:p>
          <a:p>
            <a:pPr marL="180975" indent="-180975"/>
            <a:endParaRPr lang="is-IS" sz="2200" dirty="0" smtClean="0">
              <a:solidFill>
                <a:schemeClr val="tx1"/>
              </a:solidFill>
            </a:endParaRPr>
          </a:p>
          <a:p>
            <a:endParaRPr lang="is-IS" sz="2200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5" descr="nautholsvi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843558"/>
            <a:ext cx="4413462" cy="2719337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16018" y="3620733"/>
            <a:ext cx="43853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1200" dirty="0" smtClean="0">
                <a:latin typeface="+mn-lt"/>
              </a:rPr>
              <a:t>75</a:t>
            </a:r>
            <a:r>
              <a:rPr lang="is-IS" sz="1200" dirty="0">
                <a:latin typeface="+mn-lt"/>
              </a:rPr>
              <a:t>% → </a:t>
            </a:r>
            <a:r>
              <a:rPr lang="is-IS" sz="1600" b="1" dirty="0">
                <a:latin typeface="+mn-lt"/>
              </a:rPr>
              <a:t>58 %</a:t>
            </a:r>
            <a:r>
              <a:rPr lang="is-IS" sz="1600" dirty="0">
                <a:latin typeface="+mn-lt"/>
              </a:rPr>
              <a:t>	</a:t>
            </a:r>
            <a:r>
              <a:rPr lang="is-IS" sz="1600" dirty="0"/>
              <a:t>	</a:t>
            </a:r>
            <a:r>
              <a:rPr lang="is-IS" sz="1200" dirty="0" smtClean="0">
                <a:latin typeface="+mn-lt"/>
              </a:rPr>
              <a:t>4</a:t>
            </a:r>
            <a:r>
              <a:rPr lang="is-IS" sz="1200" dirty="0">
                <a:latin typeface="+mn-lt"/>
              </a:rPr>
              <a:t>% → </a:t>
            </a:r>
            <a:r>
              <a:rPr lang="is-IS" sz="1600" b="1" dirty="0">
                <a:latin typeface="+mn-lt"/>
              </a:rPr>
              <a:t>12%</a:t>
            </a:r>
            <a:r>
              <a:rPr lang="is-IS" sz="1600" dirty="0">
                <a:latin typeface="+mn-lt"/>
              </a:rPr>
              <a:t>	</a:t>
            </a:r>
            <a:r>
              <a:rPr lang="is-IS" sz="1600" dirty="0" smtClean="0">
                <a:latin typeface="+mn-lt"/>
              </a:rPr>
              <a:t>     </a:t>
            </a:r>
            <a:r>
              <a:rPr lang="is-IS" sz="1200" dirty="0">
                <a:latin typeface="+mn-lt"/>
              </a:rPr>
              <a:t>21% → </a:t>
            </a:r>
            <a:r>
              <a:rPr lang="is-IS" sz="1600" b="1" dirty="0">
                <a:latin typeface="+mn-lt"/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39869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57" t="22393" r="18721" b="33711"/>
          <a:stretch/>
        </p:blipFill>
        <p:spPr bwMode="auto">
          <a:xfrm>
            <a:off x="14126" y="53826"/>
            <a:ext cx="9115848" cy="5092594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t="22393" r="18721" b="33711"/>
          <a:stretch/>
        </p:blipFill>
        <p:spPr bwMode="auto">
          <a:xfrm>
            <a:off x="6660232" y="708924"/>
            <a:ext cx="2483768" cy="186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-55480" y="735345"/>
            <a:ext cx="7702100" cy="322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08050" indent="-436563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7950" indent="-468313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7213" indent="-4381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97113" indent="-468313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754313" indent="-4683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211513" indent="-4683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668713" indent="-4683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125913" indent="-4683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/>
            </a:pPr>
            <a:r>
              <a:rPr lang="is-I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Almenningssamgöngur innan þéttbýlis höfuðborgarsvæðisins </a:t>
            </a:r>
            <a:r>
              <a:rPr lang="is-I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/>
            </a:r>
            <a:br>
              <a:rPr lang="is-I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r>
              <a:rPr lang="nn-NO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eiga </a:t>
            </a:r>
            <a:r>
              <a:rPr lang="nn-NO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að mynda heildstætt tveggja laga kerfi. </a:t>
            </a:r>
            <a:endParaRPr lang="nn-NO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781050" lvl="1" indent="-342900" eaLnBrk="1" hangingPunct="1"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/>
            </a:pPr>
            <a:endParaRPr lang="nn-NO" sz="1800" dirty="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1050" lvl="1" indent="-342900" eaLnBrk="1" hangingPunct="1"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/>
            </a:pPr>
            <a:r>
              <a:rPr lang="nn-NO" sz="18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Annars vegar </a:t>
            </a:r>
            <a:r>
              <a:rPr lang="is-IS" sz="18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nýtt hágæðakerfi almenningssamgangna, </a:t>
            </a:r>
            <a:r>
              <a:rPr lang="is-IS" sz="1800" b="1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Borgarlína, </a:t>
            </a:r>
            <a:r>
              <a:rPr lang="is-IS" sz="18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 tengir kjarna sveitarfélaganna.</a:t>
            </a:r>
          </a:p>
          <a:p>
            <a:pPr marL="781050" lvl="1" indent="-342900" eaLnBrk="1" hangingPunct="1"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/>
            </a:pPr>
            <a:endParaRPr lang="is-IS" sz="1800" dirty="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1050" lvl="1" indent="-342900" eaLnBrk="1" hangingPunct="1"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/>
            </a:pPr>
            <a:r>
              <a:rPr lang="is-IS" sz="18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Hins vegar strætisvagnakerfi, sem verður aðlagað hágæðakerfinu, og myndar net um þéttbýlið.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" y="-531939"/>
            <a:ext cx="6065593" cy="126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s-IS" altLang="is-IS" sz="3600" b="1" kern="0" cap="small" dirty="0" smtClean="0">
                <a:latin typeface="Arial" panose="020B0604020202020204" pitchFamily="34" charset="0"/>
                <a:cs typeface="Arial" panose="020B0604020202020204" pitchFamily="34" charset="0"/>
              </a:rPr>
              <a:t>H2040 - Borgarlína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r="28330"/>
          <a:stretch/>
        </p:blipFill>
        <p:spPr>
          <a:xfrm>
            <a:off x="6300192" y="3370161"/>
            <a:ext cx="2829782" cy="1656184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11" name="Picture 4" descr="http://blogg.larsidar.no/wp-content/uploads/2010/10/Bybanen_181010liw_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" r="5001" b="5237"/>
          <a:stretch/>
        </p:blipFill>
        <p:spPr bwMode="auto">
          <a:xfrm>
            <a:off x="3563888" y="3340730"/>
            <a:ext cx="2664296" cy="1673883"/>
          </a:xfrm>
          <a:prstGeom prst="rect">
            <a:avLst/>
          </a:prstGeom>
          <a:noFill/>
          <a:ln w="254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363838"/>
            <a:ext cx="3312368" cy="1627669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78261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 bwMode="auto">
          <a:xfrm>
            <a:off x="36108" y="-668610"/>
            <a:ext cx="6065593" cy="126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s-IS" altLang="is-IS" sz="3600" b="1" kern="0" cap="sm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H2040 - Borgarlína</a:t>
            </a:r>
          </a:p>
        </p:txBody>
      </p:sp>
      <p:pic>
        <p:nvPicPr>
          <p:cNvPr id="16" name="Picture 2" descr="https://farm8.staticflickr.com/7162/13779595404_723ca9d5fc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8" y="2355726"/>
            <a:ext cx="1621187" cy="106691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vegvesen.no/_attachment/313830/binary/552409?fast_title=Pressefoto+-+Bybanen+i+Bergen+-+VVP2012+-+Foto+Knut+Opei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55726"/>
            <a:ext cx="1512168" cy="1066910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6" y="3651870"/>
            <a:ext cx="3359282" cy="1333811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Ellipse 3"/>
          <p:cNvSpPr/>
          <p:nvPr/>
        </p:nvSpPr>
        <p:spPr>
          <a:xfrm>
            <a:off x="5243535" y="2038762"/>
            <a:ext cx="1975134" cy="1720563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/>
              <a:t>Hraðvagnar</a:t>
            </a:r>
            <a:r>
              <a:rPr lang="da-DK" sz="2000" b="1" dirty="0"/>
              <a:t> </a:t>
            </a:r>
            <a:r>
              <a:rPr lang="da-DK" b="1" dirty="0"/>
              <a:t>(BRT) </a:t>
            </a:r>
            <a:r>
              <a:rPr lang="da-DK" sz="2000" b="1" dirty="0"/>
              <a:t>Léttlestar </a:t>
            </a:r>
            <a:r>
              <a:rPr lang="da-DK" b="1" dirty="0"/>
              <a:t>(LRT)</a:t>
            </a:r>
            <a:endParaRPr lang="da-DK" sz="2000" b="1" dirty="0"/>
          </a:p>
        </p:txBody>
      </p:sp>
      <p:sp>
        <p:nvSpPr>
          <p:cNvPr id="14" name="Ellipse 9"/>
          <p:cNvSpPr/>
          <p:nvPr/>
        </p:nvSpPr>
        <p:spPr>
          <a:xfrm>
            <a:off x="3707904" y="1839962"/>
            <a:ext cx="1688123" cy="145303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Hraði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sz="1600" dirty="0" err="1"/>
              <a:t>áreiðan-leiki</a:t>
            </a:r>
            <a:endParaRPr lang="da-DK" dirty="0"/>
          </a:p>
        </p:txBody>
      </p:sp>
      <p:sp>
        <p:nvSpPr>
          <p:cNvPr id="17" name="Ellipse 11"/>
          <p:cNvSpPr/>
          <p:nvPr/>
        </p:nvSpPr>
        <p:spPr>
          <a:xfrm>
            <a:off x="7092280" y="1714261"/>
            <a:ext cx="1656296" cy="1516525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Hágæða</a:t>
            </a:r>
            <a:r>
              <a:rPr lang="en-US" dirty="0"/>
              <a:t> </a:t>
            </a:r>
            <a:r>
              <a:rPr lang="en-US" sz="1600" dirty="0" err="1"/>
              <a:t>stoppi-stöðvar</a:t>
            </a:r>
            <a:endParaRPr lang="da-DK" dirty="0"/>
          </a:p>
        </p:txBody>
      </p:sp>
      <p:sp>
        <p:nvSpPr>
          <p:cNvPr id="21" name="Ellipse 12"/>
          <p:cNvSpPr/>
          <p:nvPr/>
        </p:nvSpPr>
        <p:spPr>
          <a:xfrm>
            <a:off x="6516215" y="3296970"/>
            <a:ext cx="1678387" cy="150702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Sérkenni</a:t>
            </a:r>
            <a:r>
              <a:rPr lang="en-US" sz="1600" dirty="0"/>
              <a:t> (identity)</a:t>
            </a:r>
            <a:endParaRPr lang="da-DK" sz="1600" dirty="0"/>
          </a:p>
        </p:txBody>
      </p:sp>
      <p:sp>
        <p:nvSpPr>
          <p:cNvPr id="22" name="Ellipse 13"/>
          <p:cNvSpPr/>
          <p:nvPr/>
        </p:nvSpPr>
        <p:spPr>
          <a:xfrm>
            <a:off x="4427030" y="3294983"/>
            <a:ext cx="1633010" cy="150546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Mikil</a:t>
            </a:r>
            <a:r>
              <a:rPr lang="en-US" sz="1600" dirty="0"/>
              <a:t> </a:t>
            </a:r>
            <a:r>
              <a:rPr lang="en-US" sz="1600" dirty="0" err="1"/>
              <a:t>afkastageta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tíðar</a:t>
            </a:r>
            <a:r>
              <a:rPr lang="en-US" sz="1600" dirty="0"/>
              <a:t> </a:t>
            </a:r>
            <a:r>
              <a:rPr lang="en-US" sz="1600" dirty="0" err="1"/>
              <a:t>ferðir</a:t>
            </a:r>
            <a:endParaRPr lang="da-DK" sz="1600" dirty="0"/>
          </a:p>
        </p:txBody>
      </p:sp>
      <p:sp>
        <p:nvSpPr>
          <p:cNvPr id="23" name="Ellipse 14"/>
          <p:cNvSpPr/>
          <p:nvPr/>
        </p:nvSpPr>
        <p:spPr>
          <a:xfrm>
            <a:off x="5272285" y="701748"/>
            <a:ext cx="1658831" cy="145303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Akstur</a:t>
            </a:r>
            <a:r>
              <a:rPr lang="en-US" dirty="0"/>
              <a:t> í </a:t>
            </a:r>
            <a:r>
              <a:rPr lang="en-US" dirty="0" err="1"/>
              <a:t>sérrými</a:t>
            </a:r>
            <a:endParaRPr lang="da-DK" dirty="0"/>
          </a:p>
        </p:txBody>
      </p:sp>
      <p:pic>
        <p:nvPicPr>
          <p:cNvPr id="12290" name="Picture 2" descr="Image result for strasbourg tr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5"/>
          <a:stretch/>
        </p:blipFill>
        <p:spPr bwMode="auto">
          <a:xfrm>
            <a:off x="90520" y="699542"/>
            <a:ext cx="3331328" cy="1468603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88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0552" cy="5201430"/>
          </a:xfrm>
          <a:prstGeom prst="rect">
            <a:avLst/>
          </a:prstGeom>
          <a:noFill/>
          <a:ln w="254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149002"/>
            <a:ext cx="9144000" cy="622548"/>
          </a:xfrm>
        </p:spPr>
        <p:txBody>
          <a:bodyPr/>
          <a:lstStyle/>
          <a:p>
            <a:pPr algn="ctr"/>
            <a:r>
              <a:rPr lang="is-IS" sz="3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LEIÐARKERFI BORGARLÍNU</a:t>
            </a:r>
            <a:endParaRPr lang="is-IS" sz="3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515" y="881608"/>
            <a:ext cx="4657725" cy="3562350"/>
          </a:xfrm>
          <a:prstGeom prst="rect">
            <a:avLst/>
          </a:prstGeom>
          <a:noFill/>
          <a:ln w="254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04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58512"/>
            <a:ext cx="7772400" cy="1021556"/>
          </a:xfrm>
        </p:spPr>
        <p:txBody>
          <a:bodyPr>
            <a:noAutofit/>
          </a:bodyPr>
          <a:lstStyle/>
          <a:p>
            <a:r>
              <a:rPr lang="is-IS" sz="2100" b="0" cap="none" dirty="0">
                <a:latin typeface="Arial" panose="020B0604020202020204" pitchFamily="34" charset="0"/>
                <a:cs typeface="Arial" panose="020B0604020202020204" pitchFamily="34" charset="0"/>
              </a:rPr>
              <a:t>Hverfisráð Árbæjar  - 17-10-17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723600" y="3867896"/>
            <a:ext cx="7772400" cy="517401"/>
          </a:xfrm>
        </p:spPr>
        <p:txBody>
          <a:bodyPr>
            <a:normAutofit/>
          </a:bodyPr>
          <a:lstStyle/>
          <a:p>
            <a:r>
              <a:rPr lang="is-IS" sz="2800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Hverfisskipulag</a:t>
            </a:r>
            <a:r>
              <a:rPr lang="is-I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2800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Reykjavíkur</a:t>
            </a:r>
          </a:p>
        </p:txBody>
      </p:sp>
      <p:sp>
        <p:nvSpPr>
          <p:cNvPr id="5" name="Undirtitill 4"/>
          <p:cNvSpPr txBox="1">
            <a:spLocks/>
          </p:cNvSpPr>
          <p:nvPr/>
        </p:nvSpPr>
        <p:spPr>
          <a:xfrm>
            <a:off x="724123" y="4707805"/>
            <a:ext cx="7797906" cy="372851"/>
          </a:xfrm>
          <a:prstGeom prst="rect">
            <a:avLst/>
          </a:prstGeom>
        </p:spPr>
        <p:txBody>
          <a:bodyPr vert="horz" lIns="77835" tIns="38917" rIns="77835" bIns="38917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s-I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Umhverfis- og skipulagssvið, skipulagsfulltrúi Reykjavíkur </a:t>
            </a:r>
          </a:p>
          <a:p>
            <a:pPr algn="l"/>
            <a:r>
              <a:rPr lang="is-I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Ævar Harðarson verkefnisstjóri hverfisskipulags / Ph.D. arkitekt FAÍ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9418"/>
            <a:ext cx="9144000" cy="26746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17555" y="3686698"/>
            <a:ext cx="2326451" cy="217094"/>
          </a:xfrm>
          <a:prstGeom prst="rect">
            <a:avLst/>
          </a:prstGeom>
          <a:noFill/>
        </p:spPr>
        <p:txBody>
          <a:bodyPr wrap="square" lIns="77835" tIns="38917" rIns="77835" bIns="38917" rtlCol="0">
            <a:spAutoFit/>
          </a:bodyPr>
          <a:lstStyle/>
          <a:p>
            <a:pPr algn="r" defTabSz="778367"/>
            <a:r>
              <a:rPr lang="is-I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Mynd:  Rán Flygenring</a:t>
            </a:r>
            <a:endParaRPr lang="en-US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Placeholder 1"/>
          <p:cNvSpPr txBox="1">
            <a:spLocks/>
          </p:cNvSpPr>
          <p:nvPr/>
        </p:nvSpPr>
        <p:spPr>
          <a:xfrm>
            <a:off x="1115620" y="681550"/>
            <a:ext cx="7620857" cy="1323245"/>
          </a:xfrm>
          <a:prstGeom prst="rect">
            <a:avLst/>
          </a:prstGeom>
        </p:spPr>
        <p:txBody>
          <a:bodyPr vert="horz" lIns="77835" tIns="38917" rIns="77835" bIns="389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en-US" sz="5600" dirty="0" err="1"/>
              <a:t>Borgarhluti</a:t>
            </a:r>
            <a:r>
              <a:rPr lang="en-US" sz="5600" dirty="0"/>
              <a:t> 7 </a:t>
            </a:r>
          </a:p>
          <a:p>
            <a:r>
              <a:rPr lang="en-US" sz="5600" dirty="0"/>
              <a:t>Hverfisskipulag </a:t>
            </a:r>
          </a:p>
        </p:txBody>
      </p:sp>
      <p:sp>
        <p:nvSpPr>
          <p:cNvPr id="11" name="Title Placeholder 1"/>
          <p:cNvSpPr txBox="1">
            <a:spLocks/>
          </p:cNvSpPr>
          <p:nvPr/>
        </p:nvSpPr>
        <p:spPr>
          <a:xfrm>
            <a:off x="1044345" y="1842576"/>
            <a:ext cx="6948035" cy="945202"/>
          </a:xfrm>
          <a:prstGeom prst="rect">
            <a:avLst/>
          </a:prstGeom>
        </p:spPr>
        <p:txBody>
          <a:bodyPr vert="horz" lIns="77835" tIns="38917" rIns="77835" bIns="389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en-US" sz="3400" dirty="0" err="1"/>
              <a:t>Stefna</a:t>
            </a:r>
            <a:r>
              <a:rPr lang="en-US" sz="3400" dirty="0"/>
              <a:t> og </a:t>
            </a:r>
            <a:r>
              <a:rPr lang="en-US" sz="3400" dirty="0" err="1"/>
              <a:t>helstu</a:t>
            </a:r>
            <a:r>
              <a:rPr lang="en-US" sz="3400" dirty="0"/>
              <a:t> </a:t>
            </a:r>
            <a:r>
              <a:rPr lang="en-US" sz="3400" dirty="0" err="1"/>
              <a:t>áherslur</a:t>
            </a:r>
            <a:r>
              <a:rPr lang="en-US" sz="3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79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863588" y="1059583"/>
            <a:ext cx="7524836" cy="945202"/>
          </a:xfrm>
          <a:prstGeom prst="rect">
            <a:avLst/>
          </a:prstGeom>
        </p:spPr>
        <p:txBody>
          <a:bodyPr vert="horz" lIns="77826" tIns="38912" rIns="77826" bIns="389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pPr>
              <a:spcAft>
                <a:spcPts val="1534"/>
              </a:spcAft>
            </a:pPr>
            <a:r>
              <a:rPr lang="en-US" sz="3400" dirty="0"/>
              <a:t>Hverfisskipulag   </a:t>
            </a:r>
          </a:p>
          <a:p>
            <a:pPr marL="389138" indent="-389138">
              <a:lnSpc>
                <a:spcPts val="3409"/>
              </a:lnSpc>
              <a:buFont typeface="Wingdings" panose="05000000000000000000" pitchFamily="2" charset="2"/>
              <a:buChar char="ü"/>
            </a:pPr>
            <a:r>
              <a:rPr lang="en-US" sz="2700" dirty="0" err="1"/>
              <a:t>Ártúnsholt</a:t>
            </a:r>
            <a:r>
              <a:rPr lang="en-US" sz="2700" dirty="0"/>
              <a:t> </a:t>
            </a:r>
          </a:p>
          <a:p>
            <a:pPr marL="389138" indent="-389138">
              <a:lnSpc>
                <a:spcPts val="3409"/>
              </a:lnSpc>
              <a:buFont typeface="Wingdings" panose="05000000000000000000" pitchFamily="2" charset="2"/>
              <a:buChar char="ü"/>
            </a:pPr>
            <a:r>
              <a:rPr lang="en-US" sz="2700" dirty="0" err="1"/>
              <a:t>Árbær</a:t>
            </a:r>
            <a:r>
              <a:rPr lang="en-US" sz="2700" dirty="0"/>
              <a:t> </a:t>
            </a:r>
          </a:p>
          <a:p>
            <a:pPr marL="389138" indent="-389138">
              <a:lnSpc>
                <a:spcPts val="3409"/>
              </a:lnSpc>
              <a:buFont typeface="Wingdings" panose="05000000000000000000" pitchFamily="2" charset="2"/>
              <a:buChar char="ü"/>
            </a:pPr>
            <a:r>
              <a:rPr lang="en-US" sz="2700" dirty="0" err="1"/>
              <a:t>Selás</a:t>
            </a:r>
            <a:endParaRPr lang="en-US" sz="2700" dirty="0"/>
          </a:p>
          <a:p>
            <a:pPr marL="379679">
              <a:lnSpc>
                <a:spcPts val="3409"/>
              </a:lnSpc>
            </a:pPr>
            <a:r>
              <a:rPr lang="en-US" sz="2700" dirty="0" err="1"/>
              <a:t>ATH</a:t>
            </a:r>
            <a:r>
              <a:rPr lang="en-US" sz="2700" dirty="0"/>
              <a:t>. </a:t>
            </a:r>
            <a:r>
              <a:rPr lang="en-US" sz="2700" dirty="0" err="1"/>
              <a:t>Norðlingahloti</a:t>
            </a:r>
            <a:r>
              <a:rPr lang="en-US" sz="2700" dirty="0"/>
              <a:t> </a:t>
            </a:r>
            <a:r>
              <a:rPr lang="en-US" sz="2700" dirty="0" err="1"/>
              <a:t>frestað</a:t>
            </a:r>
            <a:r>
              <a:rPr lang="en-US" sz="2700" dirty="0"/>
              <a:t> 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09229" y="2814778"/>
            <a:ext cx="8543293" cy="1821662"/>
          </a:xfrm>
          <a:prstGeom prst="rect">
            <a:avLst/>
          </a:prstGeom>
        </p:spPr>
        <p:txBody>
          <a:bodyPr lIns="77826" tIns="38912" rIns="77826" bIns="38912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9"/>
              </a:lnSpc>
              <a:spcBef>
                <a:spcPct val="0"/>
              </a:spcBef>
              <a:buNone/>
            </a:pPr>
            <a:r>
              <a:rPr lang="is-IS" sz="2100" b="1" dirty="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  <a:t>Tillögur taka mið af</a:t>
            </a:r>
          </a:p>
          <a:p>
            <a:pPr marL="389138" indent="-389138">
              <a:lnSpc>
                <a:spcPts val="3409"/>
              </a:lnSpc>
              <a:spcBef>
                <a:spcPct val="0"/>
              </a:spcBef>
              <a:buFont typeface="Wingdings" panose="05000000000000000000" pitchFamily="2" charset="2"/>
              <a:buChar char="ü"/>
              <a:tabLst>
                <a:tab pos="378330" algn="l"/>
              </a:tabLst>
            </a:pPr>
            <a:r>
              <a:rPr lang="is-IS" sz="2100" b="1" dirty="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  <a:t>Stefnumótun aðalskipulagsins fyrir hverfið</a:t>
            </a:r>
          </a:p>
          <a:p>
            <a:pPr marL="389138" indent="-389138">
              <a:lnSpc>
                <a:spcPts val="3409"/>
              </a:lnSpc>
              <a:spcBef>
                <a:spcPct val="0"/>
              </a:spcBef>
              <a:buFont typeface="Wingdings" panose="05000000000000000000" pitchFamily="2" charset="2"/>
              <a:buChar char="ü"/>
              <a:tabLst>
                <a:tab pos="378330" algn="l"/>
              </a:tabLst>
            </a:pPr>
            <a:r>
              <a:rPr lang="is-IS" sz="2100" b="1" dirty="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  <a:t>Greiningu á visthæfi hverfisins</a:t>
            </a:r>
          </a:p>
          <a:p>
            <a:pPr marL="389138" indent="-389138">
              <a:lnSpc>
                <a:spcPts val="3409"/>
              </a:lnSpc>
              <a:spcBef>
                <a:spcPct val="0"/>
              </a:spcBef>
              <a:buFont typeface="Wingdings" panose="05000000000000000000" pitchFamily="2" charset="2"/>
              <a:buChar char="ü"/>
              <a:tabLst>
                <a:tab pos="378330" algn="l"/>
              </a:tabLst>
            </a:pPr>
            <a:r>
              <a:rPr lang="is-IS" sz="2100" b="1" dirty="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  <a:t>Samráði og helstu niðurstöðum  </a:t>
            </a:r>
          </a:p>
          <a:p>
            <a:pPr marL="0" indent="0">
              <a:buNone/>
            </a:pPr>
            <a:endParaRPr lang="is-IS" sz="1900" b="1" dirty="0">
              <a:solidFill>
                <a:srgbClr val="767171"/>
              </a:solidFill>
              <a:latin typeface="Calibri Light" panose="020F0302020204030204"/>
              <a:ea typeface="Circular Std Book" charset="0"/>
              <a:cs typeface="Circular Std Book" charset="0"/>
            </a:endParaRPr>
          </a:p>
          <a:p>
            <a:pPr marL="0" indent="0">
              <a:buNone/>
            </a:pPr>
            <a:endParaRPr lang="is-IS" sz="1400" dirty="0">
              <a:solidFill>
                <a:prstClr val="black"/>
              </a:solidFill>
              <a:latin typeface="Calibri Light" panose="020F0302020204030204"/>
              <a:cs typeface="Circular Std Book" pitchFamily="34" charset="0"/>
            </a:endParaRPr>
          </a:p>
          <a:p>
            <a:pPr marL="0" indent="0">
              <a:buNone/>
            </a:pPr>
            <a:endParaRPr lang="is-IS" sz="1400" b="1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18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20" y="924568"/>
            <a:ext cx="5948969" cy="2403267"/>
          </a:xfrm>
          <a:prstGeom prst="rect">
            <a:avLst/>
          </a:prstGeom>
        </p:spPr>
        <p:txBody>
          <a:bodyPr vert="horz" wrap="square" lIns="77826" tIns="38912" rIns="77826" bIns="38912" rtlCol="0" anchor="ctr">
            <a:noAutofit/>
          </a:bodyPr>
          <a:lstStyle/>
          <a:p>
            <a:pPr defTabSz="778278"/>
            <a:endParaRPr lang="is-IS" sz="1000" b="1" dirty="0" err="1">
              <a:solidFill>
                <a:srgbClr val="73AED0"/>
              </a:solidFill>
              <a:latin typeface="Circular Std" charset="0"/>
              <a:ea typeface="Circular Std" charset="0"/>
              <a:cs typeface="Circular Std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4458" y="887789"/>
            <a:ext cx="4785762" cy="4002735"/>
          </a:xfrm>
          <a:prstGeom prst="rect">
            <a:avLst/>
          </a:prstGeom>
        </p:spPr>
        <p:txBody>
          <a:bodyPr wrap="square" lIns="77826" tIns="38912" rIns="77826" bIns="38912">
            <a:spAutoFit/>
          </a:bodyPr>
          <a:lstStyle/>
          <a:p>
            <a:pPr defTabSz="778278">
              <a:spcBef>
                <a:spcPts val="511"/>
              </a:spcBef>
            </a:pPr>
            <a:r>
              <a:rPr lang="is-IS" sz="1500" b="1" dirty="0">
                <a:solidFill>
                  <a:prstClr val="black"/>
                </a:solidFill>
              </a:rPr>
              <a:t>Almenn </a:t>
            </a:r>
            <a:r>
              <a:rPr lang="is-IS" sz="1500" b="1" dirty="0" smtClean="0">
                <a:solidFill>
                  <a:prstClr val="black"/>
                </a:solidFill>
              </a:rPr>
              <a:t>markmið.  </a:t>
            </a:r>
            <a:r>
              <a:rPr lang="is-IS" sz="1500" dirty="0" smtClean="0">
                <a:solidFill>
                  <a:prstClr val="black"/>
                </a:solidFill>
              </a:rPr>
              <a:t>Sjálfbær hverfi, </a:t>
            </a:r>
            <a:r>
              <a:rPr lang="is-IS" sz="1500" dirty="0">
                <a:solidFill>
                  <a:prstClr val="black"/>
                </a:solidFill>
              </a:rPr>
              <a:t>vistvænar samgöngur og aukin </a:t>
            </a:r>
            <a:r>
              <a:rPr lang="is-IS" sz="1500" dirty="0" smtClean="0">
                <a:solidFill>
                  <a:prstClr val="black"/>
                </a:solidFill>
              </a:rPr>
              <a:t>gæði byggðar</a:t>
            </a:r>
          </a:p>
          <a:p>
            <a:pPr defTabSz="778278">
              <a:spcBef>
                <a:spcPts val="852"/>
              </a:spcBef>
            </a:pPr>
            <a:r>
              <a:rPr lang="is-IS" sz="1500" b="1" dirty="0" smtClean="0">
                <a:solidFill>
                  <a:prstClr val="black"/>
                </a:solidFill>
              </a:rPr>
              <a:t>Borgarhlutakjarni</a:t>
            </a:r>
            <a:r>
              <a:rPr lang="is-IS" sz="1500" b="1" dirty="0">
                <a:solidFill>
                  <a:prstClr val="black"/>
                </a:solidFill>
              </a:rPr>
              <a:t>. </a:t>
            </a:r>
            <a:r>
              <a:rPr lang="is-IS" sz="1500" b="1" dirty="0" smtClean="0">
                <a:solidFill>
                  <a:prstClr val="black"/>
                </a:solidFill>
              </a:rPr>
              <a:t> </a:t>
            </a:r>
            <a:r>
              <a:rPr lang="is-IS" sz="1500" dirty="0" smtClean="0">
                <a:solidFill>
                  <a:prstClr val="black"/>
                </a:solidFill>
              </a:rPr>
              <a:t>Miðja </a:t>
            </a:r>
            <a:r>
              <a:rPr lang="is-IS" sz="1500" dirty="0">
                <a:solidFill>
                  <a:prstClr val="black"/>
                </a:solidFill>
              </a:rPr>
              <a:t>hverfisins </a:t>
            </a:r>
            <a:r>
              <a:rPr lang="is-IS" sz="1500" dirty="0" smtClean="0">
                <a:solidFill>
                  <a:prstClr val="black"/>
                </a:solidFill>
              </a:rPr>
              <a:t> og þjónustukjarni er við </a:t>
            </a:r>
            <a:r>
              <a:rPr lang="is-IS" sz="1500" dirty="0">
                <a:solidFill>
                  <a:prstClr val="black"/>
                </a:solidFill>
              </a:rPr>
              <a:t>Hraunbæ 102 </a:t>
            </a:r>
            <a:r>
              <a:rPr lang="is-IS" sz="1500" dirty="0" smtClean="0">
                <a:solidFill>
                  <a:prstClr val="black"/>
                </a:solidFill>
              </a:rPr>
              <a:t>og Ásinn</a:t>
            </a:r>
          </a:p>
          <a:p>
            <a:pPr defTabSz="778278">
              <a:spcBef>
                <a:spcPts val="852"/>
              </a:spcBef>
            </a:pPr>
            <a:r>
              <a:rPr lang="is-IS" sz="1500" b="1" dirty="0">
                <a:solidFill>
                  <a:prstClr val="black"/>
                </a:solidFill>
              </a:rPr>
              <a:t>Nærþjónusta</a:t>
            </a:r>
            <a:r>
              <a:rPr lang="is-IS" sz="1500" b="1" dirty="0" smtClean="0">
                <a:solidFill>
                  <a:prstClr val="black"/>
                </a:solidFill>
              </a:rPr>
              <a:t>.  </a:t>
            </a:r>
            <a:r>
              <a:rPr lang="is-IS" sz="1500" dirty="0" smtClean="0">
                <a:solidFill>
                  <a:prstClr val="black"/>
                </a:solidFill>
              </a:rPr>
              <a:t>Hylir, við Hraunbæ , Rofabær, </a:t>
            </a:r>
            <a:r>
              <a:rPr lang="is-IS" sz="1500" dirty="0">
                <a:solidFill>
                  <a:prstClr val="black"/>
                </a:solidFill>
              </a:rPr>
              <a:t>Selásbraut </a:t>
            </a:r>
            <a:r>
              <a:rPr lang="is-IS" sz="1500" dirty="0" smtClean="0">
                <a:solidFill>
                  <a:prstClr val="black"/>
                </a:solidFill>
              </a:rPr>
              <a:t> og Árvað</a:t>
            </a:r>
          </a:p>
          <a:p>
            <a:pPr defTabSz="778278">
              <a:spcBef>
                <a:spcPts val="852"/>
              </a:spcBef>
            </a:pPr>
            <a:r>
              <a:rPr lang="is-IS" sz="1500" b="1" dirty="0" smtClean="0">
                <a:solidFill>
                  <a:prstClr val="black"/>
                </a:solidFill>
              </a:rPr>
              <a:t>Borgargötu.  </a:t>
            </a:r>
            <a:r>
              <a:rPr lang="is-IS" sz="1500" dirty="0" smtClean="0">
                <a:solidFill>
                  <a:prstClr val="black"/>
                </a:solidFill>
              </a:rPr>
              <a:t>Strengur, Rofabær, Hraunbær, Selásbraut og Árvað </a:t>
            </a:r>
          </a:p>
          <a:p>
            <a:pPr defTabSz="778278">
              <a:spcBef>
                <a:spcPts val="852"/>
              </a:spcBef>
            </a:pPr>
            <a:r>
              <a:rPr lang="is-IS" sz="1500" b="1" dirty="0" smtClean="0">
                <a:solidFill>
                  <a:prstClr val="black"/>
                </a:solidFill>
              </a:rPr>
              <a:t>Borgarrými.  </a:t>
            </a:r>
            <a:r>
              <a:rPr lang="is-IS" sz="1500" dirty="0" smtClean="0">
                <a:solidFill>
                  <a:prstClr val="black"/>
                </a:solidFill>
              </a:rPr>
              <a:t>Borgarrými – hverfistorg byggð upp í hverju hverfi</a:t>
            </a:r>
          </a:p>
          <a:p>
            <a:pPr defTabSz="778278">
              <a:spcBef>
                <a:spcPts val="852"/>
              </a:spcBef>
            </a:pPr>
            <a:r>
              <a:rPr lang="is-IS" sz="1500" b="1" dirty="0" smtClean="0">
                <a:solidFill>
                  <a:prstClr val="black"/>
                </a:solidFill>
              </a:rPr>
              <a:t>Hjólaleiðir</a:t>
            </a:r>
            <a:r>
              <a:rPr lang="is-IS" sz="1500" b="1" dirty="0">
                <a:solidFill>
                  <a:prstClr val="black"/>
                </a:solidFill>
              </a:rPr>
              <a:t>. </a:t>
            </a:r>
            <a:r>
              <a:rPr lang="is-IS" sz="1500" dirty="0">
                <a:solidFill>
                  <a:prstClr val="black"/>
                </a:solidFill>
              </a:rPr>
              <a:t>Hjólaleiðir eru í samræmi við </a:t>
            </a:r>
            <a:r>
              <a:rPr lang="is-IS" sz="1500" dirty="0" smtClean="0">
                <a:solidFill>
                  <a:prstClr val="black"/>
                </a:solidFill>
              </a:rPr>
              <a:t>Hjólreiðaáætlun Reykjavíkur</a:t>
            </a:r>
          </a:p>
          <a:p>
            <a:pPr defTabSz="778278">
              <a:spcBef>
                <a:spcPts val="852"/>
              </a:spcBef>
            </a:pPr>
            <a:r>
              <a:rPr lang="is-IS" sz="1500" b="1" dirty="0" smtClean="0">
                <a:solidFill>
                  <a:prstClr val="black"/>
                </a:solidFill>
              </a:rPr>
              <a:t>Hverfisvernd</a:t>
            </a:r>
            <a:r>
              <a:rPr lang="is-IS" sz="1500" b="1" dirty="0">
                <a:solidFill>
                  <a:prstClr val="black"/>
                </a:solidFill>
              </a:rPr>
              <a:t>. </a:t>
            </a:r>
            <a:r>
              <a:rPr lang="is-IS" sz="1500" dirty="0">
                <a:solidFill>
                  <a:prstClr val="black"/>
                </a:solidFill>
              </a:rPr>
              <a:t>Svæði og reitir </a:t>
            </a:r>
            <a:r>
              <a:rPr lang="is-IS" sz="1500" dirty="0" smtClean="0">
                <a:solidFill>
                  <a:prstClr val="black"/>
                </a:solidFill>
              </a:rPr>
              <a:t>njóta verndar vegna </a:t>
            </a:r>
            <a:r>
              <a:rPr lang="is-IS" sz="1500" dirty="0">
                <a:solidFill>
                  <a:prstClr val="black"/>
                </a:solidFill>
              </a:rPr>
              <a:t>byggðamynsturs, </a:t>
            </a:r>
            <a:r>
              <a:rPr lang="is-IS" sz="1500" dirty="0" smtClean="0">
                <a:solidFill>
                  <a:prstClr val="black"/>
                </a:solidFill>
              </a:rPr>
              <a:t>menningarverðmæta eða landslags</a:t>
            </a:r>
            <a:endParaRPr lang="is-IS" sz="15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15" y="924567"/>
            <a:ext cx="4254011" cy="345638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7989" y="465527"/>
            <a:ext cx="8435352" cy="651755"/>
          </a:xfrm>
          <a:prstGeom prst="rect">
            <a:avLst/>
          </a:prstGeom>
        </p:spPr>
        <p:txBody>
          <a:bodyPr lIns="77826" tIns="38912" rIns="77826" bIns="38912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is-IS" sz="2600" dirty="0">
                <a:latin typeface="Circular Std"/>
                <a:cs typeface="Circular Std Book" pitchFamily="34" charset="0"/>
              </a:rPr>
              <a:t>Stefnumótun aðalskipulagsins </a:t>
            </a:r>
          </a:p>
          <a:p>
            <a:endParaRPr lang="en-US" sz="2600" dirty="0">
              <a:latin typeface="Circular Std"/>
              <a:cs typeface="Circular Std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11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aðgengill efnis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15"/>
            <a:ext cx="9144000" cy="5124700"/>
          </a:xfrm>
          <a:prstGeom prst="rect">
            <a:avLst/>
          </a:prstGeom>
          <a:ln w="38100">
            <a:solidFill>
              <a:schemeClr val="bg2"/>
            </a:solidFill>
          </a:ln>
          <a:effectLst>
            <a:softEdge rad="0"/>
          </a:effec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4986"/>
            <a:ext cx="9144000" cy="622548"/>
          </a:xfrm>
        </p:spPr>
        <p:txBody>
          <a:bodyPr/>
          <a:lstStyle/>
          <a:p>
            <a:pPr algn="ctr"/>
            <a:r>
              <a:rPr lang="is-I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SJÖ LEIKSKÓLAR – 600 BÖRN</a:t>
            </a:r>
            <a:endParaRPr lang="is-I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taðgengill efnis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928" y="771550"/>
            <a:ext cx="5189360" cy="3820806"/>
          </a:xfrm>
          <a:prstGeom prst="rect">
            <a:avLst/>
          </a:prstGeom>
          <a:ln w="38100">
            <a:solidFill>
              <a:schemeClr val="bg2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57570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" y="-6332"/>
            <a:ext cx="157237" cy="35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7826" tIns="38912" rIns="77826" bIns="38912" numCol="1" anchor="ctr" anchorCtr="0" compatLnSpc="1">
            <a:prstTxWarp prst="textNoShape">
              <a:avLst/>
            </a:prstTxWarp>
            <a:spAutoFit/>
          </a:bodyPr>
          <a:lstStyle/>
          <a:p>
            <a:pPr defTabSz="778278" fontAlgn="base">
              <a:spcBef>
                <a:spcPct val="0"/>
              </a:spcBef>
              <a:spcAft>
                <a:spcPct val="0"/>
              </a:spcAft>
            </a:pPr>
            <a:endParaRPr lang="is-IS" altLang="is-I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" y="1186676"/>
            <a:ext cx="157237" cy="35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7826" tIns="38912" rIns="77826" bIns="38912" numCol="1" anchor="ctr" anchorCtr="0" compatLnSpc="1">
            <a:prstTxWarp prst="textNoShape">
              <a:avLst/>
            </a:prstTxWarp>
            <a:spAutoFit/>
          </a:bodyPr>
          <a:lstStyle/>
          <a:p>
            <a:pPr defTabSz="778278" fontAlgn="base">
              <a:spcBef>
                <a:spcPct val="0"/>
              </a:spcBef>
              <a:spcAft>
                <a:spcPct val="0"/>
              </a:spcAft>
            </a:pPr>
            <a:endParaRPr lang="is-IS" altLang="is-I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5" b="16752"/>
          <a:stretch/>
        </p:blipFill>
        <p:spPr>
          <a:xfrm>
            <a:off x="1447960" y="101578"/>
            <a:ext cx="6314548" cy="46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7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16975"/>
            <a:ext cx="6140588" cy="651755"/>
          </a:xfrm>
          <a:prstGeom prst="rect">
            <a:avLst/>
          </a:prstGeom>
        </p:spPr>
        <p:txBody>
          <a:bodyPr lIns="77826" tIns="38912" rIns="77826" bIns="38912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pPr algn="ctr"/>
            <a:r>
              <a:rPr lang="is-IS" sz="2700" dirty="0"/>
              <a:t>Samráð  </a:t>
            </a:r>
          </a:p>
          <a:p>
            <a:pPr algn="ctr"/>
            <a:endParaRPr lang="en-US" sz="2600" dirty="0">
              <a:latin typeface="Circular Std"/>
              <a:cs typeface="Circular Std Boo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1223" y="699542"/>
            <a:ext cx="4572000" cy="4638807"/>
          </a:xfrm>
          <a:prstGeom prst="rect">
            <a:avLst/>
          </a:prstGeom>
        </p:spPr>
        <p:txBody>
          <a:bodyPr lIns="77826" tIns="38912" rIns="77826" bIns="38912">
            <a:spAutoFit/>
          </a:bodyPr>
          <a:lstStyle/>
          <a:p>
            <a:pPr defTabSz="778278"/>
            <a:r>
              <a:rPr lang="is-IS" b="1" dirty="0" smtClean="0">
                <a:solidFill>
                  <a:prstClr val="black"/>
                </a:solidFill>
                <a:latin typeface="Circular Std"/>
                <a:cs typeface="Arial" panose="020B0604020202020204" pitchFamily="34" charset="0"/>
              </a:rPr>
              <a:t>Rýnihópar BH7 Árbær  16</a:t>
            </a:r>
            <a:r>
              <a:rPr lang="is-IS" b="1" dirty="0">
                <a:solidFill>
                  <a:prstClr val="black"/>
                </a:solidFill>
                <a:latin typeface="Circular Std"/>
                <a:cs typeface="Arial" panose="020B0604020202020204" pitchFamily="34" charset="0"/>
              </a:rPr>
              <a:t>. -  24. nóv. </a:t>
            </a:r>
            <a:r>
              <a:rPr lang="is-IS" b="1" dirty="0" smtClean="0">
                <a:solidFill>
                  <a:prstClr val="black"/>
                </a:solidFill>
                <a:latin typeface="Circular Std"/>
                <a:cs typeface="Arial" panose="020B0604020202020204" pitchFamily="34" charset="0"/>
              </a:rPr>
              <a:t>2015</a:t>
            </a:r>
          </a:p>
          <a:p>
            <a:pPr defTabSz="778278"/>
            <a:r>
              <a:rPr lang="is-IS" dirty="0" smtClean="0">
                <a:solidFill>
                  <a:prstClr val="black"/>
                </a:solidFill>
                <a:latin typeface="Circular Std"/>
                <a:cs typeface="Arial" panose="020B0604020202020204" pitchFamily="34" charset="0"/>
              </a:rPr>
              <a:t>Hópar með um10 einstaklingum á aldrinum </a:t>
            </a:r>
          </a:p>
          <a:p>
            <a:pPr defTabSz="778278"/>
            <a:r>
              <a:rPr lang="is-IS" dirty="0" smtClean="0">
                <a:solidFill>
                  <a:prstClr val="black"/>
                </a:solidFill>
                <a:latin typeface="Circular Std"/>
                <a:cs typeface="Arial" panose="020B0604020202020204" pitchFamily="34" charset="0"/>
              </a:rPr>
              <a:t>20 </a:t>
            </a:r>
            <a:r>
              <a:rPr lang="is-IS" dirty="0">
                <a:solidFill>
                  <a:prstClr val="black"/>
                </a:solidFill>
                <a:latin typeface="Circular Std"/>
                <a:cs typeface="Arial" panose="020B0604020202020204" pitchFamily="34" charset="0"/>
              </a:rPr>
              <a:t>– 35 ára; 35 – 55 ára; 55 – 70 ára</a:t>
            </a:r>
            <a:r>
              <a:rPr lang="is-IS" dirty="0" smtClean="0">
                <a:solidFill>
                  <a:prstClr val="black"/>
                </a:solidFill>
                <a:latin typeface="Circular Std"/>
                <a:cs typeface="Arial" panose="020B0604020202020204" pitchFamily="34" charset="0"/>
              </a:rPr>
              <a:t> sem rýndu hugmyndir</a:t>
            </a:r>
          </a:p>
          <a:p>
            <a:pPr defTabSz="778278"/>
            <a:endParaRPr lang="is-IS" dirty="0">
              <a:solidFill>
                <a:prstClr val="black"/>
              </a:solidFill>
              <a:latin typeface="Circular Std"/>
              <a:cs typeface="Arial" panose="020B0604020202020204" pitchFamily="34" charset="0"/>
            </a:endParaRPr>
          </a:p>
          <a:p>
            <a:pPr defTabSz="778278"/>
            <a:r>
              <a:rPr lang="is-IS" b="1" dirty="0" smtClean="0">
                <a:solidFill>
                  <a:prstClr val="black"/>
                </a:solidFill>
                <a:latin typeface="Circular Std"/>
                <a:cs typeface="Arial" panose="020B0604020202020204" pitchFamily="34" charset="0"/>
              </a:rPr>
              <a:t>Skapandi samráð </a:t>
            </a:r>
          </a:p>
          <a:p>
            <a:pPr defTabSz="778278"/>
            <a:r>
              <a:rPr lang="is-IS" dirty="0" smtClean="0">
                <a:solidFill>
                  <a:prstClr val="black"/>
                </a:solidFill>
                <a:latin typeface="Circular Std"/>
                <a:cs typeface="Arial" panose="020B0604020202020204" pitchFamily="34" charset="0"/>
              </a:rPr>
              <a:t>Módelsmíð og vinna í grunnskólum 2015 - 2016  </a:t>
            </a:r>
            <a:r>
              <a:rPr lang="nb-NO" i="1" dirty="0" smtClean="0">
                <a:solidFill>
                  <a:prstClr val="black"/>
                </a:solidFill>
                <a:latin typeface="Circular Std"/>
              </a:rPr>
              <a:t>Ártúnsskóli,  </a:t>
            </a:r>
            <a:r>
              <a:rPr lang="nb-NO" i="1" dirty="0">
                <a:solidFill>
                  <a:prstClr val="black"/>
                </a:solidFill>
                <a:latin typeface="Circular Std"/>
              </a:rPr>
              <a:t>Árbæjarskóli, Selásskóli og </a:t>
            </a:r>
            <a:r>
              <a:rPr lang="nb-NO" i="1" dirty="0" smtClean="0">
                <a:solidFill>
                  <a:prstClr val="black"/>
                </a:solidFill>
                <a:latin typeface="Circular Std"/>
              </a:rPr>
              <a:t>Norðlingaskóli</a:t>
            </a:r>
          </a:p>
          <a:p>
            <a:pPr defTabSz="778278">
              <a:spcBef>
                <a:spcPts val="511"/>
              </a:spcBef>
            </a:pPr>
            <a:endParaRPr lang="nb-NO" b="1" dirty="0">
              <a:solidFill>
                <a:prstClr val="black"/>
              </a:solidFill>
              <a:latin typeface="Circular Std"/>
              <a:cs typeface="Arial" panose="020B0604020202020204" pitchFamily="34" charset="0"/>
            </a:endParaRPr>
          </a:p>
          <a:p>
            <a:pPr defTabSz="778278">
              <a:spcBef>
                <a:spcPts val="511"/>
              </a:spcBef>
            </a:pPr>
            <a:r>
              <a:rPr lang="is-IS" b="1" dirty="0" smtClean="0">
                <a:solidFill>
                  <a:prstClr val="black"/>
                </a:solidFill>
                <a:latin typeface="Circular Std"/>
                <a:cs typeface="Arial" panose="020B0604020202020204" pitchFamily="34" charset="0"/>
              </a:rPr>
              <a:t>Íbúafundir</a:t>
            </a:r>
            <a:endParaRPr lang="is-IS" b="1" dirty="0">
              <a:solidFill>
                <a:prstClr val="black"/>
              </a:solidFill>
              <a:latin typeface="Circular Std"/>
              <a:cs typeface="Arial" panose="020B0604020202020204" pitchFamily="34" charset="0"/>
            </a:endParaRPr>
          </a:p>
          <a:p>
            <a:pPr marL="0" lvl="1" defTabSz="778278"/>
            <a:r>
              <a:rPr lang="is-IS" dirty="0">
                <a:solidFill>
                  <a:prstClr val="black"/>
                </a:solidFill>
                <a:latin typeface="Circular Std"/>
                <a:cs typeface="Arial" panose="020B0604020202020204" pitchFamily="34" charset="0"/>
              </a:rPr>
              <a:t>Ártúnsholt - </a:t>
            </a:r>
            <a:r>
              <a:rPr lang="nb-NO" dirty="0">
                <a:solidFill>
                  <a:prstClr val="black"/>
                </a:solidFill>
                <a:latin typeface="Circular Std"/>
                <a:cs typeface="Arial" panose="020B0604020202020204" pitchFamily="34" charset="0"/>
              </a:rPr>
              <a:t>26. nóvember 2015 </a:t>
            </a:r>
            <a:endParaRPr lang="is-IS" dirty="0">
              <a:solidFill>
                <a:prstClr val="black"/>
              </a:solidFill>
              <a:latin typeface="Circular Std"/>
              <a:cs typeface="Arial" panose="020B0604020202020204" pitchFamily="34" charset="0"/>
            </a:endParaRPr>
          </a:p>
          <a:p>
            <a:pPr marL="0" lvl="1" defTabSz="778278"/>
            <a:r>
              <a:rPr lang="is-IS" dirty="0">
                <a:solidFill>
                  <a:prstClr val="black"/>
                </a:solidFill>
                <a:latin typeface="Circular Std"/>
                <a:cs typeface="Arial" panose="020B0604020202020204" pitchFamily="34" charset="0"/>
              </a:rPr>
              <a:t>Öll hverfi í BH7 Árbæ  - Fylkishöll 2. júní</a:t>
            </a:r>
          </a:p>
          <a:p>
            <a:pPr marL="0" lvl="1" defTabSz="778278"/>
            <a:r>
              <a:rPr lang="is-IS" dirty="0" smtClean="0">
                <a:solidFill>
                  <a:prstClr val="black"/>
                </a:solidFill>
                <a:latin typeface="Circular Std"/>
                <a:cs typeface="Arial" panose="020B0604020202020204" pitchFamily="34" charset="0"/>
              </a:rPr>
              <a:t>Árbæjarskóli </a:t>
            </a:r>
            <a:r>
              <a:rPr lang="is-IS" dirty="0">
                <a:solidFill>
                  <a:prstClr val="black"/>
                </a:solidFill>
                <a:latin typeface="Circular Std"/>
                <a:cs typeface="Arial" panose="020B0604020202020204" pitchFamily="34" charset="0"/>
              </a:rPr>
              <a:t>11. október 2016</a:t>
            </a:r>
          </a:p>
          <a:p>
            <a:pPr defTabSz="778278"/>
            <a:endParaRPr lang="is-IS" dirty="0">
              <a:solidFill>
                <a:prstClr val="black"/>
              </a:solidFill>
              <a:latin typeface="Circular Std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588" y="3410050"/>
            <a:ext cx="3015561" cy="17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588" y="1609216"/>
            <a:ext cx="3003417" cy="182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583" y="-6651"/>
            <a:ext cx="2998174" cy="162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3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59532" y="515851"/>
            <a:ext cx="8435352" cy="651755"/>
          </a:xfrm>
          <a:prstGeom prst="rect">
            <a:avLst/>
          </a:prstGeom>
        </p:spPr>
        <p:txBody>
          <a:bodyPr lIns="77817" tIns="38907" rIns="77817" bIns="38907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is-IS" sz="3300" dirty="0">
                <a:latin typeface="Circular Std"/>
                <a:cs typeface="Circular Std Book" pitchFamily="34" charset="0"/>
              </a:rPr>
              <a:t>Ártúnsholt úr lofti</a:t>
            </a:r>
            <a:endParaRPr lang="en-US" sz="3300" dirty="0">
              <a:latin typeface="Circular Std"/>
              <a:cs typeface="Circular Std Book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345" y="217357"/>
            <a:ext cx="928085" cy="177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280412" y="134805"/>
            <a:ext cx="609526" cy="5085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939"/>
          <a:stretch/>
        </p:blipFill>
        <p:spPr>
          <a:xfrm>
            <a:off x="0" y="1258842"/>
            <a:ext cx="9144000" cy="388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5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542853"/>
            <a:ext cx="8435352" cy="651755"/>
          </a:xfrm>
          <a:prstGeom prst="rect">
            <a:avLst/>
          </a:prstGeom>
        </p:spPr>
        <p:txBody>
          <a:bodyPr lIns="77817" tIns="38907" rIns="77817" bIns="38907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is-IS" sz="2600" dirty="0">
                <a:latin typeface="Circular Std"/>
                <a:cs typeface="Circular Std Book" pitchFamily="34" charset="0"/>
              </a:rPr>
              <a:t>Ártúnsholt – Stefna og helstu áherslur</a:t>
            </a:r>
            <a:endParaRPr lang="en-US" sz="2600" dirty="0">
              <a:latin typeface="Circular Std"/>
              <a:cs typeface="Circular Std Book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4" y="1248603"/>
            <a:ext cx="8579297" cy="3643324"/>
          </a:xfrm>
          <a:prstGeom prst="rect">
            <a:avLst/>
          </a:prstGeom>
        </p:spPr>
        <p:txBody>
          <a:bodyPr lIns="77817" tIns="38907" rIns="77817" bIns="38907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Fjölgun minni íbúða til að jafna aldursdreifingu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Byggingarreitir stækkaðir til að byggðin geti þróast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Heimildir fyrir viðbyggingar við sérbýlishús o.s.frv.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Efling opinna svæða og almenningsrýma 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Bættar hljóðvarnir meðfram stofnbrautum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Betri göngu- og </a:t>
            </a:r>
            <a:r>
              <a:rPr lang="is-IS" sz="1700" dirty="0" err="1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hjólat</a:t>
            </a:r>
            <a:r>
              <a:rPr lang="nb-NO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engingar við aðliggjandi hverfi</a:t>
            </a:r>
            <a:endParaRPr lang="is-IS" sz="17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Hverfistorg og borgargata við Streng 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Blágrænar ofanvatnslausnir m.a. til að vernda lífríki Elliðaánna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Flokkun sorps og ný grenndarstöð við Streng 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Meiri trjágróður til að mynda betra skjól og binda jarðveg </a:t>
            </a:r>
          </a:p>
          <a:p>
            <a:pPr marL="459351" indent="-459351">
              <a:buFont typeface="Wingdings" panose="05000000000000000000" pitchFamily="2" charset="2"/>
              <a:buChar char="ü"/>
            </a:pPr>
            <a:endParaRPr lang="is-IS" sz="1700" b="1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459351" indent="-459351">
              <a:buFont typeface="Wingdings" panose="05000000000000000000" pitchFamily="2" charset="2"/>
              <a:buChar char="ü"/>
            </a:pPr>
            <a:endParaRPr lang="is-IS" sz="17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459351" indent="-459351">
              <a:buFont typeface="Wingdings" panose="05000000000000000000" pitchFamily="2" charset="2"/>
              <a:buChar char="ü"/>
            </a:pPr>
            <a:endParaRPr lang="is-IS" sz="2000" dirty="0">
              <a:solidFill>
                <a:prstClr val="black"/>
              </a:solidFill>
            </a:endParaRPr>
          </a:p>
          <a:p>
            <a:pPr marL="459351" indent="-459351">
              <a:buFont typeface="Wingdings" panose="05000000000000000000" pitchFamily="2" charset="2"/>
              <a:buChar char="ü"/>
            </a:pPr>
            <a:endParaRPr lang="is-IS" sz="20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0" indent="0">
              <a:buNone/>
            </a:pPr>
            <a:endParaRPr lang="is-IS" sz="1900" b="1" dirty="0">
              <a:solidFill>
                <a:srgbClr val="767171"/>
              </a:solidFill>
              <a:latin typeface="Circular Std Bold" pitchFamily="34" charset="0"/>
              <a:ea typeface="Circular Std Book" charset="0"/>
              <a:cs typeface="Circular Std Bold" pitchFamily="34" charset="0"/>
            </a:endParaRPr>
          </a:p>
          <a:p>
            <a:pPr marL="0" indent="0">
              <a:buNone/>
            </a:pPr>
            <a:endParaRPr lang="is-IS" sz="1400" dirty="0">
              <a:solidFill>
                <a:prstClr val="black"/>
              </a:solidFill>
              <a:latin typeface="Circular Std Bold" pitchFamily="34" charset="0"/>
              <a:cs typeface="Circular Std Bold" pitchFamily="34" charset="0"/>
            </a:endParaRPr>
          </a:p>
          <a:p>
            <a:pPr marL="0" indent="0">
              <a:buNone/>
            </a:pPr>
            <a:endParaRPr lang="is-IS" sz="1400" b="1" dirty="0">
              <a:solidFill>
                <a:prstClr val="black"/>
              </a:solidFill>
              <a:latin typeface="Circular Std Bold" pitchFamily="34" charset="0"/>
              <a:cs typeface="Circular Std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33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3" t="59889" r="2567" b="5572"/>
          <a:stretch/>
        </p:blipFill>
        <p:spPr bwMode="auto">
          <a:xfrm>
            <a:off x="6903196" y="2151255"/>
            <a:ext cx="1838111" cy="84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88838"/>
            <a:ext cx="6445984" cy="651755"/>
          </a:xfrm>
          <a:prstGeom prst="rect">
            <a:avLst/>
          </a:prstGeom>
        </p:spPr>
        <p:txBody>
          <a:bodyPr lIns="77817" tIns="38907" rIns="77817" bIns="38907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pPr algn="ctr"/>
            <a:r>
              <a:rPr lang="is-IS" sz="2700" dirty="0"/>
              <a:t>Fjölgun íbúða til að jafna aldursdreifingu</a:t>
            </a:r>
          </a:p>
          <a:p>
            <a:pPr algn="ctr">
              <a:spcBef>
                <a:spcPts val="1023"/>
              </a:spcBef>
            </a:pPr>
            <a:r>
              <a:rPr lang="is-IS" sz="2400" i="1" dirty="0">
                <a:latin typeface="Circular Std"/>
                <a:cs typeface="Circular Std Book" pitchFamily="34" charset="0"/>
              </a:rPr>
              <a:t>Áætluð fjölgun 150 – 250 íbúðir</a:t>
            </a:r>
            <a:endParaRPr lang="en-US" sz="2400" i="1" dirty="0">
              <a:latin typeface="Circular Std"/>
              <a:cs typeface="Circular Std Boo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463940"/>
            <a:ext cx="5832648" cy="3679560"/>
          </a:xfrm>
          <a:prstGeom prst="rect">
            <a:avLst/>
          </a:prstGeom>
          <a:noFill/>
        </p:spPr>
        <p:txBody>
          <a:bodyPr wrap="square" lIns="77817" tIns="38907" rIns="77817" bIns="38907" rtlCol="0">
            <a:spAutoFit/>
          </a:bodyPr>
          <a:lstStyle/>
          <a:p>
            <a:pPr defTabSz="778190"/>
            <a:r>
              <a:rPr lang="is-IS" b="1" dirty="0" smtClean="0">
                <a:solidFill>
                  <a:prstClr val="black"/>
                </a:solidFill>
              </a:rPr>
              <a:t>Nethylur</a:t>
            </a:r>
            <a:r>
              <a:rPr lang="is-IS" b="1" dirty="0">
                <a:solidFill>
                  <a:prstClr val="black"/>
                </a:solidFill>
              </a:rPr>
              <a:t>/ Stangarhylur.  Miðsvæði</a:t>
            </a:r>
            <a:r>
              <a:rPr lang="is-IS" b="1" dirty="0" smtClean="0">
                <a:solidFill>
                  <a:prstClr val="black"/>
                </a:solidFill>
              </a:rPr>
              <a:t>. </a:t>
            </a:r>
            <a:r>
              <a:rPr lang="is-IS" dirty="0" smtClean="0">
                <a:solidFill>
                  <a:prstClr val="black"/>
                </a:solidFill>
              </a:rPr>
              <a:t>Heimildir fyrir viðbyggingum og </a:t>
            </a:r>
            <a:r>
              <a:rPr lang="is-IS" dirty="0">
                <a:solidFill>
                  <a:prstClr val="black"/>
                </a:solidFill>
              </a:rPr>
              <a:t>ofanábyggingar </a:t>
            </a:r>
            <a:r>
              <a:rPr lang="is-IS" dirty="0" smtClean="0">
                <a:solidFill>
                  <a:prstClr val="black"/>
                </a:solidFill>
              </a:rPr>
              <a:t>og íbúðum á efri hæðum </a:t>
            </a:r>
          </a:p>
          <a:p>
            <a:pPr defTabSz="778190"/>
            <a:endParaRPr lang="is-IS" dirty="0" smtClean="0">
              <a:solidFill>
                <a:prstClr val="black"/>
              </a:solidFill>
            </a:endParaRPr>
          </a:p>
          <a:p>
            <a:pPr defTabSz="778190"/>
            <a:r>
              <a:rPr lang="is-IS" b="1" dirty="0">
                <a:solidFill>
                  <a:prstClr val="black"/>
                </a:solidFill>
              </a:rPr>
              <a:t>Núverandi íbúðarbyggð í Ártúnsholti.</a:t>
            </a:r>
            <a:r>
              <a:rPr lang="is-IS" dirty="0">
                <a:solidFill>
                  <a:prstClr val="black"/>
                </a:solidFill>
              </a:rPr>
              <a:t>  Veitt verði </a:t>
            </a:r>
            <a:r>
              <a:rPr lang="is-IS" dirty="0" smtClean="0">
                <a:solidFill>
                  <a:prstClr val="black"/>
                </a:solidFill>
              </a:rPr>
              <a:t>heimild </a:t>
            </a:r>
            <a:r>
              <a:rPr lang="is-IS" dirty="0">
                <a:solidFill>
                  <a:prstClr val="black"/>
                </a:solidFill>
              </a:rPr>
              <a:t>fyrir tvær íbúðir í stórum sérbýlishúsum í öllu hverfinu</a:t>
            </a:r>
            <a:r>
              <a:rPr lang="is-IS" dirty="0" smtClean="0">
                <a:solidFill>
                  <a:prstClr val="black"/>
                </a:solidFill>
              </a:rPr>
              <a:t>.</a:t>
            </a:r>
          </a:p>
          <a:p>
            <a:pPr defTabSz="778190"/>
            <a:endParaRPr lang="is-IS" b="1" dirty="0">
              <a:solidFill>
                <a:prstClr val="black"/>
              </a:solidFill>
            </a:endParaRPr>
          </a:p>
          <a:p>
            <a:pPr defTabSz="778190"/>
            <a:r>
              <a:rPr lang="is-IS" b="1" dirty="0" smtClean="0">
                <a:solidFill>
                  <a:prstClr val="black"/>
                </a:solidFill>
              </a:rPr>
              <a:t>Birtingakvíslar </a:t>
            </a:r>
            <a:r>
              <a:rPr lang="is-IS" b="1" dirty="0">
                <a:solidFill>
                  <a:prstClr val="black"/>
                </a:solidFill>
              </a:rPr>
              <a:t>3-9 </a:t>
            </a:r>
            <a:r>
              <a:rPr lang="is-IS" b="1" dirty="0" smtClean="0">
                <a:solidFill>
                  <a:prstClr val="black"/>
                </a:solidFill>
              </a:rPr>
              <a:t>. </a:t>
            </a:r>
            <a:r>
              <a:rPr lang="is-IS" dirty="0">
                <a:solidFill>
                  <a:prstClr val="black"/>
                </a:solidFill>
              </a:rPr>
              <a:t>Heimilað verði að byggja </a:t>
            </a:r>
            <a:r>
              <a:rPr lang="is-IS" dirty="0" smtClean="0">
                <a:solidFill>
                  <a:prstClr val="black"/>
                </a:solidFill>
              </a:rPr>
              <a:t>parhús með 8 íbúðum á auðri lóð</a:t>
            </a:r>
          </a:p>
          <a:p>
            <a:pPr defTabSz="778190"/>
            <a:endParaRPr lang="is-IS" dirty="0">
              <a:solidFill>
                <a:prstClr val="black"/>
              </a:solidFill>
            </a:endParaRPr>
          </a:p>
          <a:p>
            <a:pPr defTabSz="778190"/>
            <a:r>
              <a:rPr lang="is-IS" b="1" dirty="0" smtClean="0">
                <a:solidFill>
                  <a:prstClr val="black"/>
                </a:solidFill>
              </a:rPr>
              <a:t>Þróunarsvæði </a:t>
            </a:r>
            <a:r>
              <a:rPr lang="is-IS" b="1" dirty="0">
                <a:solidFill>
                  <a:prstClr val="black"/>
                </a:solidFill>
              </a:rPr>
              <a:t>við </a:t>
            </a:r>
            <a:r>
              <a:rPr lang="is-IS" b="1" dirty="0" smtClean="0">
                <a:solidFill>
                  <a:prstClr val="black"/>
                </a:solidFill>
              </a:rPr>
              <a:t>Rafstöðvarveg – SETT Í BIÐ</a:t>
            </a:r>
            <a:r>
              <a:rPr lang="is-IS" dirty="0" smtClean="0">
                <a:solidFill>
                  <a:prstClr val="black"/>
                </a:solidFill>
              </a:rPr>
              <a:t>.  </a:t>
            </a:r>
            <a:r>
              <a:rPr lang="is-IS" dirty="0" smtClean="0">
                <a:solidFill>
                  <a:prstClr val="black"/>
                </a:solidFill>
              </a:rPr>
              <a:t>Í hverfiskipulagi </a:t>
            </a:r>
            <a:r>
              <a:rPr lang="is-IS" dirty="0">
                <a:solidFill>
                  <a:prstClr val="black"/>
                </a:solidFill>
              </a:rPr>
              <a:t>er </a:t>
            </a:r>
            <a:r>
              <a:rPr lang="is-IS" dirty="0" smtClean="0">
                <a:solidFill>
                  <a:prstClr val="black"/>
                </a:solidFill>
              </a:rPr>
              <a:t>lýst </a:t>
            </a:r>
            <a:r>
              <a:rPr lang="is-IS" dirty="0">
                <a:solidFill>
                  <a:prstClr val="black"/>
                </a:solidFill>
              </a:rPr>
              <a:t>stefnu fyrir </a:t>
            </a:r>
            <a:r>
              <a:rPr lang="is-IS" dirty="0" smtClean="0">
                <a:solidFill>
                  <a:prstClr val="black"/>
                </a:solidFill>
              </a:rPr>
              <a:t>svæði en unnið verður sérstakt deiliskipulag. </a:t>
            </a:r>
            <a:r>
              <a:rPr lang="is-IS" dirty="0" smtClean="0">
                <a:solidFill>
                  <a:prstClr val="black"/>
                </a:solidFill>
              </a:rPr>
              <a:t>Miðað </a:t>
            </a:r>
            <a:r>
              <a:rPr lang="is-IS" dirty="0" smtClean="0">
                <a:solidFill>
                  <a:prstClr val="black"/>
                </a:solidFill>
              </a:rPr>
              <a:t>við láreista byggð með 50 íbúðir og aðkomu frá Rafstöðvarvegi.   </a:t>
            </a:r>
            <a:endParaRPr lang="is-I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6903195" y="3273828"/>
            <a:ext cx="1820109" cy="9991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1140593"/>
            <a:ext cx="8208912" cy="355573"/>
          </a:xfrm>
          <a:prstGeom prst="rect">
            <a:avLst/>
          </a:prstGeom>
          <a:noFill/>
        </p:spPr>
        <p:txBody>
          <a:bodyPr wrap="square" lIns="77817" tIns="38907" rIns="77817" bIns="38907" rtlCol="0">
            <a:spAutoFit/>
          </a:bodyPr>
          <a:lstStyle/>
          <a:p>
            <a:pPr defTabSz="778190"/>
            <a:r>
              <a:rPr lang="is-IS" dirty="0" smtClean="0">
                <a:solidFill>
                  <a:prstClr val="black"/>
                </a:solidFill>
              </a:rPr>
              <a:t>Hátt hlutfall 4 og 5 herbergja íbúa og  </a:t>
            </a:r>
            <a:r>
              <a:rPr lang="nb-NO" dirty="0" smtClean="0">
                <a:solidFill>
                  <a:prstClr val="black"/>
                </a:solidFill>
              </a:rPr>
              <a:t>aldursflokkar </a:t>
            </a:r>
            <a:r>
              <a:rPr lang="nb-NO" dirty="0">
                <a:solidFill>
                  <a:prstClr val="black"/>
                </a:solidFill>
              </a:rPr>
              <a:t>35-66 ára </a:t>
            </a:r>
            <a:r>
              <a:rPr lang="nb-NO" dirty="0" smtClean="0">
                <a:solidFill>
                  <a:prstClr val="black"/>
                </a:solidFill>
              </a:rPr>
              <a:t>fjölmennir </a:t>
            </a:r>
            <a:endParaRPr lang="is-I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"/>
            <a:ext cx="9139318" cy="5122445"/>
          </a:xfrm>
          <a:prstGeom prst="rect">
            <a:avLst/>
          </a:prstGeom>
          <a:solidFill>
            <a:srgbClr val="F4F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17" tIns="38907" rIns="77817" bIns="38907" rtlCol="0" anchor="ctr"/>
          <a:lstStyle/>
          <a:p>
            <a:pPr algn="ctr" defTabSz="778190"/>
            <a:endParaRPr lang="is-IS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424" y="1069337"/>
            <a:ext cx="1433665" cy="348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310344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  <a:t>Ártúnsholt</a:t>
            </a:r>
            <a:r>
              <a:rPr lang="en-US" b="1" dirty="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  <a:t> - </a:t>
            </a:r>
            <a:r>
              <a:rPr lang="en-US" b="1" dirty="0" err="1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  <a:t>skipulagsuppdráttur</a:t>
            </a:r>
            <a:r>
              <a:rPr lang="en-US" b="1" dirty="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  <a:t/>
            </a:r>
            <a:br>
              <a:rPr lang="en-US" b="1" dirty="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</a:br>
            <a:endParaRPr lang="is-I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843564"/>
            <a:ext cx="6624736" cy="409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3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46525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is-IS" sz="2100" dirty="0">
                <a:latin typeface="Circular Std Book" pitchFamily="34" charset="0"/>
                <a:cs typeface="Circular Std Book" pitchFamily="34" charset="0"/>
              </a:rPr>
              <a:t>Núverandi byggð - helstu heimildir </a:t>
            </a:r>
            <a:endParaRPr lang="en-US" sz="2100" dirty="0">
              <a:latin typeface="Circular Std Book" pitchFamily="34" charset="0"/>
              <a:cs typeface="Circular Std Book" pitchFamily="34" charset="0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01" y="3188355"/>
            <a:ext cx="2879811" cy="148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9541" y="951573"/>
            <a:ext cx="5423621" cy="3761633"/>
          </a:xfrm>
          <a:prstGeom prst="rect">
            <a:avLst/>
          </a:prstGeom>
          <a:noFill/>
        </p:spPr>
        <p:txBody>
          <a:bodyPr wrap="square" lIns="77817" tIns="38907" rIns="77817" bIns="38907" rtlCol="0">
            <a:spAutoFit/>
          </a:bodyPr>
          <a:lstStyle/>
          <a:p>
            <a:pPr marL="231028" indent="-231028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Viðbyggingar 40 m2 á einni hæð heimilaðar </a:t>
            </a:r>
          </a:p>
          <a:p>
            <a:pPr marL="231028" indent="-231028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Garðhýsi á lóð 15 m2 </a:t>
            </a:r>
          </a:p>
          <a:p>
            <a:pPr marL="231028" indent="-231028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Byggingarreitir stækkaðir  </a:t>
            </a:r>
          </a:p>
          <a:p>
            <a:pPr marL="231028" indent="-231028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Aukaíbúð í stórum sérbýlishúsum heimilaðar </a:t>
            </a:r>
          </a:p>
          <a:p>
            <a:pPr marL="231028" indent="-231028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Atvinnustarfsemi í eigin húsnæði  eins og t.d. hárgreiðslustofa, teiknistofa o.s.frv. heimilaðar </a:t>
            </a:r>
          </a:p>
          <a:p>
            <a:pPr marL="231028" indent="-231028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Bílastæði í samræmi við </a:t>
            </a:r>
            <a:r>
              <a:rPr lang="is-IS" sz="1400" dirty="0" err="1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AR</a:t>
            </a: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 2010 – 2030, sem þýðir að ekki er heimilt að fjölga bílastæðum</a:t>
            </a:r>
          </a:p>
          <a:p>
            <a:pPr marL="231028" indent="-231028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Ákvæði um grænar áherslur </a:t>
            </a:r>
            <a:r>
              <a:rPr lang="is-IS" sz="1400" dirty="0" err="1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þ.m.t</a:t>
            </a: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. ofanvatnslausnir, gróður og úrgangsflokkun innan lóðar</a:t>
            </a:r>
          </a:p>
          <a:p>
            <a:pPr marL="231028" indent="-231028" defTabSz="778190">
              <a:lnSpc>
                <a:spcPts val="1790"/>
              </a:lnSpc>
              <a:spcBef>
                <a:spcPts val="511"/>
              </a:spcBef>
              <a:buFont typeface="Arial" panose="020B0604020202020204" pitchFamily="34" charset="0"/>
              <a:buChar char="•"/>
            </a:pPr>
            <a:r>
              <a:rPr lang="is-IS" sz="14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Fylgja skal leiðbeiningum hverfisskipulags þegar heimildir eru nýttar</a:t>
            </a:r>
          </a:p>
          <a:p>
            <a:pPr marL="243182" indent="-243182" defTabSz="778190">
              <a:spcBef>
                <a:spcPts val="511"/>
              </a:spcBef>
              <a:buFont typeface="Arial" panose="020B0604020202020204" pitchFamily="34" charset="0"/>
              <a:buChar char="•"/>
            </a:pPr>
            <a:endParaRPr lang="is-IS" sz="14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243182" indent="-243182" defTabSz="778190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360" y="880513"/>
            <a:ext cx="2863640" cy="20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71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3498"/>
            <a:ext cx="9144000" cy="385354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59532" y="515851"/>
            <a:ext cx="8435352" cy="651755"/>
          </a:xfrm>
          <a:prstGeom prst="rect">
            <a:avLst/>
          </a:prstGeom>
        </p:spPr>
        <p:txBody>
          <a:bodyPr lIns="77817" tIns="38907" rIns="77817" bIns="38907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is-IS" sz="3300" dirty="0">
                <a:latin typeface="Circular Std"/>
                <a:cs typeface="Circular Std Book" pitchFamily="34" charset="0"/>
              </a:rPr>
              <a:t>Árbær úr lofti</a:t>
            </a:r>
            <a:endParaRPr lang="en-US" sz="3300" dirty="0">
              <a:latin typeface="Circular Std"/>
              <a:cs typeface="Circular Std Book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345" y="217357"/>
            <a:ext cx="928085" cy="177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280412" y="134805"/>
            <a:ext cx="609526" cy="5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7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542853"/>
            <a:ext cx="8435352" cy="651755"/>
          </a:xfrm>
          <a:prstGeom prst="rect">
            <a:avLst/>
          </a:prstGeom>
        </p:spPr>
        <p:txBody>
          <a:bodyPr lIns="77817" tIns="38907" rIns="77817" bIns="38907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defRPr>
            </a:lvl1pPr>
          </a:lstStyle>
          <a:p>
            <a:r>
              <a:rPr lang="is-IS" sz="2600" dirty="0">
                <a:latin typeface="Circular Std"/>
                <a:cs typeface="Circular Std Book" pitchFamily="34" charset="0"/>
              </a:rPr>
              <a:t>Árbær – Stefna og helstu áherslur</a:t>
            </a:r>
            <a:endParaRPr lang="en-US" sz="2600" dirty="0">
              <a:latin typeface="Circular Std"/>
              <a:cs typeface="Circular Std Book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4" y="1113591"/>
            <a:ext cx="8579297" cy="3643324"/>
          </a:xfrm>
          <a:prstGeom prst="rect">
            <a:avLst/>
          </a:prstGeom>
        </p:spPr>
        <p:txBody>
          <a:bodyPr lIns="77817" tIns="38907" rIns="77817" bIns="38907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Fjölgun meðalstórra íbúða til að jafna aldursdreifingu</a:t>
            </a:r>
          </a:p>
          <a:p>
            <a:pPr marL="231028" indent="0">
              <a:spcBef>
                <a:spcPts val="511"/>
              </a:spcBef>
              <a:buNone/>
            </a:pPr>
            <a:r>
              <a:rPr lang="is-IS" sz="1700" i="1" dirty="0">
                <a:solidFill>
                  <a:prstClr val="black"/>
                </a:solidFill>
                <a:latin typeface="Circular Std"/>
                <a:cs typeface="Circular Std Book" pitchFamily="34" charset="0"/>
              </a:rPr>
              <a:t>Áætluð fjölgun 220 íbúðir</a:t>
            </a:r>
            <a:endParaRPr lang="is-IS" sz="17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Byggingarreitir stækkaðir til að byggðin geti þróast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Ofanábyggingar með lyftum heimilaðar við lyftulaus fjölbýlishús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Heimildir fyrir viðbyggingar við sérbýlishús o.s.frv.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Efling opinna svæða og almenningsrýma 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Ekki byggt á opnum svæðum og sparkvöllum við Rofabæ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Hverfistorg og borgargata við Rofabæ og Bæjarbraut 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Blágrænar ofanvatnslausnir m.a. til að vernda lífríki Elliðaánna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Flokkun sorps og ný grenndarstöð við Rofabæ </a:t>
            </a:r>
          </a:p>
          <a:p>
            <a:pPr>
              <a:spcBef>
                <a:spcPts val="1023"/>
              </a:spcBef>
              <a:buFont typeface="Arial" panose="020B0604020202020204" pitchFamily="34" charset="0"/>
              <a:buChar char="•"/>
            </a:pPr>
            <a:r>
              <a:rPr lang="is-IS" sz="1700" dirty="0">
                <a:solidFill>
                  <a:prstClr val="black"/>
                </a:solidFill>
                <a:latin typeface="Circular Std Book" pitchFamily="34" charset="0"/>
                <a:cs typeface="Circular Std Book" pitchFamily="34" charset="0"/>
              </a:rPr>
              <a:t>Meiri trjágróður til að mynda meira skjól og binda jarðveg </a:t>
            </a:r>
          </a:p>
          <a:p>
            <a:pPr marL="459351" indent="-459351">
              <a:buFont typeface="Wingdings" panose="05000000000000000000" pitchFamily="2" charset="2"/>
              <a:buChar char="ü"/>
            </a:pPr>
            <a:endParaRPr lang="is-IS" sz="1700" b="1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459351" indent="-459351">
              <a:buFont typeface="Wingdings" panose="05000000000000000000" pitchFamily="2" charset="2"/>
              <a:buChar char="ü"/>
            </a:pPr>
            <a:endParaRPr lang="is-IS" sz="17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459351" indent="-459351">
              <a:buFont typeface="Wingdings" panose="05000000000000000000" pitchFamily="2" charset="2"/>
              <a:buChar char="ü"/>
            </a:pPr>
            <a:endParaRPr lang="is-IS" sz="2000" dirty="0">
              <a:solidFill>
                <a:prstClr val="black"/>
              </a:solidFill>
            </a:endParaRPr>
          </a:p>
          <a:p>
            <a:pPr marL="459351" indent="-459351">
              <a:buFont typeface="Wingdings" panose="05000000000000000000" pitchFamily="2" charset="2"/>
              <a:buChar char="ü"/>
            </a:pPr>
            <a:endParaRPr lang="is-IS" sz="2000" dirty="0">
              <a:solidFill>
                <a:prstClr val="black"/>
              </a:solidFill>
              <a:latin typeface="Circular Std Book" pitchFamily="34" charset="0"/>
              <a:cs typeface="Circular Std Book" pitchFamily="34" charset="0"/>
            </a:endParaRPr>
          </a:p>
          <a:p>
            <a:pPr marL="0" indent="0">
              <a:buNone/>
            </a:pPr>
            <a:endParaRPr lang="is-IS" sz="1900" b="1" dirty="0">
              <a:solidFill>
                <a:srgbClr val="767171"/>
              </a:solidFill>
              <a:latin typeface="Circular Std Bold" pitchFamily="34" charset="0"/>
              <a:ea typeface="Circular Std Book" charset="0"/>
              <a:cs typeface="Circular Std Bold" pitchFamily="34" charset="0"/>
            </a:endParaRPr>
          </a:p>
          <a:p>
            <a:pPr marL="0" indent="0">
              <a:buNone/>
            </a:pPr>
            <a:endParaRPr lang="is-IS" sz="1400" dirty="0">
              <a:solidFill>
                <a:prstClr val="black"/>
              </a:solidFill>
              <a:latin typeface="Circular Std Bold" pitchFamily="34" charset="0"/>
              <a:cs typeface="Circular Std Bold" pitchFamily="34" charset="0"/>
            </a:endParaRPr>
          </a:p>
          <a:p>
            <a:pPr marL="0" indent="0">
              <a:buNone/>
            </a:pPr>
            <a:endParaRPr lang="is-IS" sz="1400" b="1" dirty="0">
              <a:solidFill>
                <a:prstClr val="black"/>
              </a:solidFill>
              <a:latin typeface="Circular Std Bold" pitchFamily="34" charset="0"/>
              <a:cs typeface="Circular Std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35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"/>
            <a:ext cx="9139318" cy="5122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17" tIns="38907" rIns="77817" bIns="38907" rtlCol="0" anchor="ctr"/>
          <a:lstStyle/>
          <a:p>
            <a:pPr algn="ctr" defTabSz="778190"/>
            <a:endParaRPr lang="is-IS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324" y="1044438"/>
            <a:ext cx="1607210" cy="39050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310344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 smtClean="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  <a:t>Árbær</a:t>
            </a:r>
            <a:r>
              <a:rPr lang="en-US" b="1" dirty="0" smtClean="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  <a:t> </a:t>
            </a:r>
            <a:r>
              <a:rPr lang="en-US" b="1" dirty="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  <a:t>- </a:t>
            </a:r>
            <a:r>
              <a:rPr lang="en-US" b="1" dirty="0" err="1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  <a:t>skipulagsuppdráttur</a:t>
            </a:r>
            <a:r>
              <a:rPr lang="en-US" b="1" dirty="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  <a:t/>
            </a:r>
            <a:br>
              <a:rPr lang="en-US" b="1" dirty="0">
                <a:solidFill>
                  <a:srgbClr val="73AED0"/>
                </a:solidFill>
                <a:latin typeface="Circular Std" charset="0"/>
                <a:ea typeface="Circular Std" charset="0"/>
                <a:cs typeface="Circular Std" charset="0"/>
              </a:rPr>
            </a:br>
            <a:endParaRPr lang="is-I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t="7179" b="6842"/>
          <a:stretch/>
        </p:blipFill>
        <p:spPr>
          <a:xfrm>
            <a:off x="132361" y="991902"/>
            <a:ext cx="7355977" cy="40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3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þ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þ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þ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>
          <a:defRPr sz="4400" b="1" i="0" kern="1200" dirty="0" err="1" smtClean="0">
            <a:solidFill>
              <a:srgbClr val="73AED0"/>
            </a:solidFill>
            <a:latin typeface="Circular Std" charset="0"/>
            <a:ea typeface="Circular Std" charset="0"/>
            <a:cs typeface="Circular St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þ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20429</TotalTime>
  <Words>2664</Words>
  <Application>Microsoft Office PowerPoint</Application>
  <PresentationFormat>Sýnt á skjá (16:9)</PresentationFormat>
  <Paragraphs>539</Paragraphs>
  <Slides>109</Slides>
  <Notes>7</Notes>
  <HiddenSlides>0</HiddenSlides>
  <MMClips>0</MMClips>
  <ScaleCrop>false</ScaleCrop>
  <HeadingPairs>
    <vt:vector size="4" baseType="variant">
      <vt:variant>
        <vt:lpstr>Þema</vt:lpstr>
      </vt:variant>
      <vt:variant>
        <vt:i4>7</vt:i4>
      </vt:variant>
      <vt:variant>
        <vt:lpstr>Skyggnutitlar</vt:lpstr>
      </vt:variant>
      <vt:variant>
        <vt:i4>109</vt:i4>
      </vt:variant>
    </vt:vector>
  </HeadingPairs>
  <TitlesOfParts>
    <vt:vector size="116" baseType="lpstr">
      <vt:lpstr>Office þema</vt:lpstr>
      <vt:lpstr>1_Office þema</vt:lpstr>
      <vt:lpstr>2_Office þema</vt:lpstr>
      <vt:lpstr>3_Office Theme</vt:lpstr>
      <vt:lpstr>1_Custom Design</vt:lpstr>
      <vt:lpstr>Office Theme</vt:lpstr>
      <vt:lpstr>4_Office Theme</vt:lpstr>
      <vt:lpstr>Árbær</vt:lpstr>
      <vt:lpstr>PowerPoint-kynning</vt:lpstr>
      <vt:lpstr>PowerPoint-kynning</vt:lpstr>
      <vt:lpstr>PowerPoint-kynning</vt:lpstr>
      <vt:lpstr>PowerPoint-kynning</vt:lpstr>
      <vt:lpstr>Aldursdreifing íbúa</vt:lpstr>
      <vt:lpstr>SKÓLA- OG FRÍSTUNDASTARF</vt:lpstr>
      <vt:lpstr>Árbær er … </vt:lpstr>
      <vt:lpstr>SJÖ LEIKSKÓLAR – 600 BÖRN</vt:lpstr>
      <vt:lpstr>Öflugt leikskólastarf</vt:lpstr>
      <vt:lpstr>Rauðhóll – stærsti leikskólinn</vt:lpstr>
      <vt:lpstr>FJÓRIR GRUNNSKÓLAR – 1.647 NEMENDUR</vt:lpstr>
      <vt:lpstr>Nemendafjöldi stöðugur næstu ár</vt:lpstr>
      <vt:lpstr>Sérstaða grunnskóla</vt:lpstr>
      <vt:lpstr>Norðlingaskóli – nýjasti skólinn</vt:lpstr>
      <vt:lpstr>   FRÍSTUNDASTARF Í ÁRBÆ</vt:lpstr>
      <vt:lpstr>Ársel</vt:lpstr>
      <vt:lpstr>STÆKKUN SKÓLAHLJÓMSVEITA</vt:lpstr>
      <vt:lpstr>Ungmennaráð Árbæjar</vt:lpstr>
      <vt:lpstr>Skíðaaðstaða í Ártúnsbrekku</vt:lpstr>
      <vt:lpstr>Strandblaksvöllur</vt:lpstr>
      <vt:lpstr>Frístund fatlaðra við Rafstöðvarveg</vt:lpstr>
      <vt:lpstr>Sorpmál og endurvinnsla</vt:lpstr>
      <vt:lpstr>Uppbygging útivistarsvæða</vt:lpstr>
      <vt:lpstr>PowerPoint-kynning</vt:lpstr>
      <vt:lpstr>ÁRBÆJARSAFN – STOLT HVERFISINS</vt:lpstr>
      <vt:lpstr>Árbæjarsafn allt árið</vt:lpstr>
      <vt:lpstr>Árbæjarsafn 60 ára og síungt</vt:lpstr>
      <vt:lpstr>Árbæjarsafn og Elliðaárdalur</vt:lpstr>
      <vt:lpstr>PowerPoint-kynning</vt:lpstr>
      <vt:lpstr>Auglýsing um þróun og uppbyggingu Toppstöðvarinnar</vt:lpstr>
      <vt:lpstr>PowerPoint-kynning</vt:lpstr>
      <vt:lpstr>Þjónustumiðstöð Árbæjar og Grafarholts</vt:lpstr>
      <vt:lpstr>Áherslur í starfi þjónustumiðstöðvar</vt:lpstr>
      <vt:lpstr>Félagsmiðstöðin Hraunbæ 105</vt:lpstr>
      <vt:lpstr>Tilraunaverkefni</vt:lpstr>
      <vt:lpstr>Borgarbókasafnið</vt:lpstr>
      <vt:lpstr>Borgarbókasafnið</vt:lpstr>
      <vt:lpstr>           FYLKISSVÆÐIÐ </vt:lpstr>
      <vt:lpstr>Fylkir, íþróttafélag 50 ára</vt:lpstr>
      <vt:lpstr>SAMNINGUR VIÐ FYLKI - AÐALATRIÐIN</vt:lpstr>
      <vt:lpstr>PowerPoint-kynning</vt:lpstr>
      <vt:lpstr>PowerPoint-kynning</vt:lpstr>
      <vt:lpstr>PowerPoint-kynning</vt:lpstr>
      <vt:lpstr>Sundlaugin í Árbæ</vt:lpstr>
      <vt:lpstr>PowerPoint-kynning</vt:lpstr>
      <vt:lpstr>PowerPoint-kynning</vt:lpstr>
      <vt:lpstr>HRAUNBÆR 103-105</vt:lpstr>
      <vt:lpstr>PowerPoint-kynning</vt:lpstr>
      <vt:lpstr>HRAUNBÆR - BÆJARHÁLS</vt:lpstr>
      <vt:lpstr>PowerPoint-kynning</vt:lpstr>
      <vt:lpstr>PowerPoint-kynning</vt:lpstr>
      <vt:lpstr>PowerPoint-kynning</vt:lpstr>
      <vt:lpstr>Elliðaárbraut 4-12</vt:lpstr>
      <vt:lpstr>PowerPoint-kynning</vt:lpstr>
      <vt:lpstr>PowerPoint-kynning</vt:lpstr>
      <vt:lpstr>HJÓLASTÍGUR ELLIÐAÁRDAL</vt:lpstr>
      <vt:lpstr>Hjólastígur milli Reykjanesbrautar og Höfðabakka</vt:lpstr>
      <vt:lpstr>PowerPoint-kynning</vt:lpstr>
      <vt:lpstr>AÐRAR GATNAFRAMKVÆMDIR</vt:lpstr>
      <vt:lpstr>PowerPoint-kynning</vt:lpstr>
      <vt:lpstr>PowerPoint-kynning</vt:lpstr>
      <vt:lpstr>Viðhalds- og átaksverkefni í fasteignum</vt:lpstr>
      <vt:lpstr>Skólalóðir</vt:lpstr>
      <vt:lpstr>Skólalóðir</vt:lpstr>
      <vt:lpstr>Leiksvæði</vt:lpstr>
      <vt:lpstr>Sundlaugin</vt:lpstr>
      <vt:lpstr>SAFNAÐARHEIMILIÐ</vt:lpstr>
      <vt:lpstr>ÍBÚAKOSNINGAR</vt:lpstr>
      <vt:lpstr>Þátttaka í íbúakosningum</vt:lpstr>
      <vt:lpstr>Verkefni sem búið er að kjósa um og er lokið eða  í framkvæmd</vt:lpstr>
      <vt:lpstr>Verkefni sem búið er að kjósa um og er lokið eða  í framkvæmd</vt:lpstr>
      <vt:lpstr>Hverfið mitt íbúakosningar</vt:lpstr>
      <vt:lpstr>Hverfið mitt – hugmyndaríkir Árbæingar</vt:lpstr>
      <vt:lpstr>Hverfið mitt – hugmyndaríkir Árbæingar</vt:lpstr>
      <vt:lpstr>Hverfið mitt – hugmyndaríkir Árbæingar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LEIÐARKERFI BORGARLÍNU</vt:lpstr>
      <vt:lpstr>Hverfisráð Árbæjar  - 17-10-17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Ártúnsholt - skipulagsuppdráttur </vt:lpstr>
      <vt:lpstr>Núverandi byggð - helstu heimildir </vt:lpstr>
      <vt:lpstr>PowerPoint-kynning</vt:lpstr>
      <vt:lpstr>PowerPoint-kynning</vt:lpstr>
      <vt:lpstr>Árbær - skipulagsuppdráttur </vt:lpstr>
      <vt:lpstr>Núverandi byggð - helstu heimildir </vt:lpstr>
      <vt:lpstr>PowerPoint-kynning</vt:lpstr>
      <vt:lpstr>PowerPoint-kynning</vt:lpstr>
      <vt:lpstr>PowerPoint-kynning</vt:lpstr>
      <vt:lpstr>Selás - skipulagsuppdráttur </vt:lpstr>
      <vt:lpstr>Núverandi byggð - helstu heimildir </vt:lpstr>
      <vt:lpstr>PowerPoint-kynning</vt:lpstr>
      <vt:lpstr>PowerPoint-kynning</vt:lpstr>
      <vt:lpstr>PowerPoint-kynning</vt:lpstr>
      <vt:lpstr>PowerPoint-kynning</vt:lpstr>
    </vt:vector>
  </TitlesOfParts>
  <Company>UTM - Reykjavík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PowerPoint-kynning</dc:title>
  <dc:creator>user</dc:creator>
  <cp:lastModifiedBy>user</cp:lastModifiedBy>
  <cp:revision>619</cp:revision>
  <cp:lastPrinted>2014-11-10T15:05:23Z</cp:lastPrinted>
  <dcterms:created xsi:type="dcterms:W3CDTF">2014-11-03T08:40:57Z</dcterms:created>
  <dcterms:modified xsi:type="dcterms:W3CDTF">2017-11-02T19:31:06Z</dcterms:modified>
</cp:coreProperties>
</file>