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471" r:id="rId2"/>
    <p:sldId id="464" r:id="rId3"/>
    <p:sldId id="472" r:id="rId4"/>
    <p:sldId id="461" r:id="rId5"/>
    <p:sldId id="462" r:id="rId6"/>
    <p:sldId id="463" r:id="rId7"/>
    <p:sldId id="434" r:id="rId8"/>
    <p:sldId id="437" r:id="rId9"/>
    <p:sldId id="453" r:id="rId10"/>
    <p:sldId id="455" r:id="rId11"/>
    <p:sldId id="452" r:id="rId12"/>
    <p:sldId id="487" r:id="rId13"/>
    <p:sldId id="488" r:id="rId14"/>
    <p:sldId id="433" r:id="rId15"/>
    <p:sldId id="442" r:id="rId16"/>
    <p:sldId id="441" r:id="rId17"/>
    <p:sldId id="439" r:id="rId18"/>
    <p:sldId id="440" r:id="rId19"/>
    <p:sldId id="270" r:id="rId20"/>
    <p:sldId id="289" r:id="rId21"/>
    <p:sldId id="290" r:id="rId22"/>
    <p:sldId id="456" r:id="rId23"/>
    <p:sldId id="457" r:id="rId24"/>
    <p:sldId id="483" r:id="rId25"/>
    <p:sldId id="484" r:id="rId26"/>
    <p:sldId id="294" r:id="rId27"/>
    <p:sldId id="298" r:id="rId28"/>
    <p:sldId id="300" r:id="rId29"/>
    <p:sldId id="301" r:id="rId30"/>
    <p:sldId id="302" r:id="rId31"/>
    <p:sldId id="303" r:id="rId32"/>
    <p:sldId id="304" r:id="rId33"/>
    <p:sldId id="305" r:id="rId34"/>
    <p:sldId id="307" r:id="rId35"/>
    <p:sldId id="475" r:id="rId36"/>
    <p:sldId id="321" r:id="rId37"/>
    <p:sldId id="311" r:id="rId38"/>
    <p:sldId id="312" r:id="rId39"/>
    <p:sldId id="313" r:id="rId40"/>
    <p:sldId id="314" r:id="rId41"/>
    <p:sldId id="485" r:id="rId42"/>
    <p:sldId id="497" r:id="rId43"/>
    <p:sldId id="486" r:id="rId44"/>
    <p:sldId id="443" r:id="rId45"/>
    <p:sldId id="489" r:id="rId46"/>
    <p:sldId id="446" r:id="rId47"/>
    <p:sldId id="447" r:id="rId48"/>
    <p:sldId id="450" r:id="rId49"/>
    <p:sldId id="490" r:id="rId50"/>
    <p:sldId id="491" r:id="rId51"/>
    <p:sldId id="492" r:id="rId52"/>
    <p:sldId id="493" r:id="rId53"/>
    <p:sldId id="494" r:id="rId54"/>
    <p:sldId id="495" r:id="rId55"/>
    <p:sldId id="467" r:id="rId56"/>
    <p:sldId id="468" r:id="rId57"/>
    <p:sldId id="476" r:id="rId58"/>
    <p:sldId id="496" r:id="rId59"/>
    <p:sldId id="477" r:id="rId60"/>
    <p:sldId id="478" r:id="rId61"/>
    <p:sldId id="479" r:id="rId62"/>
    <p:sldId id="318" r:id="rId63"/>
    <p:sldId id="480" r:id="rId64"/>
    <p:sldId id="481" r:id="rId65"/>
    <p:sldId id="465" r:id="rId66"/>
  </p:sldIdLst>
  <p:sldSz cx="12192000" cy="6858000"/>
  <p:notesSz cx="6858000" cy="9144000"/>
  <p:photoAlbum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 snapToGrid="0">
      <p:cViewPr>
        <p:scale>
          <a:sx n="70" d="100"/>
          <a:sy n="70" d="100"/>
        </p:scale>
        <p:origin x="-72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1A9C2-FF71-4B3D-9A5F-FC69E213DB79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E7EB3-27C8-4F69-BBFF-A95254D2115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4237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9004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2583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97570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261064" y="5875734"/>
            <a:ext cx="1168078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382676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261938" y="196453"/>
            <a:ext cx="11668125" cy="6482953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2520" tIns="42520" rIns="42520" bIns="42520" anchor="ctr"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345281" y="5884664"/>
            <a:ext cx="10167938" cy="46434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5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5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345281" y="6340078"/>
            <a:ext cx="10167938" cy="30360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0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191338">
              <a:spcBef>
                <a:spcPts val="0"/>
              </a:spcBef>
              <a:buSzTx/>
              <a:buNone/>
              <a:defRPr sz="20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382676">
              <a:spcBef>
                <a:spcPts val="0"/>
              </a:spcBef>
              <a:buSzTx/>
              <a:buNone/>
              <a:defRPr sz="20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574015">
              <a:spcBef>
                <a:spcPts val="0"/>
              </a:spcBef>
              <a:buSzTx/>
              <a:buNone/>
              <a:defRPr sz="20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765353">
              <a:spcBef>
                <a:spcPts val="0"/>
              </a:spcBef>
              <a:buSzTx/>
              <a:buNone/>
              <a:defRPr sz="20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558AAB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558AAB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558AAB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558AAB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558AAB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71325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9847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8009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4325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20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001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erpetua Titling MT" panose="020205020605050208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s-I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407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9349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8188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0711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C627F-C091-415A-8E8D-5B9293692183}" type="datetimeFigureOut">
              <a:rPr lang="is-IS" smtClean="0"/>
              <a:t>31.5.2016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8E34-6579-4DE2-875C-FF7364A1223D}" type="slidenum">
              <a:rPr lang="is-IS" smtClean="0"/>
              <a:t>‹#›</a:t>
            </a:fld>
            <a:endParaRPr lang="is-IS"/>
          </a:p>
        </p:txBody>
      </p:sp>
      <p:pic>
        <p:nvPicPr>
          <p:cNvPr id="7" name="Mynd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2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b="59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arammi 1"/>
          <p:cNvSpPr txBox="1"/>
          <p:nvPr/>
        </p:nvSpPr>
        <p:spPr>
          <a:xfrm>
            <a:off x="508000" y="4178300"/>
            <a:ext cx="1075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9600" dirty="0" smtClean="0">
                <a:latin typeface="Rockwell" panose="02060603020205020403" pitchFamily="18" charset="0"/>
              </a:rPr>
              <a:t>Samkeppnishæfni</a:t>
            </a:r>
            <a:endParaRPr lang="is-IS" dirty="0">
              <a:latin typeface="Rockwell" panose="02060603020205020403" pitchFamily="18" charset="0"/>
            </a:endParaRPr>
          </a:p>
        </p:txBody>
      </p:sp>
      <p:sp>
        <p:nvSpPr>
          <p:cNvPr id="3" name="Textarammi 2"/>
          <p:cNvSpPr txBox="1"/>
          <p:nvPr/>
        </p:nvSpPr>
        <p:spPr>
          <a:xfrm>
            <a:off x="660400" y="5562600"/>
            <a:ext cx="10756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400" dirty="0" smtClean="0">
                <a:latin typeface="Rockwell" panose="02060603020205020403" pitchFamily="18" charset="0"/>
              </a:rPr>
              <a:t>Dagur B. Eggertsson</a:t>
            </a:r>
            <a:endParaRPr lang="is-IS" sz="800" dirty="0">
              <a:latin typeface="Rockwell" panose="02060603020205020403" pitchFamily="18" charset="0"/>
            </a:endParaRPr>
          </a:p>
        </p:txBody>
      </p:sp>
      <p:sp>
        <p:nvSpPr>
          <p:cNvPr id="4" name="Textarammi 3"/>
          <p:cNvSpPr txBox="1"/>
          <p:nvPr/>
        </p:nvSpPr>
        <p:spPr>
          <a:xfrm>
            <a:off x="469900" y="6210300"/>
            <a:ext cx="1075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latin typeface="Rockwell" panose="02060603020205020403" pitchFamily="18" charset="0"/>
              </a:rPr>
              <a:t>Borgarstjóri</a:t>
            </a:r>
            <a:endParaRPr lang="is-IS" sz="3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rammi 2"/>
          <p:cNvSpPr txBox="1"/>
          <p:nvPr/>
        </p:nvSpPr>
        <p:spPr>
          <a:xfrm>
            <a:off x="252186" y="888434"/>
            <a:ext cx="2781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Samanburður á tækifærum norrænna borga</a:t>
            </a:r>
          </a:p>
          <a:p>
            <a:endParaRPr lang="is-IS" dirty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Höfuðborgarsvæðið í 10. sæti yfir efnahagsleg tækifæri á meðal 74 norrænna svæða</a:t>
            </a:r>
          </a:p>
          <a:p>
            <a:endParaRPr lang="is-IS" dirty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Höfuðborgarsvæði norðurlandanna röðuðu sér í efstu sæti sinna landa</a:t>
            </a:r>
          </a:p>
          <a:p>
            <a:endParaRPr lang="is-IS" dirty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Vöxtur olíuiðnaðarins skilar Noregi þremur öðrum héruðum (</a:t>
            </a:r>
            <a:r>
              <a:rPr lang="is-IS" dirty="0" err="1" smtClean="0">
                <a:solidFill>
                  <a:schemeClr val="bg1"/>
                </a:solidFill>
              </a:rPr>
              <a:t>Akerhus</a:t>
            </a:r>
            <a:r>
              <a:rPr lang="is-IS" dirty="0" smtClean="0">
                <a:solidFill>
                  <a:schemeClr val="bg1"/>
                </a:solidFill>
              </a:rPr>
              <a:t> er hluti af höfuðborgarsvæðinu) á topp 10: Rogaland (Stafangur), Syðri Þrændalög (Þrándheimur) og </a:t>
            </a:r>
            <a:r>
              <a:rPr lang="is-IS" dirty="0">
                <a:solidFill>
                  <a:schemeClr val="bg1"/>
                </a:solidFill>
              </a:rPr>
              <a:t>Hörðaland </a:t>
            </a:r>
            <a:r>
              <a:rPr lang="is-IS" dirty="0" smtClean="0">
                <a:solidFill>
                  <a:schemeClr val="bg1"/>
                </a:solidFill>
              </a:rPr>
              <a:t>(Björgvin)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1773565"/>
            <a:ext cx="4603750" cy="335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 de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888434"/>
            <a:ext cx="3980453" cy="562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arammi 5"/>
          <p:cNvSpPr txBox="1"/>
          <p:nvPr/>
        </p:nvSpPr>
        <p:spPr>
          <a:xfrm>
            <a:off x="165100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err="1" smtClean="0">
                <a:latin typeface="Perpetua Titling MT" panose="02020502060505020804" pitchFamily="18" charset="0"/>
              </a:rPr>
              <a:t>Nordregio</a:t>
            </a:r>
            <a:r>
              <a:rPr lang="is-IS" sz="2400" dirty="0" smtClean="0">
                <a:latin typeface="Perpetua Titling MT" panose="02020502060505020804" pitchFamily="18" charset="0"/>
              </a:rPr>
              <a:t> –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regional</a:t>
            </a:r>
            <a:r>
              <a:rPr lang="is-IS" sz="2400" dirty="0" smtClean="0">
                <a:latin typeface="Perpetua Titling MT" panose="02020502060505020804" pitchFamily="18" charset="0"/>
              </a:rPr>
              <a:t>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potential</a:t>
            </a:r>
            <a:r>
              <a:rPr lang="is-IS" sz="2400" dirty="0" smtClean="0">
                <a:latin typeface="Perpetua Titling MT" panose="02020502060505020804" pitchFamily="18" charset="0"/>
              </a:rPr>
              <a:t>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index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  <p:sp>
        <p:nvSpPr>
          <p:cNvPr id="7" name="Textarammi 6"/>
          <p:cNvSpPr txBox="1"/>
          <p:nvPr/>
        </p:nvSpPr>
        <p:spPr>
          <a:xfrm>
            <a:off x="0" y="6567484"/>
            <a:ext cx="1197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/>
              <a:t>http://www.nordregio.se/en/Maps--Graphs/09-Other/Regional-Potential-Index-2015/</a:t>
            </a:r>
          </a:p>
        </p:txBody>
      </p:sp>
    </p:spTree>
    <p:extLst>
      <p:ext uri="{BB962C8B-B14F-4D97-AF65-F5344CB8AC3E}">
        <p14:creationId xmlns:p14="http://schemas.microsoft.com/office/powerpoint/2010/main" val="294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4" y="2018271"/>
            <a:ext cx="11539198" cy="34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165099" y="188104"/>
            <a:ext cx="1124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err="1" smtClean="0">
                <a:latin typeface="Perpetua Titling MT" panose="02020502060505020804" pitchFamily="18" charset="0"/>
              </a:rPr>
              <a:t>pwc</a:t>
            </a:r>
            <a:r>
              <a:rPr lang="is-IS" sz="2400" dirty="0" smtClean="0">
                <a:latin typeface="Perpetua Titling MT" panose="02020502060505020804" pitchFamily="18" charset="0"/>
              </a:rPr>
              <a:t> –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northern</a:t>
            </a:r>
            <a:r>
              <a:rPr lang="is-IS" sz="2400" dirty="0" smtClean="0">
                <a:latin typeface="Perpetua Titling MT" panose="02020502060505020804" pitchFamily="18" charset="0"/>
              </a:rPr>
              <a:t>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lights</a:t>
            </a:r>
            <a:r>
              <a:rPr lang="is-IS" sz="2400" dirty="0" smtClean="0">
                <a:latin typeface="Perpetua Titling MT" panose="02020502060505020804" pitchFamily="18" charset="0"/>
              </a:rPr>
              <a:t> –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northern</a:t>
            </a:r>
            <a:r>
              <a:rPr lang="is-IS" sz="2400" dirty="0" smtClean="0">
                <a:latin typeface="Perpetua Titling MT" panose="02020502060505020804" pitchFamily="18" charset="0"/>
              </a:rPr>
              <a:t>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cities</a:t>
            </a:r>
            <a:r>
              <a:rPr lang="is-IS" sz="2400" dirty="0" smtClean="0">
                <a:latin typeface="Perpetua Titling MT" panose="02020502060505020804" pitchFamily="18" charset="0"/>
              </a:rPr>
              <a:t> of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opportunity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  <p:sp>
        <p:nvSpPr>
          <p:cNvPr id="4" name="Textarammi 3"/>
          <p:cNvSpPr txBox="1"/>
          <p:nvPr/>
        </p:nvSpPr>
        <p:spPr>
          <a:xfrm>
            <a:off x="0" y="6575425"/>
            <a:ext cx="12192000" cy="28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/>
              <a:t>http://www.pwc.com/gx/en/industries/government-public-services/public-sector-research-centre/global/northern-lights-the-nordic-cities-of-opportunity.html</a:t>
            </a:r>
          </a:p>
        </p:txBody>
      </p:sp>
    </p:spTree>
    <p:extLst>
      <p:ext uri="{BB962C8B-B14F-4D97-AF65-F5344CB8AC3E}">
        <p14:creationId xmlns:p14="http://schemas.microsoft.com/office/powerpoint/2010/main" val="26749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7"/>
          <a:stretch/>
        </p:blipFill>
        <p:spPr>
          <a:xfrm>
            <a:off x="0" y="0"/>
            <a:ext cx="12188562" cy="6858000"/>
          </a:xfrm>
          <a:prstGeom prst="rect">
            <a:avLst/>
          </a:prstGeom>
        </p:spPr>
      </p:pic>
      <p:sp>
        <p:nvSpPr>
          <p:cNvPr id="7" name="Ávalur rétthyrningur 6"/>
          <p:cNvSpPr/>
          <p:nvPr/>
        </p:nvSpPr>
        <p:spPr>
          <a:xfrm>
            <a:off x="-827314" y="1561115"/>
            <a:ext cx="6110515" cy="4170373"/>
          </a:xfrm>
          <a:prstGeom prst="round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Textarammi 2"/>
          <p:cNvSpPr txBox="1"/>
          <p:nvPr/>
        </p:nvSpPr>
        <p:spPr>
          <a:xfrm>
            <a:off x="317501" y="1761170"/>
            <a:ext cx="49657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Atvinnulíf </a:t>
            </a:r>
            <a:r>
              <a:rPr lang="is-IS" dirty="0"/>
              <a:t>í Reykjavík </a:t>
            </a:r>
            <a:r>
              <a:rPr lang="is-IS" dirty="0" smtClean="0"/>
              <a:t>byggir </a:t>
            </a:r>
            <a:r>
              <a:rPr lang="is-IS" dirty="0"/>
              <a:t>á fjölbreytni, háu þekkingarstigi, sköpunarkrafti, </a:t>
            </a:r>
            <a:r>
              <a:rPr lang="is-IS" dirty="0" err="1"/>
              <a:t>öflugum</a:t>
            </a:r>
            <a:r>
              <a:rPr lang="is-IS" dirty="0"/>
              <a:t> útflutningi og verðmætasköpun</a:t>
            </a:r>
          </a:p>
          <a:p>
            <a:endParaRPr lang="is-IS" dirty="0"/>
          </a:p>
          <a:p>
            <a:r>
              <a:rPr lang="is-IS" dirty="0" smtClean="0"/>
              <a:t>Í Reykjavíkurborg er kjörumhverfi til atvinnurekstrar</a:t>
            </a:r>
          </a:p>
          <a:p>
            <a:endParaRPr lang="is-IS" dirty="0"/>
          </a:p>
          <a:p>
            <a:r>
              <a:rPr lang="is-IS" dirty="0" smtClean="0"/>
              <a:t>Reykjavíkurborg er forystuafl </a:t>
            </a:r>
            <a:r>
              <a:rPr lang="is-IS" dirty="0"/>
              <a:t>í vaxandi alþjóðlegri samkeppni um fyrirtæki, fjárfestingu, vinnuafl og </a:t>
            </a:r>
            <a:r>
              <a:rPr lang="is-IS" dirty="0" smtClean="0"/>
              <a:t>ferðamenn.</a:t>
            </a:r>
          </a:p>
          <a:p>
            <a:endParaRPr lang="is-IS" sz="1400" dirty="0"/>
          </a:p>
          <a:p>
            <a:endParaRPr lang="is-IS" sz="1400" dirty="0" smtClean="0"/>
          </a:p>
        </p:txBody>
      </p:sp>
      <p:sp>
        <p:nvSpPr>
          <p:cNvPr id="4" name="Textarammi 3"/>
          <p:cNvSpPr txBox="1"/>
          <p:nvPr/>
        </p:nvSpPr>
        <p:spPr>
          <a:xfrm>
            <a:off x="330200" y="1161005"/>
            <a:ext cx="7758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 smtClean="0"/>
              <a:t>Leiðarljós</a:t>
            </a:r>
            <a:endParaRPr lang="is-IS" sz="2400" dirty="0"/>
          </a:p>
        </p:txBody>
      </p:sp>
      <p:sp>
        <p:nvSpPr>
          <p:cNvPr id="5" name="Textarammi 4"/>
          <p:cNvSpPr txBox="1"/>
          <p:nvPr/>
        </p:nvSpPr>
        <p:spPr>
          <a:xfrm>
            <a:off x="165100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>
                <a:latin typeface="Perpetua Titling MT" panose="02020502060505020804" pitchFamily="18" charset="0"/>
              </a:rPr>
              <a:t>Atvinnustefna Reykjavíkur – Skapandi Borg</a:t>
            </a:r>
          </a:p>
        </p:txBody>
      </p:sp>
    </p:spTree>
    <p:extLst>
      <p:ext uri="{BB962C8B-B14F-4D97-AF65-F5344CB8AC3E}">
        <p14:creationId xmlns:p14="http://schemas.microsoft.com/office/powerpoint/2010/main" val="35665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7"/>
          <a:stretch/>
        </p:blipFill>
        <p:spPr>
          <a:xfrm>
            <a:off x="0" y="0"/>
            <a:ext cx="12188562" cy="6858000"/>
          </a:xfrm>
          <a:prstGeom prst="rect">
            <a:avLst/>
          </a:prstGeom>
        </p:spPr>
      </p:pic>
      <p:sp>
        <p:nvSpPr>
          <p:cNvPr id="7" name="Ávalur rétthyrningur 6"/>
          <p:cNvSpPr/>
          <p:nvPr/>
        </p:nvSpPr>
        <p:spPr>
          <a:xfrm>
            <a:off x="-827314" y="1561115"/>
            <a:ext cx="6110515" cy="4170373"/>
          </a:xfrm>
          <a:prstGeom prst="round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Textarammi 2"/>
          <p:cNvSpPr txBox="1"/>
          <p:nvPr/>
        </p:nvSpPr>
        <p:spPr>
          <a:xfrm>
            <a:off x="317501" y="1761170"/>
            <a:ext cx="49657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Reykjavíkurborg er í fararbroddi </a:t>
            </a:r>
            <a:r>
              <a:rPr lang="is-IS" dirty="0"/>
              <a:t>í </a:t>
            </a:r>
            <a:r>
              <a:rPr lang="is-IS" dirty="0" smtClean="0"/>
              <a:t>menntun</a:t>
            </a:r>
            <a:r>
              <a:rPr lang="is-IS" dirty="0"/>
              <a:t>, </a:t>
            </a:r>
            <a:r>
              <a:rPr lang="is-IS" dirty="0" smtClean="0"/>
              <a:t>velferð, mannréttindum </a:t>
            </a:r>
            <a:r>
              <a:rPr lang="is-IS" dirty="0"/>
              <a:t>og jafnréttismálum og axli forystuhlutverk við </a:t>
            </a:r>
            <a:r>
              <a:rPr lang="is-IS" dirty="0" smtClean="0"/>
              <a:t>uppbyggingu og </a:t>
            </a:r>
            <a:r>
              <a:rPr lang="is-IS" dirty="0"/>
              <a:t>sjálfbæra </a:t>
            </a:r>
            <a:r>
              <a:rPr lang="is-IS" dirty="0" smtClean="0"/>
              <a:t>þróun.</a:t>
            </a:r>
          </a:p>
          <a:p>
            <a:endParaRPr lang="is-IS" dirty="0"/>
          </a:p>
          <a:p>
            <a:r>
              <a:rPr lang="is-IS" dirty="0" smtClean="0"/>
              <a:t>Reykjavíkurborg er leiðandi í grænni þróun. </a:t>
            </a:r>
            <a:r>
              <a:rPr lang="is-IS" dirty="0"/>
              <a:t>Heilnæmt umhverfi og fagurt mannlíf verði í </a:t>
            </a:r>
            <a:r>
              <a:rPr lang="is-IS" dirty="0" smtClean="0"/>
              <a:t>fyrirrúmi.</a:t>
            </a:r>
          </a:p>
          <a:p>
            <a:endParaRPr lang="is-IS" dirty="0" smtClean="0"/>
          </a:p>
          <a:p>
            <a:r>
              <a:rPr lang="is-IS" dirty="0"/>
              <a:t>Reykjavíkurborg </a:t>
            </a:r>
            <a:r>
              <a:rPr lang="is-IS" dirty="0" smtClean="0"/>
              <a:t> </a:t>
            </a:r>
            <a:r>
              <a:rPr lang="is-IS" dirty="0" err="1" smtClean="0"/>
              <a:t>þróast</a:t>
            </a:r>
            <a:r>
              <a:rPr lang="is-IS" dirty="0" smtClean="0"/>
              <a:t> </a:t>
            </a:r>
            <a:r>
              <a:rPr lang="is-IS" dirty="0"/>
              <a:t>og </a:t>
            </a:r>
            <a:r>
              <a:rPr lang="is-IS" dirty="0" smtClean="0"/>
              <a:t>dafnar </a:t>
            </a:r>
            <a:r>
              <a:rPr lang="is-IS" dirty="0"/>
              <a:t>sem alþjóðleg menningar- og þekkingarborg þar sem eftirsóknarvert er að búa og starfa og gott er að vera </a:t>
            </a:r>
            <a:r>
              <a:rPr lang="is-IS" dirty="0" smtClean="0"/>
              <a:t>gestur.</a:t>
            </a:r>
          </a:p>
        </p:txBody>
      </p:sp>
      <p:sp>
        <p:nvSpPr>
          <p:cNvPr id="4" name="Textarammi 3"/>
          <p:cNvSpPr txBox="1"/>
          <p:nvPr/>
        </p:nvSpPr>
        <p:spPr>
          <a:xfrm>
            <a:off x="330200" y="1161005"/>
            <a:ext cx="7758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 smtClean="0"/>
              <a:t>Leiðarljós</a:t>
            </a:r>
            <a:endParaRPr lang="is-IS" sz="2400" dirty="0"/>
          </a:p>
        </p:txBody>
      </p:sp>
      <p:sp>
        <p:nvSpPr>
          <p:cNvPr id="5" name="Textarammi 4"/>
          <p:cNvSpPr txBox="1"/>
          <p:nvPr/>
        </p:nvSpPr>
        <p:spPr>
          <a:xfrm>
            <a:off x="165100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>
                <a:latin typeface="Perpetua Titling MT" panose="02020502060505020804" pitchFamily="18" charset="0"/>
              </a:rPr>
              <a:t>Atvinnustefna Reykjavíkur – Skapandi Borg</a:t>
            </a:r>
          </a:p>
        </p:txBody>
      </p:sp>
    </p:spTree>
    <p:extLst>
      <p:ext uri="{BB962C8B-B14F-4D97-AF65-F5344CB8AC3E}">
        <p14:creationId xmlns:p14="http://schemas.microsoft.com/office/powerpoint/2010/main" val="301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nd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1" t="35901" b="7907"/>
          <a:stretch/>
        </p:blipFill>
        <p:spPr>
          <a:xfrm>
            <a:off x="6323472" y="782421"/>
            <a:ext cx="4801728" cy="5696770"/>
          </a:xfrm>
          <a:prstGeom prst="rect">
            <a:avLst/>
          </a:prstGeom>
        </p:spPr>
      </p:pic>
      <p:sp>
        <p:nvSpPr>
          <p:cNvPr id="3" name="Textarammi 2"/>
          <p:cNvSpPr txBox="1"/>
          <p:nvPr/>
        </p:nvSpPr>
        <p:spPr>
          <a:xfrm>
            <a:off x="431799" y="1370848"/>
            <a:ext cx="56206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>
                <a:solidFill>
                  <a:schemeClr val="bg1"/>
                </a:solidFill>
              </a:rPr>
              <a:t>Framtíðarsýn</a:t>
            </a:r>
            <a:r>
              <a:rPr lang="is-IS" sz="2200" dirty="0" smtClean="0">
                <a:solidFill>
                  <a:schemeClr val="bg1"/>
                </a:solidFill>
              </a:rPr>
              <a:t> Reykjavíkurborgar</a:t>
            </a:r>
          </a:p>
          <a:p>
            <a:endParaRPr lang="is-IS" sz="2200" dirty="0" smtClean="0">
              <a:solidFill>
                <a:schemeClr val="bg1"/>
              </a:solidFill>
            </a:endParaRPr>
          </a:p>
          <a:p>
            <a:r>
              <a:rPr lang="is-IS" sz="2200" dirty="0" smtClean="0">
                <a:solidFill>
                  <a:schemeClr val="bg1"/>
                </a:solidFill>
              </a:rPr>
              <a:t>Segir hvernig borgin mun vaxa næstu 15 árin</a:t>
            </a:r>
            <a:endParaRPr lang="is-IS" sz="2200" dirty="0">
              <a:solidFill>
                <a:schemeClr val="bg1"/>
              </a:solidFill>
            </a:endParaRPr>
          </a:p>
          <a:p>
            <a:endParaRPr lang="is-IS" sz="2200" dirty="0" smtClean="0">
              <a:solidFill>
                <a:schemeClr val="bg1"/>
              </a:solidFill>
            </a:endParaRPr>
          </a:p>
          <a:p>
            <a:r>
              <a:rPr lang="is-IS" sz="2200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Ekki bara skipulagsáætlun heldur efnahagsáætlun fyrir </a:t>
            </a:r>
            <a:r>
              <a:rPr lang="is-IS" sz="2200" dirty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borgina í </a:t>
            </a:r>
            <a:r>
              <a:rPr lang="is-IS" sz="2200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heild</a:t>
            </a:r>
          </a:p>
          <a:p>
            <a:endParaRPr lang="is-IS" sz="2200" dirty="0" smtClean="0">
              <a:solidFill>
                <a:schemeClr val="bg1">
                  <a:lumMod val="50000"/>
                </a:schemeClr>
              </a:solidFill>
              <a:ea typeface="Calibri"/>
              <a:cs typeface="Times New Roman"/>
            </a:endParaRPr>
          </a:p>
          <a:p>
            <a:r>
              <a:rPr lang="is-IS" sz="2200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Bindandi </a:t>
            </a:r>
            <a:r>
              <a:rPr lang="is-IS" sz="2200" dirty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stefna og markmið </a:t>
            </a:r>
            <a:r>
              <a:rPr lang="is-IS" sz="2200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um: landnotkun </a:t>
            </a:r>
            <a:r>
              <a:rPr lang="is-IS" sz="2200" dirty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og byggingarmagn, þéttleika, yfirbragð byggðar, samgöngur, opin svæði, verndun og </a:t>
            </a:r>
            <a:r>
              <a:rPr lang="is-IS" sz="2200" dirty="0" smtClean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loftslagsmál</a:t>
            </a:r>
            <a:r>
              <a:rPr lang="is-IS" sz="2200" dirty="0">
                <a:solidFill>
                  <a:schemeClr val="bg1">
                    <a:lumMod val="50000"/>
                  </a:schemeClr>
                </a:solidFill>
                <a:ea typeface="Calibri"/>
                <a:cs typeface="Times New Roman"/>
              </a:rPr>
              <a:t>. </a:t>
            </a:r>
            <a:endParaRPr lang="is-IS" sz="2200" dirty="0" smtClean="0">
              <a:solidFill>
                <a:schemeClr val="bg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Textarammi 3"/>
          <p:cNvSpPr txBox="1"/>
          <p:nvPr/>
        </p:nvSpPr>
        <p:spPr>
          <a:xfrm>
            <a:off x="165100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latin typeface="Perpetua Titling MT" panose="02020502060505020804" pitchFamily="18" charset="0"/>
              </a:rPr>
              <a:t>Aðalskipulag Reykjavíkur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n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68301" cy="6858000"/>
          </a:xfrm>
          <a:prstGeom prst="rect">
            <a:avLst/>
          </a:prstGeom>
        </p:spPr>
      </p:pic>
      <p:sp>
        <p:nvSpPr>
          <p:cNvPr id="4" name="Textarammi 3"/>
          <p:cNvSpPr txBox="1"/>
          <p:nvPr/>
        </p:nvSpPr>
        <p:spPr>
          <a:xfrm>
            <a:off x="243113" y="759295"/>
            <a:ext cx="115696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err="1" smtClean="0"/>
              <a:t>Þéttari</a:t>
            </a:r>
            <a:r>
              <a:rPr lang="is-IS" sz="2200" dirty="0" smtClean="0"/>
              <a:t>, betri borg skilar minni umferð, minni mengun, meiri lífsgæðum</a:t>
            </a:r>
            <a:endParaRPr lang="is-IS" sz="2200" dirty="0"/>
          </a:p>
          <a:p>
            <a:endParaRPr lang="is-IS" sz="2200" dirty="0" smtClean="0"/>
          </a:p>
          <a:p>
            <a:r>
              <a:rPr lang="is-IS" sz="2200" dirty="0" smtClean="0"/>
              <a:t>Verslun og þjónusta fer á þéttingarreiti eftir </a:t>
            </a:r>
            <a:r>
              <a:rPr lang="is-IS" sz="2200" dirty="0" err="1" smtClean="0"/>
              <a:t>samgönguás</a:t>
            </a:r>
            <a:r>
              <a:rPr lang="is-IS" sz="2200" dirty="0"/>
              <a:t> </a:t>
            </a:r>
            <a:r>
              <a:rPr lang="is-IS" sz="2200" dirty="0" smtClean="0"/>
              <a:t>- Rýmisfrekari starfsemi flyst austar</a:t>
            </a:r>
          </a:p>
          <a:p>
            <a:endParaRPr lang="is-IS" sz="2200" dirty="0"/>
          </a:p>
          <a:p>
            <a:r>
              <a:rPr lang="is-IS" sz="2200" dirty="0" smtClean="0"/>
              <a:t>Afkastameiri almenningssamgöngur munu einkenna samgöngur á næstu áratugum</a:t>
            </a:r>
          </a:p>
        </p:txBody>
      </p:sp>
      <p:sp>
        <p:nvSpPr>
          <p:cNvPr id="5" name="Textarammi 4"/>
          <p:cNvSpPr txBox="1"/>
          <p:nvPr/>
        </p:nvSpPr>
        <p:spPr>
          <a:xfrm>
            <a:off x="243113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latin typeface="Perpetua Titling MT" panose="02020502060505020804" pitchFamily="18" charset="0"/>
              </a:rPr>
              <a:t>Aðalskipulag Reykjavíkur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14821" b="941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16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6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4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5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rammi 2"/>
          <p:cNvSpPr txBox="1"/>
          <p:nvPr/>
        </p:nvSpPr>
        <p:spPr>
          <a:xfrm>
            <a:off x="408940" y="1436924"/>
            <a:ext cx="72212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sz="1400" dirty="0">
              <a:solidFill>
                <a:schemeClr val="bg1"/>
              </a:solidFill>
            </a:endParaRPr>
          </a:p>
          <a:p>
            <a:r>
              <a:rPr lang="is-IS" sz="2400" dirty="0" smtClean="0">
                <a:solidFill>
                  <a:schemeClr val="bg1"/>
                </a:solidFill>
              </a:rPr>
              <a:t>Styttra ferðalag hugmynda milli fólks, fasteignaverð, fjármálaþjónusta, þekkingariðnaður</a:t>
            </a:r>
          </a:p>
          <a:p>
            <a:endParaRPr lang="is-IS" sz="2400" dirty="0">
              <a:solidFill>
                <a:schemeClr val="bg1"/>
              </a:solidFill>
            </a:endParaRPr>
          </a:p>
          <a:p>
            <a:r>
              <a:rPr lang="is-IS" sz="2400" dirty="0" smtClean="0">
                <a:solidFill>
                  <a:schemeClr val="bg1"/>
                </a:solidFill>
              </a:rPr>
              <a:t>Fleiri störf skapast og landsframleiðsla </a:t>
            </a:r>
            <a:r>
              <a:rPr lang="is-IS" sz="2400" dirty="0" err="1" smtClean="0">
                <a:solidFill>
                  <a:schemeClr val="bg1"/>
                </a:solidFill>
              </a:rPr>
              <a:t>hærri</a:t>
            </a:r>
            <a:r>
              <a:rPr lang="is-IS" sz="2400" dirty="0" smtClean="0">
                <a:solidFill>
                  <a:schemeClr val="bg1"/>
                </a:solidFill>
              </a:rPr>
              <a:t> á hvern íbúa á höfuðborgarsvæðinu en á landsbyggðinni</a:t>
            </a:r>
          </a:p>
          <a:p>
            <a:endParaRPr lang="is-IS" sz="2400" dirty="0">
              <a:solidFill>
                <a:schemeClr val="bg1"/>
              </a:solidFill>
            </a:endParaRPr>
          </a:p>
          <a:p>
            <a:r>
              <a:rPr lang="is-IS" sz="2400" dirty="0" smtClean="0">
                <a:solidFill>
                  <a:schemeClr val="bg1"/>
                </a:solidFill>
              </a:rPr>
              <a:t>Munurinn á milli höfuðborgarsvæðisins og landsbyggðarinnar minnkaði 2008</a:t>
            </a:r>
            <a:endParaRPr lang="is-IS" sz="2400" dirty="0">
              <a:solidFill>
                <a:schemeClr val="bg1"/>
              </a:solidFill>
            </a:endParaRPr>
          </a:p>
          <a:p>
            <a:endParaRPr lang="is-IS" sz="2400" dirty="0" smtClean="0">
              <a:solidFill>
                <a:schemeClr val="bg1"/>
              </a:solidFill>
            </a:endParaRPr>
          </a:p>
          <a:p>
            <a:r>
              <a:rPr lang="is-IS" sz="2400" dirty="0" smtClean="0">
                <a:solidFill>
                  <a:schemeClr val="bg1"/>
                </a:solidFill>
              </a:rPr>
              <a:t>Höfuðborgarsvæðið á mikið inni miðað við samanburðarborgir á Norðurlöndum</a:t>
            </a:r>
          </a:p>
        </p:txBody>
      </p:sp>
      <p:sp>
        <p:nvSpPr>
          <p:cNvPr id="4" name="Textarammi 3"/>
          <p:cNvSpPr txBox="1"/>
          <p:nvPr/>
        </p:nvSpPr>
        <p:spPr>
          <a:xfrm>
            <a:off x="0" y="1143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smtClean="0">
                <a:latin typeface="Perpetua Titling MT" panose="02020502060505020804" pitchFamily="18" charset="0"/>
              </a:rPr>
              <a:t>Borgir draga vagninn í hagvexti</a:t>
            </a:r>
            <a:endParaRPr lang="is-IS" sz="2800" dirty="0">
              <a:latin typeface="Perpetua Titling MT" panose="02020502060505020804" pitchFamily="18" charset="0"/>
            </a:endParaRPr>
          </a:p>
        </p:txBody>
      </p:sp>
      <p:sp>
        <p:nvSpPr>
          <p:cNvPr id="5" name="Textarammi 4"/>
          <p:cNvSpPr txBox="1"/>
          <p:nvPr/>
        </p:nvSpPr>
        <p:spPr>
          <a:xfrm>
            <a:off x="0" y="6567484"/>
            <a:ext cx="1197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 smtClean="0"/>
              <a:t>Graf: </a:t>
            </a:r>
            <a:r>
              <a:rPr lang="is-IS" sz="1100" dirty="0" err="1" smtClean="0"/>
              <a:t>SSH</a:t>
            </a:r>
            <a:r>
              <a:rPr lang="is-IS" sz="1100" dirty="0" smtClean="0"/>
              <a:t> Skýrsla um Vaxtasamning (2014) http</a:t>
            </a:r>
            <a:r>
              <a:rPr lang="is-IS" sz="1100" dirty="0"/>
              <a:t>://</a:t>
            </a:r>
            <a:r>
              <a:rPr lang="is-IS" sz="1100" dirty="0" smtClean="0"/>
              <a:t>www.ssh.is/images/stories/Sóknaráætlun/Lokaskyrslur/Vaxtarsamningur/Hofudb_hagkerfi-26.08.2014.pdf  (</a:t>
            </a:r>
            <a:r>
              <a:rPr lang="is-IS" sz="1100" dirty="0" err="1" smtClean="0"/>
              <a:t>bls</a:t>
            </a:r>
            <a:r>
              <a:rPr lang="is-IS" sz="1100" dirty="0"/>
              <a:t> </a:t>
            </a:r>
            <a:r>
              <a:rPr lang="is-IS" sz="1100" dirty="0" smtClean="0"/>
              <a:t>11)</a:t>
            </a:r>
            <a:endParaRPr lang="is-IS" sz="1100" dirty="0"/>
          </a:p>
        </p:txBody>
      </p:sp>
    </p:spTree>
    <p:extLst>
      <p:ext uri="{BB962C8B-B14F-4D97-AF65-F5344CB8AC3E}">
        <p14:creationId xmlns:p14="http://schemas.microsoft.com/office/powerpoint/2010/main" val="26109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8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1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7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6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7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8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6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2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2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20" y="906078"/>
            <a:ext cx="8221621" cy="549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0" y="1143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smtClean="0">
                <a:latin typeface="Perpetua Titling MT" panose="02020502060505020804" pitchFamily="18" charset="0"/>
              </a:rPr>
              <a:t>Borgir draga vagninn í hagvexti</a:t>
            </a:r>
            <a:endParaRPr lang="is-IS" sz="2800" dirty="0">
              <a:latin typeface="Perpetua Titling MT" panose="02020502060505020804" pitchFamily="18" charset="0"/>
            </a:endParaRPr>
          </a:p>
        </p:txBody>
      </p:sp>
      <p:sp>
        <p:nvSpPr>
          <p:cNvPr id="5" name="Textarammi 4"/>
          <p:cNvSpPr txBox="1"/>
          <p:nvPr/>
        </p:nvSpPr>
        <p:spPr>
          <a:xfrm>
            <a:off x="0" y="6567484"/>
            <a:ext cx="1197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 smtClean="0"/>
              <a:t>Graf: </a:t>
            </a:r>
            <a:r>
              <a:rPr lang="is-IS" sz="1100" dirty="0" err="1" smtClean="0"/>
              <a:t>SSH</a:t>
            </a:r>
            <a:r>
              <a:rPr lang="is-IS" sz="1100" dirty="0" smtClean="0"/>
              <a:t> Skýrsla um Vaxtasamning (2014) http</a:t>
            </a:r>
            <a:r>
              <a:rPr lang="is-IS" sz="1100" dirty="0"/>
              <a:t>://</a:t>
            </a:r>
            <a:r>
              <a:rPr lang="is-IS" sz="1100" dirty="0" smtClean="0"/>
              <a:t>www.ssh.is/images/stories/Sóknaráætlun/Lokaskyrslur/Vaxtarsamningur/Hofudb_hagkerfi-26.08.2014.pdf  (</a:t>
            </a:r>
            <a:r>
              <a:rPr lang="is-IS" sz="1100" dirty="0" err="1" smtClean="0"/>
              <a:t>bls</a:t>
            </a:r>
            <a:r>
              <a:rPr lang="is-IS" sz="1100" dirty="0"/>
              <a:t> </a:t>
            </a:r>
            <a:r>
              <a:rPr lang="is-IS" sz="1100" dirty="0" smtClean="0"/>
              <a:t>11)</a:t>
            </a:r>
            <a:endParaRPr lang="is-IS" sz="1100" dirty="0"/>
          </a:p>
        </p:txBody>
      </p:sp>
    </p:spTree>
    <p:extLst>
      <p:ext uri="{BB962C8B-B14F-4D97-AF65-F5344CB8AC3E}">
        <p14:creationId xmlns:p14="http://schemas.microsoft.com/office/powerpoint/2010/main" val="20091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12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4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7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2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1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3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0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2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2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020" y="509270"/>
            <a:ext cx="838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9125765" y="419854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is-IS" b="1" dirty="0">
                <a:solidFill>
                  <a:schemeClr val="bg1"/>
                </a:solidFill>
              </a:rPr>
              <a:t>58.800 m2</a:t>
            </a:r>
            <a:r>
              <a:rPr lang="is-IS" dirty="0"/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394" y="699770"/>
            <a:ext cx="307784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arammi 6"/>
          <p:cNvSpPr txBox="1"/>
          <p:nvPr/>
        </p:nvSpPr>
        <p:spPr>
          <a:xfrm>
            <a:off x="6187440" y="2377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s-IS" dirty="0"/>
          </a:p>
        </p:txBody>
      </p:sp>
      <p:sp>
        <p:nvSpPr>
          <p:cNvPr id="8" name="Textarammi 7"/>
          <p:cNvSpPr txBox="1"/>
          <p:nvPr/>
        </p:nvSpPr>
        <p:spPr>
          <a:xfrm>
            <a:off x="8890000" y="847407"/>
            <a:ext cx="241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Í fullnaðarhönnun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/>
          <p:cNvSpPr txBox="1"/>
          <p:nvPr/>
        </p:nvSpPr>
        <p:spPr>
          <a:xfrm>
            <a:off x="0" y="124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smtClean="0">
                <a:latin typeface="Perpetua Titling MT" panose="02020502060505020804" pitchFamily="18" charset="0"/>
              </a:rPr>
              <a:t>Meirihluta starfa í borgum er í þjónustu</a:t>
            </a:r>
            <a:endParaRPr lang="is-IS" sz="2800" dirty="0">
              <a:latin typeface="Perpetua Titling MT" panose="020205020605050208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265238"/>
            <a:ext cx="101441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0" y="6567484"/>
            <a:ext cx="1197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/>
              <a:t>Graf: </a:t>
            </a:r>
            <a:r>
              <a:rPr lang="is-IS" sz="1100" dirty="0" err="1"/>
              <a:t>SSH</a:t>
            </a:r>
            <a:r>
              <a:rPr lang="is-IS" sz="1100" dirty="0"/>
              <a:t> Skýrsla um Vaxtasamning (2014) </a:t>
            </a:r>
            <a:r>
              <a:rPr lang="is-IS" sz="1100" dirty="0" smtClean="0"/>
              <a:t> http</a:t>
            </a:r>
            <a:r>
              <a:rPr lang="is-IS" sz="1100" dirty="0"/>
              <a:t>://</a:t>
            </a:r>
            <a:r>
              <a:rPr lang="is-IS" sz="1100" dirty="0" smtClean="0"/>
              <a:t>www.ssh.is/images/stories/Sóknaráætlun/Lokaskyrslur/Vaxtarsamningur/Hofudb_hagkerfi-26.08.2014.pdf  (</a:t>
            </a:r>
            <a:r>
              <a:rPr lang="is-IS" sz="1100" dirty="0" err="1" smtClean="0"/>
              <a:t>bls</a:t>
            </a:r>
            <a:r>
              <a:rPr lang="is-IS" sz="1100" dirty="0"/>
              <a:t> </a:t>
            </a:r>
            <a:r>
              <a:rPr lang="is-IS" sz="1100" dirty="0" smtClean="0"/>
              <a:t>11)</a:t>
            </a:r>
            <a:endParaRPr lang="is-IS" sz="1100" dirty="0"/>
          </a:p>
        </p:txBody>
      </p:sp>
    </p:spTree>
    <p:extLst>
      <p:ext uri="{BB962C8B-B14F-4D97-AF65-F5344CB8AC3E}">
        <p14:creationId xmlns:p14="http://schemas.microsoft.com/office/powerpoint/2010/main" val="39260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2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yn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3615541"/>
            <a:ext cx="4074130" cy="2717412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4766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2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5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is-I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20"/>
            <a:ext cx="12293600" cy="75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519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9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2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0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arammi 3"/>
          <p:cNvSpPr txBox="1"/>
          <p:nvPr/>
        </p:nvSpPr>
        <p:spPr>
          <a:xfrm>
            <a:off x="0" y="6567485"/>
            <a:ext cx="1197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/>
              <a:t>http://sloanreview.mit.edu/article/the-multiplier-effect-of-innovation-jobs/</a:t>
            </a:r>
          </a:p>
        </p:txBody>
      </p:sp>
      <p:sp>
        <p:nvSpPr>
          <p:cNvPr id="6" name="Textarammi 5"/>
          <p:cNvSpPr txBox="1"/>
          <p:nvPr/>
        </p:nvSpPr>
        <p:spPr>
          <a:xfrm>
            <a:off x="384627" y="1287741"/>
            <a:ext cx="67999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500" dirty="0" smtClean="0">
                <a:solidFill>
                  <a:schemeClr val="bg1"/>
                </a:solidFill>
                <a:ea typeface="Calibri"/>
                <a:cs typeface="Times New Roman"/>
              </a:rPr>
              <a:t>Hvert hátæknistarf skapar fimm störf í þjónustugreinum</a:t>
            </a:r>
          </a:p>
          <a:p>
            <a:endParaRPr lang="is-IS" sz="2500" dirty="0">
              <a:solidFill>
                <a:schemeClr val="bg1"/>
              </a:solidFill>
              <a:ea typeface="Calibri"/>
              <a:cs typeface="Times New Roman"/>
            </a:endParaRPr>
          </a:p>
          <a:p>
            <a:r>
              <a:rPr lang="is-IS" sz="2500" dirty="0" smtClean="0">
                <a:solidFill>
                  <a:schemeClr val="bg1"/>
                </a:solidFill>
                <a:ea typeface="Calibri"/>
                <a:cs typeface="Times New Roman"/>
              </a:rPr>
              <a:t>Þær borgir Bandaríkjanna sem hafa laðað til sín sterk nýsköpunarfyrirtæki eru að stinga af aðrar borgir</a:t>
            </a:r>
          </a:p>
          <a:p>
            <a:endParaRPr lang="is-IS" sz="2500" dirty="0">
              <a:solidFill>
                <a:schemeClr val="bg1"/>
              </a:solidFill>
              <a:ea typeface="Calibri"/>
              <a:cs typeface="Times New Roman"/>
            </a:endParaRPr>
          </a:p>
          <a:p>
            <a:r>
              <a:rPr lang="is-IS" sz="2500" dirty="0" smtClean="0">
                <a:solidFill>
                  <a:schemeClr val="bg1"/>
                </a:solidFill>
                <a:ea typeface="Calibri"/>
                <a:cs typeface="Times New Roman"/>
              </a:rPr>
              <a:t>Bjóða hærri laun, fjölbreyttari atvinnu, meiri lífsgæði og jafnvel hærri lífslíkur</a:t>
            </a:r>
          </a:p>
          <a:p>
            <a:endParaRPr lang="is-IS" sz="2500" dirty="0">
              <a:solidFill>
                <a:schemeClr val="bg1"/>
              </a:solidFill>
              <a:ea typeface="Calibri"/>
              <a:cs typeface="Times New Roman"/>
            </a:endParaRPr>
          </a:p>
          <a:p>
            <a:r>
              <a:rPr lang="is-IS" sz="2500" dirty="0">
                <a:solidFill>
                  <a:schemeClr val="bg1"/>
                </a:solidFill>
                <a:ea typeface="Calibri"/>
                <a:cs typeface="Times New Roman"/>
              </a:rPr>
              <a:t>Ö</a:t>
            </a:r>
            <a:r>
              <a:rPr lang="is-IS" sz="2500" dirty="0" smtClean="0">
                <a:solidFill>
                  <a:schemeClr val="bg1"/>
                </a:solidFill>
                <a:ea typeface="Calibri"/>
                <a:cs typeface="Times New Roman"/>
              </a:rPr>
              <a:t>flugur alþjóðageiri er forgangsmál og lykilatriði að efla samkeppnishæfni í alþjóðlegum samanburði</a:t>
            </a:r>
            <a:endParaRPr lang="is-IS" sz="2500" dirty="0" smtClean="0">
              <a:solidFill>
                <a:schemeClr val="bg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6148" name="Picture 4" descr="http://i1.wp.com/loslibrosquenecesitogratis.com/wp-content/uploads/2014/12/fc884ed365f4381c6dd1f95d869fdd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87741"/>
            <a:ext cx="3867150" cy="45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arammi 7"/>
          <p:cNvSpPr txBox="1"/>
          <p:nvPr/>
        </p:nvSpPr>
        <p:spPr>
          <a:xfrm>
            <a:off x="0" y="1270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smtClean="0">
                <a:latin typeface="Perpetua Titling MT" panose="02020502060505020804" pitchFamily="18" charset="0"/>
              </a:rPr>
              <a:t>Kjör </a:t>
            </a:r>
            <a:r>
              <a:rPr lang="is-IS" sz="2800" dirty="0">
                <a:latin typeface="Perpetua Titling MT" panose="02020502060505020804" pitchFamily="18" charset="0"/>
              </a:rPr>
              <a:t>íbúa ráðast </a:t>
            </a:r>
            <a:r>
              <a:rPr lang="is-IS" sz="2800" dirty="0" smtClean="0">
                <a:latin typeface="Perpetua Titling MT" panose="02020502060505020804" pitchFamily="18" charset="0"/>
              </a:rPr>
              <a:t>af störfum í Útflutningi</a:t>
            </a:r>
            <a:endParaRPr lang="is-IS" sz="2800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4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0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34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is-I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-436728"/>
            <a:ext cx="11216640" cy="77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525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minni13.jpg"/>
          <p:cNvPicPr/>
          <p:nvPr/>
        </p:nvPicPr>
        <p:blipFill>
          <a:blip r:embed="rId2">
            <a:extLst/>
          </a:blip>
          <a:srcRect l="11282" r="11282"/>
          <a:stretch>
            <a:fillRect/>
          </a:stretch>
        </p:blipFill>
        <p:spPr>
          <a:xfrm>
            <a:off x="8060532" y="3062883"/>
            <a:ext cx="3786188" cy="275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minni12.jpg"/>
          <p:cNvPicPr/>
          <p:nvPr/>
        </p:nvPicPr>
        <p:blipFill>
          <a:blip r:embed="rId3">
            <a:extLst/>
          </a:blip>
          <a:srcRect l="11354" r="11354"/>
          <a:stretch>
            <a:fillRect/>
          </a:stretch>
        </p:blipFill>
        <p:spPr>
          <a:xfrm>
            <a:off x="345843" y="258961"/>
            <a:ext cx="7631907" cy="5554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CIMG5837.jpeg"/>
          <p:cNvPicPr/>
          <p:nvPr/>
        </p:nvPicPr>
        <p:blipFill>
          <a:blip r:embed="rId4">
            <a:extLst/>
          </a:blip>
          <a:srcRect l="11282" r="11282"/>
          <a:stretch>
            <a:fillRect/>
          </a:stretch>
        </p:blipFill>
        <p:spPr>
          <a:xfrm>
            <a:off x="8060532" y="258961"/>
            <a:ext cx="3786188" cy="275034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345843" y="6037064"/>
            <a:ext cx="10167938" cy="4643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378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b="1" dirty="0" err="1">
                <a:solidFill>
                  <a:schemeClr val="tx1"/>
                </a:solidFill>
              </a:rPr>
              <a:t>Borgartún</a:t>
            </a:r>
            <a:r>
              <a:rPr sz="3200" b="1" dirty="0">
                <a:solidFill>
                  <a:schemeClr val="tx1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390725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Notayfir.jpg"/>
          <p:cNvPicPr/>
          <p:nvPr/>
        </p:nvPicPr>
        <p:blipFill>
          <a:blip r:embed="rId2">
            <a:extLst/>
          </a:blip>
          <a:srcRect t="13679" b="13679"/>
          <a:stretch>
            <a:fillRect/>
          </a:stretch>
        </p:blipFill>
        <p:spPr>
          <a:xfrm>
            <a:off x="8060531" y="3062883"/>
            <a:ext cx="3786188" cy="275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Notaturn.jpg"/>
          <p:cNvPicPr/>
          <p:nvPr/>
        </p:nvPicPr>
        <p:blipFill>
          <a:blip r:embed="rId3">
            <a:extLst/>
          </a:blip>
          <a:srcRect t="17654" b="17654"/>
          <a:stretch>
            <a:fillRect/>
          </a:stretch>
        </p:blipFill>
        <p:spPr>
          <a:xfrm>
            <a:off x="345843" y="258961"/>
            <a:ext cx="7631907" cy="5554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Notagata.jpg"/>
          <p:cNvPicPr/>
          <p:nvPr/>
        </p:nvPicPr>
        <p:blipFill>
          <a:blip r:embed="rId4">
            <a:extLst/>
          </a:blip>
          <a:srcRect t="17714" b="17714"/>
          <a:stretch>
            <a:fillRect/>
          </a:stretch>
        </p:blipFill>
        <p:spPr>
          <a:xfrm>
            <a:off x="8060531" y="258961"/>
            <a:ext cx="3786188" cy="275034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345843" y="6037064"/>
            <a:ext cx="10167938" cy="4643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378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b="1" dirty="0" err="1">
                <a:solidFill>
                  <a:schemeClr val="tx1"/>
                </a:solidFill>
              </a:rPr>
              <a:t>Borgartún</a:t>
            </a:r>
            <a:r>
              <a:rPr sz="3200" b="1" dirty="0">
                <a:solidFill>
                  <a:schemeClr val="tx1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341994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5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60821" cy="6858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75" y="4367755"/>
            <a:ext cx="4704523" cy="205455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2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arammi 1"/>
          <p:cNvSpPr txBox="1"/>
          <p:nvPr/>
        </p:nvSpPr>
        <p:spPr>
          <a:xfrm>
            <a:off x="0" y="200804"/>
            <a:ext cx="1139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latin typeface="Perpetua Titling MT" panose="02020502060505020804" pitchFamily="18" charset="0"/>
              </a:rPr>
              <a:t>eitt svæði á Íslandi getur keppt um alþjóðleg þekkingarfyrirtæki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  <p:sp>
        <p:nvSpPr>
          <p:cNvPr id="4" name="Textarammi 3"/>
          <p:cNvSpPr txBox="1"/>
          <p:nvPr/>
        </p:nvSpPr>
        <p:spPr>
          <a:xfrm>
            <a:off x="2311400" y="6567485"/>
            <a:ext cx="9664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100" dirty="0" smtClean="0">
                <a:solidFill>
                  <a:schemeClr val="bg1"/>
                </a:solidFill>
              </a:rPr>
              <a:t>.</a:t>
            </a:r>
            <a:endParaRPr lang="is-IS" sz="1100" dirty="0">
              <a:solidFill>
                <a:schemeClr val="bg1"/>
              </a:solidFill>
            </a:endParaRPr>
          </a:p>
        </p:txBody>
      </p:sp>
      <p:sp>
        <p:nvSpPr>
          <p:cNvPr id="5" name="Textarammi 4"/>
          <p:cNvSpPr txBox="1"/>
          <p:nvPr/>
        </p:nvSpPr>
        <p:spPr>
          <a:xfrm>
            <a:off x="768350" y="2412501"/>
            <a:ext cx="10655300" cy="41549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is-IS" sz="2200" dirty="0" smtClean="0">
                <a:ea typeface="Calibri"/>
                <a:cs typeface="Times New Roman"/>
              </a:rPr>
              <a:t>- Skemmtilegt mannlíf 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- Fjölbreytt úrval þjónustu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- </a:t>
            </a:r>
            <a:r>
              <a:rPr lang="is-IS" sz="2200" dirty="0" err="1" smtClean="0">
                <a:ea typeface="Calibri"/>
                <a:cs typeface="Times New Roman"/>
              </a:rPr>
              <a:t>Öflugir</a:t>
            </a:r>
            <a:r>
              <a:rPr lang="is-IS" sz="2200" dirty="0" smtClean="0">
                <a:ea typeface="Calibri"/>
                <a:cs typeface="Times New Roman"/>
              </a:rPr>
              <a:t> Innviðir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- Stoðfyrirtæki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- Hæfileikar – gott úrval af fólki með 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   viðeigandi menntun</a:t>
            </a:r>
          </a:p>
          <a:p>
            <a:endParaRPr lang="is-IS" sz="2200" dirty="0" smtClean="0">
              <a:ea typeface="Calibri"/>
              <a:cs typeface="Times New Roman"/>
            </a:endParaRPr>
          </a:p>
          <a:p>
            <a:endParaRPr lang="is-IS" sz="2200" dirty="0">
              <a:ea typeface="Calibri"/>
              <a:cs typeface="Times New Roman"/>
            </a:endParaRPr>
          </a:p>
          <a:p>
            <a:endParaRPr lang="is-IS" sz="2200" dirty="0" smtClean="0">
              <a:ea typeface="Calibri"/>
              <a:cs typeface="Times New Roman"/>
            </a:endParaRPr>
          </a:p>
          <a:p>
            <a:endParaRPr lang="is-IS" sz="2200" dirty="0">
              <a:ea typeface="Calibri"/>
              <a:cs typeface="Times New Roman"/>
            </a:endParaRPr>
          </a:p>
          <a:p>
            <a:endParaRPr lang="is-IS" sz="2200" dirty="0" smtClean="0">
              <a:ea typeface="Calibri"/>
              <a:cs typeface="Times New Roman"/>
            </a:endParaRPr>
          </a:p>
          <a:p>
            <a:endParaRPr lang="is-IS" sz="2200" dirty="0">
              <a:ea typeface="Calibri"/>
              <a:cs typeface="Times New Roman"/>
            </a:endParaRPr>
          </a:p>
          <a:p>
            <a:r>
              <a:rPr lang="is-IS" sz="2200" dirty="0" smtClean="0">
                <a:ea typeface="Calibri"/>
                <a:cs typeface="Times New Roman"/>
              </a:rPr>
              <a:t>- Góð menntun á öllum skólastigum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- Gott úrval af afþreyingarmöguleikum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- Góðar samgöngur til og innan borgar, 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   sérstaklega almenningssamgöngur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- Góðir háskólar og rannsóknastofnanir að    </a:t>
            </a:r>
          </a:p>
          <a:p>
            <a:r>
              <a:rPr lang="is-IS" sz="2200" dirty="0" smtClean="0">
                <a:ea typeface="Calibri"/>
                <a:cs typeface="Times New Roman"/>
              </a:rPr>
              <a:t>   vinna með</a:t>
            </a:r>
          </a:p>
        </p:txBody>
      </p:sp>
      <p:sp>
        <p:nvSpPr>
          <p:cNvPr id="6" name="Textarammi 5"/>
          <p:cNvSpPr txBox="1"/>
          <p:nvPr/>
        </p:nvSpPr>
        <p:spPr>
          <a:xfrm>
            <a:off x="859971" y="881743"/>
            <a:ext cx="105636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b="1" dirty="0"/>
              <a:t>Til þess að fá til landsins alþjóðlegar starfsstöðvar þarf að bjóða upp á lífsgæði sambærileg við samanburðarborgir</a:t>
            </a:r>
          </a:p>
          <a:p>
            <a:endParaRPr lang="is-IS" sz="2200" b="1" dirty="0">
              <a:ea typeface="Calibri"/>
              <a:cs typeface="Times New Roman"/>
            </a:endParaRPr>
          </a:p>
          <a:p>
            <a:r>
              <a:rPr lang="is-IS" sz="2200" b="1" dirty="0">
                <a:ea typeface="Calibri"/>
                <a:cs typeface="Times New Roman"/>
              </a:rPr>
              <a:t>Langir gátlistar </a:t>
            </a:r>
            <a:r>
              <a:rPr lang="is-IS" sz="2200" b="1" dirty="0" err="1">
                <a:ea typeface="Calibri"/>
                <a:cs typeface="Times New Roman"/>
              </a:rPr>
              <a:t>hjá</a:t>
            </a:r>
            <a:r>
              <a:rPr lang="is-IS" sz="2200" b="1" dirty="0">
                <a:ea typeface="Calibri"/>
                <a:cs typeface="Times New Roman"/>
              </a:rPr>
              <a:t> staðarvalsfyrirtækjum: </a:t>
            </a:r>
          </a:p>
          <a:p>
            <a:endParaRPr lang="is-IS" sz="2200" b="1" dirty="0"/>
          </a:p>
        </p:txBody>
      </p:sp>
    </p:spTree>
    <p:extLst>
      <p:ext uri="{BB962C8B-B14F-4D97-AF65-F5344CB8AC3E}">
        <p14:creationId xmlns:p14="http://schemas.microsoft.com/office/powerpoint/2010/main" val="17689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7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6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9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1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1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b="59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arammi 1"/>
          <p:cNvSpPr txBox="1"/>
          <p:nvPr/>
        </p:nvSpPr>
        <p:spPr>
          <a:xfrm>
            <a:off x="508000" y="4178300"/>
            <a:ext cx="1075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9600" dirty="0" smtClean="0">
                <a:latin typeface="Rockwell" panose="02060603020205020403" pitchFamily="18" charset="0"/>
              </a:rPr>
              <a:t>Samkeppnishæfni</a:t>
            </a:r>
            <a:endParaRPr lang="is-IS" dirty="0">
              <a:latin typeface="Rockwell" panose="02060603020205020403" pitchFamily="18" charset="0"/>
            </a:endParaRPr>
          </a:p>
        </p:txBody>
      </p:sp>
      <p:sp>
        <p:nvSpPr>
          <p:cNvPr id="3" name="Textarammi 2"/>
          <p:cNvSpPr txBox="1"/>
          <p:nvPr/>
        </p:nvSpPr>
        <p:spPr>
          <a:xfrm>
            <a:off x="660400" y="5562600"/>
            <a:ext cx="10756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400" dirty="0" smtClean="0">
                <a:latin typeface="Rockwell" panose="02060603020205020403" pitchFamily="18" charset="0"/>
              </a:rPr>
              <a:t>Dagur B. Eggertsson</a:t>
            </a:r>
            <a:endParaRPr lang="is-IS" sz="800" dirty="0">
              <a:latin typeface="Rockwell" panose="02060603020205020403" pitchFamily="18" charset="0"/>
            </a:endParaRPr>
          </a:p>
        </p:txBody>
      </p:sp>
      <p:sp>
        <p:nvSpPr>
          <p:cNvPr id="4" name="Textarammi 3"/>
          <p:cNvSpPr txBox="1"/>
          <p:nvPr/>
        </p:nvSpPr>
        <p:spPr>
          <a:xfrm>
            <a:off x="469900" y="6210300"/>
            <a:ext cx="1075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latin typeface="Rockwell" panose="02060603020205020403" pitchFamily="18" charset="0"/>
              </a:rPr>
              <a:t>Borgarstjóri</a:t>
            </a:r>
            <a:endParaRPr lang="is-IS" sz="3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4500"/>
          <a:stretch/>
        </p:blipFill>
        <p:spPr bwMode="auto">
          <a:xfrm>
            <a:off x="6337302" y="1364079"/>
            <a:ext cx="5410200" cy="460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arammi 1"/>
          <p:cNvSpPr txBox="1"/>
          <p:nvPr/>
        </p:nvSpPr>
        <p:spPr>
          <a:xfrm>
            <a:off x="0" y="6567484"/>
            <a:ext cx="1197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/>
              <a:t>http://www.citigroup.com/citi/citiforcities/pdfs/hotspots2025.pdf</a:t>
            </a:r>
          </a:p>
        </p:txBody>
      </p:sp>
      <p:sp>
        <p:nvSpPr>
          <p:cNvPr id="4" name="Textarammi 3"/>
          <p:cNvSpPr txBox="1"/>
          <p:nvPr/>
        </p:nvSpPr>
        <p:spPr>
          <a:xfrm>
            <a:off x="165100" y="1364079"/>
            <a:ext cx="4495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chemeClr val="bg1"/>
                </a:solidFill>
              </a:rPr>
              <a:t>Úttekt á samkeppnihæfni borga: </a:t>
            </a:r>
          </a:p>
          <a:p>
            <a:r>
              <a:rPr lang="is-IS" sz="2200" dirty="0" smtClean="0">
                <a:solidFill>
                  <a:schemeClr val="bg1"/>
                </a:solidFill>
              </a:rPr>
              <a:t>Mikilvægustu eiginleikar:</a:t>
            </a:r>
          </a:p>
          <a:p>
            <a:endParaRPr lang="is-IS" sz="2200" dirty="0">
              <a:solidFill>
                <a:schemeClr val="bg1"/>
              </a:solidFill>
            </a:endParaRPr>
          </a:p>
          <a:p>
            <a:r>
              <a:rPr lang="is-IS" sz="2200" b="1" dirty="0" smtClean="0">
                <a:solidFill>
                  <a:schemeClr val="bg1"/>
                </a:solidFill>
              </a:rPr>
              <a:t>Gæði stofnanna </a:t>
            </a:r>
          </a:p>
          <a:p>
            <a:r>
              <a:rPr lang="is-IS" sz="2200" dirty="0" smtClean="0">
                <a:solidFill>
                  <a:schemeClr val="bg1"/>
                </a:solidFill>
              </a:rPr>
              <a:t>Lagaumgjörð, skipulag, fyrirsjáanleiki ákvarðana, jafnræði, gegnsæi og virkt eftirlit með stjórnvöldum. </a:t>
            </a:r>
          </a:p>
          <a:p>
            <a:endParaRPr lang="is-IS" sz="2200" dirty="0">
              <a:solidFill>
                <a:schemeClr val="bg1"/>
              </a:solidFill>
            </a:endParaRPr>
          </a:p>
          <a:p>
            <a:r>
              <a:rPr lang="is-IS" sz="2200" b="1" dirty="0" smtClean="0">
                <a:solidFill>
                  <a:schemeClr val="bg1"/>
                </a:solidFill>
              </a:rPr>
              <a:t>Gæði hafna </a:t>
            </a:r>
          </a:p>
          <a:p>
            <a:r>
              <a:rPr lang="is-IS" sz="2200" dirty="0" smtClean="0">
                <a:solidFill>
                  <a:schemeClr val="bg1"/>
                </a:solidFill>
              </a:rPr>
              <a:t>Sterk fylgni milli samkeppnishæfni og góðra hafna.</a:t>
            </a:r>
          </a:p>
          <a:p>
            <a:endParaRPr lang="is-IS" sz="2200" dirty="0">
              <a:solidFill>
                <a:schemeClr val="bg1"/>
              </a:solidFill>
            </a:endParaRPr>
          </a:p>
          <a:p>
            <a:r>
              <a:rPr lang="is-IS" sz="2200" b="1" dirty="0" smtClean="0">
                <a:solidFill>
                  <a:schemeClr val="bg1"/>
                </a:solidFill>
              </a:rPr>
              <a:t>Gæði innviða</a:t>
            </a:r>
          </a:p>
          <a:p>
            <a:r>
              <a:rPr lang="is-IS" sz="2200" dirty="0" smtClean="0">
                <a:solidFill>
                  <a:schemeClr val="bg1"/>
                </a:solidFill>
              </a:rPr>
              <a:t>Gæði vega, almenningssamgangna og fjarskipta.</a:t>
            </a:r>
            <a:endParaRPr lang="is-IS" sz="2200" dirty="0">
              <a:solidFill>
                <a:schemeClr val="bg1"/>
              </a:solidFill>
            </a:endParaRPr>
          </a:p>
        </p:txBody>
      </p:sp>
      <p:sp>
        <p:nvSpPr>
          <p:cNvPr id="7" name="Textarammi 6"/>
          <p:cNvSpPr txBox="1"/>
          <p:nvPr/>
        </p:nvSpPr>
        <p:spPr>
          <a:xfrm>
            <a:off x="165100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err="1">
                <a:latin typeface="Perpetua Titling MT" panose="02020502060505020804" pitchFamily="18" charset="0"/>
              </a:rPr>
              <a:t>Economist</a:t>
            </a:r>
            <a:r>
              <a:rPr lang="is-IS" sz="2400" dirty="0">
                <a:latin typeface="Perpetua Titling MT" panose="02020502060505020804" pitchFamily="18" charset="0"/>
              </a:rPr>
              <a:t> og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Citigroup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53" y="2386332"/>
            <a:ext cx="7296666" cy="31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étthyrningur 2"/>
          <p:cNvSpPr/>
          <p:nvPr/>
        </p:nvSpPr>
        <p:spPr>
          <a:xfrm>
            <a:off x="4843153" y="4811839"/>
            <a:ext cx="7296666" cy="1728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2" y="885061"/>
            <a:ext cx="4106628" cy="52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165100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err="1">
                <a:latin typeface="Perpetua Titling MT" panose="02020502060505020804" pitchFamily="18" charset="0"/>
              </a:rPr>
              <a:t>Economist</a:t>
            </a:r>
            <a:r>
              <a:rPr lang="is-IS" sz="2400" dirty="0">
                <a:latin typeface="Perpetua Titling MT" panose="02020502060505020804" pitchFamily="18" charset="0"/>
              </a:rPr>
              <a:t> </a:t>
            </a:r>
            <a:r>
              <a:rPr lang="is-IS" sz="2400" dirty="0" err="1" smtClean="0">
                <a:latin typeface="Perpetua Titling MT" panose="02020502060505020804" pitchFamily="18" charset="0"/>
              </a:rPr>
              <a:t>liveability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/>
          <p:cNvSpPr txBox="1"/>
          <p:nvPr/>
        </p:nvSpPr>
        <p:spPr>
          <a:xfrm>
            <a:off x="0" y="6567484"/>
            <a:ext cx="1197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/>
              <a:t>http://</a:t>
            </a:r>
            <a:r>
              <a:rPr lang="is-IS" sz="1100" dirty="0" smtClean="0"/>
              <a:t>www.worldbank.org/en/topic/trade/publication/competitive-cities-a-local-solution-to-a-global-lack-of-growth-and-jobs </a:t>
            </a:r>
            <a:endParaRPr lang="is-IS" sz="1100" dirty="0"/>
          </a:p>
        </p:txBody>
      </p:sp>
      <p:sp>
        <p:nvSpPr>
          <p:cNvPr id="4" name="Textarammi 3"/>
          <p:cNvSpPr txBox="1"/>
          <p:nvPr/>
        </p:nvSpPr>
        <p:spPr>
          <a:xfrm>
            <a:off x="228602" y="854503"/>
            <a:ext cx="673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 smtClean="0">
                <a:solidFill>
                  <a:schemeClr val="bg1"/>
                </a:solidFill>
              </a:rPr>
              <a:t>Úttekt á samkeppnihæfni borga: </a:t>
            </a:r>
          </a:p>
          <a:p>
            <a:endParaRPr lang="is-IS" sz="1400" dirty="0">
              <a:solidFill>
                <a:srgbClr val="FF0000"/>
              </a:solidFill>
            </a:endParaRPr>
          </a:p>
          <a:p>
            <a:r>
              <a:rPr lang="is-IS" sz="1400" b="1" dirty="0" smtClean="0">
                <a:solidFill>
                  <a:schemeClr val="bg1"/>
                </a:solidFill>
              </a:rPr>
              <a:t>Hagræn uppbygging</a:t>
            </a:r>
          </a:p>
          <a:p>
            <a:r>
              <a:rPr lang="is-IS" sz="1400" dirty="0" smtClean="0">
                <a:solidFill>
                  <a:schemeClr val="bg1"/>
                </a:solidFill>
              </a:rPr>
              <a:t>Borgir eiga að styrkja sínar kjarnagreinar og leggja áherslu á alþjóðageirann. </a:t>
            </a:r>
          </a:p>
          <a:p>
            <a:r>
              <a:rPr lang="is-IS" sz="1400" dirty="0" smtClean="0">
                <a:solidFill>
                  <a:schemeClr val="bg1"/>
                </a:solidFill>
              </a:rPr>
              <a:t>Vöxtur er fjölþátta: vöxtur fyrirtækja, frumkvöðlafyrirtæki og erlend fjárfesting. </a:t>
            </a:r>
          </a:p>
          <a:p>
            <a:endParaRPr lang="is-IS" sz="1400" dirty="0" smtClean="0">
              <a:solidFill>
                <a:schemeClr val="bg1"/>
              </a:solidFill>
            </a:endParaRPr>
          </a:p>
          <a:p>
            <a:r>
              <a:rPr lang="is-IS" sz="1400" b="1" dirty="0" smtClean="0">
                <a:solidFill>
                  <a:schemeClr val="bg1"/>
                </a:solidFill>
              </a:rPr>
              <a:t>Opinber stefna</a:t>
            </a:r>
          </a:p>
          <a:p>
            <a:r>
              <a:rPr lang="is-IS" sz="1400" dirty="0" smtClean="0">
                <a:solidFill>
                  <a:schemeClr val="bg1"/>
                </a:solidFill>
              </a:rPr>
              <a:t>Samkeppnishæfar borgir miða sína stefnu við að auka samkeppnishæfni (stofnanir og reglur, innviðir og land, menntun og nýsköpun) innan hverrar atvinnugreinar</a:t>
            </a:r>
          </a:p>
          <a:p>
            <a:endParaRPr lang="is-IS" sz="1400" dirty="0" smtClean="0">
              <a:solidFill>
                <a:schemeClr val="bg1"/>
              </a:solidFill>
            </a:endParaRPr>
          </a:p>
          <a:p>
            <a:r>
              <a:rPr lang="is-IS" sz="1400" b="1" dirty="0" smtClean="0">
                <a:solidFill>
                  <a:schemeClr val="bg1"/>
                </a:solidFill>
              </a:rPr>
              <a:t>Samráð</a:t>
            </a:r>
          </a:p>
          <a:p>
            <a:r>
              <a:rPr lang="is-IS" sz="1400" dirty="0" smtClean="0">
                <a:solidFill>
                  <a:schemeClr val="bg1"/>
                </a:solidFill>
              </a:rPr>
              <a:t>Í samkeppnishæfum borgum þá var:  </a:t>
            </a:r>
          </a:p>
          <a:p>
            <a:pPr marL="857250" lvl="1" indent="-400050">
              <a:buFont typeface="+mj-lt"/>
              <a:buAutoNum type="romanLcPeriod"/>
            </a:pPr>
            <a:r>
              <a:rPr lang="is-IS" sz="1400" dirty="0" smtClean="0">
                <a:solidFill>
                  <a:schemeClr val="bg1"/>
                </a:solidFill>
              </a:rPr>
              <a:t>Samtal við atvinnulífið um starfsumhverfið og opinberar takmarkanir.</a:t>
            </a:r>
          </a:p>
          <a:p>
            <a:pPr marL="857250" lvl="1" indent="-400050">
              <a:buFont typeface="+mj-lt"/>
              <a:buAutoNum type="romanLcPeriod"/>
            </a:pPr>
            <a:r>
              <a:rPr lang="is-IS" sz="1400" dirty="0" smtClean="0">
                <a:solidFill>
                  <a:schemeClr val="bg1"/>
                </a:solidFill>
              </a:rPr>
              <a:t>Innviðafjárfestingar unnar í samstarfi við atvinnulífið og </a:t>
            </a:r>
            <a:r>
              <a:rPr lang="is-IS" sz="1400" dirty="0" err="1" smtClean="0">
                <a:solidFill>
                  <a:schemeClr val="bg1"/>
                </a:solidFill>
              </a:rPr>
              <a:t>þær</a:t>
            </a:r>
            <a:r>
              <a:rPr lang="is-IS" sz="1400" dirty="0" smtClean="0">
                <a:solidFill>
                  <a:schemeClr val="bg1"/>
                </a:solidFill>
              </a:rPr>
              <a:t> atvinnugreinar sem </a:t>
            </a:r>
            <a:r>
              <a:rPr lang="is-IS" sz="1400" dirty="0" err="1" smtClean="0">
                <a:solidFill>
                  <a:schemeClr val="bg1"/>
                </a:solidFill>
              </a:rPr>
              <a:t>þær</a:t>
            </a:r>
            <a:r>
              <a:rPr lang="is-IS" sz="1400" dirty="0" smtClean="0">
                <a:solidFill>
                  <a:schemeClr val="bg1"/>
                </a:solidFill>
              </a:rPr>
              <a:t> fjárfestingarnar studdu við.</a:t>
            </a:r>
          </a:p>
          <a:p>
            <a:pPr marL="857250" lvl="1" indent="-400050">
              <a:buFont typeface="+mj-lt"/>
              <a:buAutoNum type="romanLcPeriod"/>
            </a:pPr>
            <a:r>
              <a:rPr lang="is-IS" sz="1400" dirty="0" smtClean="0">
                <a:solidFill>
                  <a:schemeClr val="bg1"/>
                </a:solidFill>
              </a:rPr>
              <a:t>Menntaverkefni unnin í samvinnu við fyrirtæki til að tryggja að þau væri í takt við þarfir atvinnulífisins</a:t>
            </a:r>
            <a:endParaRPr lang="is-IS" sz="1400" dirty="0">
              <a:solidFill>
                <a:schemeClr val="bg1"/>
              </a:solidFill>
            </a:endParaRPr>
          </a:p>
          <a:p>
            <a:pPr marL="857250" lvl="1" indent="-400050">
              <a:buFont typeface="+mj-lt"/>
              <a:buAutoNum type="romanLcPeriod"/>
            </a:pPr>
            <a:endParaRPr lang="is-IS" sz="1400" dirty="0" smtClean="0">
              <a:solidFill>
                <a:schemeClr val="bg1"/>
              </a:solidFill>
            </a:endParaRPr>
          </a:p>
          <a:p>
            <a:r>
              <a:rPr lang="is-IS" sz="1400" b="1" dirty="0">
                <a:solidFill>
                  <a:schemeClr val="bg1"/>
                </a:solidFill>
              </a:rPr>
              <a:t>Innleiðing stefnu</a:t>
            </a:r>
          </a:p>
          <a:p>
            <a:r>
              <a:rPr lang="is-IS" sz="1400" dirty="0">
                <a:solidFill>
                  <a:schemeClr val="bg1"/>
                </a:solidFill>
              </a:rPr>
              <a:t>Samkeppnishæfar borgir setja sér ekki bara stefnu heldur úthluta fjármagni og mannauði í </a:t>
            </a:r>
            <a:r>
              <a:rPr lang="is-IS" sz="1400" dirty="0" smtClean="0">
                <a:solidFill>
                  <a:schemeClr val="bg1"/>
                </a:solidFill>
              </a:rPr>
              <a:t>innleiðingu</a:t>
            </a:r>
          </a:p>
          <a:p>
            <a:endParaRPr lang="is-IS" sz="1400" dirty="0" smtClean="0">
              <a:solidFill>
                <a:schemeClr val="bg1"/>
              </a:solidFill>
            </a:endParaRPr>
          </a:p>
          <a:p>
            <a:r>
              <a:rPr lang="is-IS" sz="1400" dirty="0" smtClean="0">
                <a:solidFill>
                  <a:schemeClr val="bg1"/>
                </a:solidFill>
              </a:rPr>
              <a:t>Tryggja bæði ábyrgð á innleiðingu og ábyrgð á eftirfylgni og eftirliti</a:t>
            </a:r>
          </a:p>
          <a:p>
            <a:r>
              <a:rPr lang="is-IS" sz="1400" dirty="0" err="1" smtClean="0">
                <a:solidFill>
                  <a:schemeClr val="bg1"/>
                </a:solidFill>
              </a:rPr>
              <a:t>Þær</a:t>
            </a:r>
            <a:r>
              <a:rPr lang="is-IS" sz="1400" dirty="0" smtClean="0">
                <a:solidFill>
                  <a:schemeClr val="bg1"/>
                </a:solidFill>
              </a:rPr>
              <a:t> auka slagkraft stefnunnar með samstarfi við önnur stjórnsýslustig og atvinnulífið </a:t>
            </a:r>
            <a:endParaRPr lang="is-I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534"/>
          <a:stretch/>
        </p:blipFill>
        <p:spPr bwMode="auto">
          <a:xfrm>
            <a:off x="7505700" y="1142688"/>
            <a:ext cx="4368800" cy="468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arammi 7"/>
          <p:cNvSpPr txBox="1"/>
          <p:nvPr/>
        </p:nvSpPr>
        <p:spPr>
          <a:xfrm>
            <a:off x="165100" y="188104"/>
            <a:ext cx="881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err="1" smtClean="0">
                <a:latin typeface="Perpetua Titling MT" panose="02020502060505020804" pitchFamily="18" charset="0"/>
              </a:rPr>
              <a:t>world</a:t>
            </a:r>
            <a:r>
              <a:rPr lang="is-IS" sz="2400" dirty="0" smtClean="0">
                <a:latin typeface="Perpetua Titling MT" panose="02020502060505020804" pitchFamily="18" charset="0"/>
              </a:rPr>
              <a:t> bank</a:t>
            </a:r>
            <a:endParaRPr lang="is-IS" sz="2400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748</Words>
  <Application>Microsoft Office PowerPoint</Application>
  <PresentationFormat>Sérstillt</PresentationFormat>
  <Paragraphs>131</Paragraphs>
  <Slides>65</Slides>
  <Notes>0</Notes>
  <HiddenSlides>0</HiddenSlides>
  <MMClips>0</MMClips>
  <ScaleCrop>false</ScaleCrop>
  <HeadingPairs>
    <vt:vector size="4" baseType="variant">
      <vt:variant>
        <vt:lpstr>Þema</vt:lpstr>
      </vt:variant>
      <vt:variant>
        <vt:i4>1</vt:i4>
      </vt:variant>
      <vt:variant>
        <vt:lpstr>Skyggnutitlar</vt:lpstr>
      </vt:variant>
      <vt:variant>
        <vt:i4>65</vt:i4>
      </vt:variant>
    </vt:vector>
  </HeadingPairs>
  <TitlesOfParts>
    <vt:vector size="66" baseType="lpstr">
      <vt:lpstr>Office Theme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Borgartún 2012</vt:lpstr>
      <vt:lpstr>Borgartún 2014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Oskar Arnarson</dc:creator>
  <cp:lastModifiedBy>user</cp:lastModifiedBy>
  <cp:revision>65</cp:revision>
  <dcterms:created xsi:type="dcterms:W3CDTF">2016-05-20T04:40:48Z</dcterms:created>
  <dcterms:modified xsi:type="dcterms:W3CDTF">2016-05-31T10:51:18Z</dcterms:modified>
</cp:coreProperties>
</file>