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71" r:id="rId4"/>
    <p:sldId id="272" r:id="rId5"/>
    <p:sldId id="259" r:id="rId6"/>
    <p:sldId id="274" r:id="rId7"/>
    <p:sldId id="267" r:id="rId8"/>
    <p:sldId id="268" r:id="rId9"/>
    <p:sldId id="270" r:id="rId10"/>
    <p:sldId id="273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DE0E-9C5F-D44E-AA34-0B4B11BEA42A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5AD9-CD00-D448-9226-03A46B13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markmi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félags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jónustu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sveitarfélaga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nr. 40 1991.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kvæmd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félags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þj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ónustunnar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gætt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hvetja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einstaklinginn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ábyrg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sjálfum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virð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sjálfsákvör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unarrétt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styrkja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sjálfshjálpar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Lög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félags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jónustu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sveitarfélaga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1991).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ý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kve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hlutdeild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stefnumörk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sveitarfélaga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jónustu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fatla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fólk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framtí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ý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Reykjavíkur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samningi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Sameinu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réttindi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fatla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fólks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tækt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samrá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ð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haft vi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notendur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hagsmunasamtök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starfsfólk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háskóla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samfélagi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róun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ustunnar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Reykjavikurborg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Meginhugmyndin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notandi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jónustunnar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stö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undiroka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stö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taka 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samfélaginu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5AD9-CD00-D448-9226-03A46B139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var›ar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skipulag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stjórnsýslunnar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70%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verkefna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opinbera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ábyrg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sveitafélaganna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Skandinavíu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þannig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mætti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breyta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hugtakinu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skandinavísk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velfer›arríki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skandinavísk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velferðarsveitarfélög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(Larsen 2002, 318).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meðan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ríkisvald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móti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stefnuna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regluverki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framkvæmdin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sveitarfélögunum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(Christiansen,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Petersen,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Edling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2005, 353).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Hluti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umræðunni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snúist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fámenn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sveitarfélög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tilliti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́.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ræðislegra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hagrænna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ﬂátta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Gunnar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Helgi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Kristinsson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umfjöllun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stær›arhagkvæmni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ﬂeirri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niðurstöðu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fjárfrekum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framkvæmdum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útheimti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mannafla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við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skolpi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almenningssamgöngur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raforkuframlei›slu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meðan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mannaflsfrek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þónusta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vi›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umönnunar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félagsþónusta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njóti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sömu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stærðarhagkvæmni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(Gunnar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Kristinsson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2001, 72) 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þetta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-Hansen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Larsen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tekið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eftir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ákveðinni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hámarksstærð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stækki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stjórnsýslan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umfram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raunverulega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ﬂörf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velferðarþónustu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smærri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einingum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Hansen, Larsen 2005, 5).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Umfjöllun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Larsen 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lýðræ›islega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virkni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sveitarfélaga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dregur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meginniðurstöðu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þátttaka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einingum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því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æskilegt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brjóta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stórar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smærri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einingar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þátttöku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félagsauð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Æskilegur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íbúafjöldi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slíkra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sveitarfélags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hverfiseininga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sagður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bilinu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10–30 þúsund manns (Larsen 2002, 330).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5AD9-CD00-D448-9226-03A46B139A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689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92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5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0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6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276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86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65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96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02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514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1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653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EEC0-19B0-49BE-BB3E-A48DBAB935E8}" type="datetimeFigureOut">
              <a:rPr lang="is-IS" smtClean="0"/>
              <a:t>16/11/14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2DDF-DC41-4B46-AE09-E063422BC9B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75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8C36-27E6-4836-8EE9-1A557F68E45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6408-532B-4CD8-851E-45493D26106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ykjavik.is/sites/default/files/stefna_og_starfa_tlun_brei_holt_2013-2014.pdf" TargetMode="External"/><Relationship Id="rId4" Type="http://schemas.openxmlformats.org/officeDocument/2006/relationships/hyperlink" Target="http://eldri.reykjavik.is/Portaldata/1/Resources/velferdarsvi_-nytt/throunognyskopun.pdf" TargetMode="External"/><Relationship Id="rId5" Type="http://schemas.openxmlformats.org/officeDocument/2006/relationships/hyperlink" Target="http://www.irpa.is/article/viewFile/1146/pdf_23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ykjavik.is/sites/default/files/sam_ykkt_tillaga_um_brei_holtsverkefni_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2130425"/>
            <a:ext cx="7772400" cy="1470025"/>
          </a:xfrm>
        </p:spPr>
        <p:txBody>
          <a:bodyPr>
            <a:normAutofit/>
          </a:bodyPr>
          <a:lstStyle/>
          <a:p>
            <a:r>
              <a:rPr lang="is-IS" dirty="0" smtClean="0"/>
              <a:t>Að hafa stj</a:t>
            </a:r>
            <a:r>
              <a:rPr lang="is-IS" dirty="0" smtClean="0"/>
              <a:t>órn á sínu lífi</a:t>
            </a:r>
            <a:br>
              <a:rPr lang="is-IS" dirty="0" smtClean="0"/>
            </a:br>
            <a:r>
              <a:rPr lang="is-IS" sz="2200" dirty="0" smtClean="0"/>
              <a:t>Grenndarþjónusta og dreifstýring í hverfum borgarinnar</a:t>
            </a:r>
            <a:endParaRPr lang="is-I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s-IS" sz="3800" dirty="0" smtClean="0"/>
          </a:p>
          <a:p>
            <a:endParaRPr lang="is-IS" dirty="0" smtClean="0"/>
          </a:p>
          <a:p>
            <a:r>
              <a:rPr lang="is-IS" sz="1800" i="1" dirty="0" smtClean="0"/>
              <a:t>Óskar Dýrmundur Ólafsson</a:t>
            </a:r>
          </a:p>
          <a:p>
            <a:r>
              <a:rPr lang="is-IS" sz="1800" dirty="0" err="1" smtClean="0"/>
              <a:t>MPA</a:t>
            </a:r>
            <a:r>
              <a:rPr lang="is-IS" sz="1800" dirty="0" smtClean="0"/>
              <a:t> og hverfisstjóri</a:t>
            </a: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76765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Þr</a:t>
            </a:r>
            <a:r>
              <a:rPr lang="en-US" dirty="0" err="1" smtClean="0"/>
              <a:t>óunin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4176464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Skandinav</a:t>
            </a:r>
            <a:r>
              <a:rPr lang="en-US" dirty="0" err="1" smtClean="0"/>
              <a:t>ía</a:t>
            </a:r>
            <a:r>
              <a:rPr lang="en-US" dirty="0" smtClean="0"/>
              <a:t> – </a:t>
            </a:r>
            <a:r>
              <a:rPr lang="en-US" dirty="0" err="1" smtClean="0"/>
              <a:t>Hverfisskipting</a:t>
            </a:r>
            <a:r>
              <a:rPr lang="en-US" dirty="0" smtClean="0"/>
              <a:t> </a:t>
            </a:r>
            <a:r>
              <a:rPr lang="en-US" dirty="0" err="1" smtClean="0"/>
              <a:t>einkennandi</a:t>
            </a:r>
            <a:endParaRPr lang="en-US" dirty="0" smtClean="0"/>
          </a:p>
          <a:p>
            <a:pPr lvl="1"/>
            <a:r>
              <a:rPr lang="en-US" dirty="0" err="1" smtClean="0"/>
              <a:t>Lýðræði</a:t>
            </a:r>
            <a:endParaRPr lang="en-US" dirty="0" smtClean="0"/>
          </a:p>
          <a:p>
            <a:pPr lvl="1"/>
            <a:r>
              <a:rPr lang="en-US" dirty="0" err="1" smtClean="0"/>
              <a:t>Hagkvæmni</a:t>
            </a:r>
            <a:endParaRPr lang="en-US" dirty="0" smtClean="0"/>
          </a:p>
          <a:p>
            <a:pPr lvl="1"/>
            <a:r>
              <a:rPr lang="en-US" dirty="0" err="1" smtClean="0"/>
              <a:t>Lífsgæði</a:t>
            </a:r>
            <a:endParaRPr lang="en-US" dirty="0" smtClean="0"/>
          </a:p>
          <a:p>
            <a:r>
              <a:rPr lang="en-US" dirty="0" err="1" smtClean="0"/>
              <a:t>Reynslusveitarfélög</a:t>
            </a:r>
            <a:endParaRPr lang="en-US" dirty="0" smtClean="0"/>
          </a:p>
          <a:p>
            <a:pPr lvl="1"/>
            <a:r>
              <a:rPr lang="en-US" dirty="0" err="1" smtClean="0"/>
              <a:t>Miðgarður</a:t>
            </a:r>
            <a:r>
              <a:rPr lang="en-US" dirty="0" smtClean="0"/>
              <a:t> (1997)</a:t>
            </a:r>
          </a:p>
          <a:p>
            <a:pPr lvl="1"/>
            <a:r>
              <a:rPr lang="en-US" dirty="0" err="1" smtClean="0"/>
              <a:t>Akureyri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fleiri</a:t>
            </a:r>
            <a:r>
              <a:rPr lang="en-US" dirty="0" smtClean="0"/>
              <a:t> </a:t>
            </a:r>
            <a:r>
              <a:rPr lang="en-US" dirty="0" err="1" smtClean="0"/>
              <a:t>sveitarfélög</a:t>
            </a:r>
            <a:endParaRPr lang="en-US" dirty="0" smtClean="0"/>
          </a:p>
          <a:p>
            <a:pPr lvl="1"/>
            <a:r>
              <a:rPr lang="en-US" dirty="0" err="1" smtClean="0"/>
              <a:t>Rannsóknir</a:t>
            </a:r>
            <a:r>
              <a:rPr lang="en-US" dirty="0" smtClean="0"/>
              <a:t> </a:t>
            </a:r>
            <a:r>
              <a:rPr lang="en-US" dirty="0" err="1" smtClean="0"/>
              <a:t>staðfesta</a:t>
            </a:r>
            <a:r>
              <a:rPr lang="en-US" dirty="0" smtClean="0"/>
              <a:t> </a:t>
            </a:r>
            <a:r>
              <a:rPr lang="en-US" dirty="0" err="1" smtClean="0"/>
              <a:t>árangur</a:t>
            </a:r>
            <a:endParaRPr lang="en-US" dirty="0" smtClean="0"/>
          </a:p>
          <a:p>
            <a:r>
              <a:rPr lang="en-US" dirty="0" err="1" smtClean="0"/>
              <a:t>Aðrar</a:t>
            </a:r>
            <a:r>
              <a:rPr lang="en-US" dirty="0" smtClean="0"/>
              <a:t> </a:t>
            </a:r>
            <a:r>
              <a:rPr lang="en-US" dirty="0" err="1" smtClean="0"/>
              <a:t>tilraunir</a:t>
            </a:r>
            <a:endParaRPr lang="en-US" dirty="0" smtClean="0"/>
          </a:p>
          <a:p>
            <a:pPr lvl="1"/>
            <a:r>
              <a:rPr lang="en-US" dirty="0" err="1" smtClean="0"/>
              <a:t>Vesturgarður</a:t>
            </a:r>
            <a:endParaRPr lang="en-US" dirty="0" smtClean="0"/>
          </a:p>
          <a:p>
            <a:pPr lvl="1"/>
            <a:r>
              <a:rPr lang="en-US" dirty="0" err="1" smtClean="0"/>
              <a:t>Hverfisráð</a:t>
            </a:r>
            <a:endParaRPr lang="en-US" dirty="0" smtClean="0"/>
          </a:p>
          <a:p>
            <a:r>
              <a:rPr lang="en-US" dirty="0" err="1" smtClean="0"/>
              <a:t>Þjónustumiðstöðvar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hverfi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4" descr="j031697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25855"/>
          <a:stretch>
            <a:fillRect/>
          </a:stretch>
        </p:blipFill>
        <p:spPr>
          <a:xfrm>
            <a:off x="1547813" y="1600200"/>
            <a:ext cx="3311525" cy="4525963"/>
          </a:xfrm>
        </p:spPr>
      </p:pic>
    </p:spTree>
    <p:extLst>
      <p:ext uri="{BB962C8B-B14F-4D97-AF65-F5344CB8AC3E}">
        <p14:creationId xmlns:p14="http://schemas.microsoft.com/office/powerpoint/2010/main" val="233754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Markmið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stefna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Reykj</a:t>
            </a:r>
            <a:r>
              <a:rPr lang="en-US" dirty="0" err="1" smtClean="0"/>
              <a:t>avíkurborgar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2 </a:t>
            </a:r>
            <a:r>
              <a:rPr lang="en-US" dirty="0" err="1" smtClean="0"/>
              <a:t>áratugi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Hverfin</a:t>
            </a:r>
            <a:r>
              <a:rPr lang="en-US" dirty="0" smtClean="0"/>
              <a:t> </a:t>
            </a:r>
            <a:r>
              <a:rPr lang="en-US" dirty="0" err="1" smtClean="0"/>
              <a:t>efld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þr</a:t>
            </a:r>
            <a:r>
              <a:rPr lang="en-US" dirty="0" err="1" smtClean="0"/>
              <a:t>óuð</a:t>
            </a:r>
            <a:endParaRPr lang="en-US" dirty="0" smtClean="0"/>
          </a:p>
          <a:p>
            <a:r>
              <a:rPr lang="en-US" dirty="0" err="1" smtClean="0"/>
              <a:t>Samhæfing</a:t>
            </a:r>
            <a:r>
              <a:rPr lang="en-US" dirty="0" smtClean="0"/>
              <a:t> </a:t>
            </a:r>
            <a:r>
              <a:rPr lang="en-US" dirty="0" err="1" smtClean="0"/>
              <a:t>þjónustunnar</a:t>
            </a:r>
            <a:r>
              <a:rPr lang="en-US" dirty="0" smtClean="0"/>
              <a:t> </a:t>
            </a:r>
            <a:r>
              <a:rPr lang="en-US" dirty="0" err="1" smtClean="0"/>
              <a:t>íbúum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hagsbóta</a:t>
            </a:r>
            <a:endParaRPr lang="en-US" dirty="0" smtClean="0"/>
          </a:p>
          <a:p>
            <a:r>
              <a:rPr lang="en-US" dirty="0" err="1" smtClean="0"/>
              <a:t>Aukin</a:t>
            </a:r>
            <a:r>
              <a:rPr lang="en-US" dirty="0" smtClean="0"/>
              <a:t> </a:t>
            </a:r>
            <a:r>
              <a:rPr lang="en-US" dirty="0" err="1" smtClean="0"/>
              <a:t>áhersla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lýðræðislega</a:t>
            </a:r>
            <a:r>
              <a:rPr lang="en-US" dirty="0" smtClean="0"/>
              <a:t> </a:t>
            </a:r>
            <a:r>
              <a:rPr lang="en-US" dirty="0" err="1" smtClean="0"/>
              <a:t>þátttöku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nú</a:t>
            </a:r>
            <a:r>
              <a:rPr lang="en-US" dirty="0" smtClean="0"/>
              <a:t> </a:t>
            </a:r>
            <a:r>
              <a:rPr lang="en-US" dirty="0" err="1" smtClean="0"/>
              <a:t>síðari</a:t>
            </a:r>
            <a:r>
              <a:rPr lang="en-US" dirty="0" smtClean="0"/>
              <a:t> </a:t>
            </a:r>
            <a:r>
              <a:rPr lang="en-US" dirty="0" err="1" smtClean="0"/>
              <a:t>ár</a:t>
            </a:r>
            <a:r>
              <a:rPr lang="en-US" dirty="0" smtClean="0"/>
              <a:t>, </a:t>
            </a:r>
            <a:r>
              <a:rPr lang="en-US" dirty="0" err="1" smtClean="0"/>
              <a:t>beint</a:t>
            </a:r>
            <a:r>
              <a:rPr lang="en-US" dirty="0" smtClean="0"/>
              <a:t> </a:t>
            </a:r>
            <a:r>
              <a:rPr lang="en-US" dirty="0" err="1" smtClean="0"/>
              <a:t>lýðræði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3" name="Content Placeholder 12" descr="j014902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1477792" y="1600201"/>
            <a:ext cx="3238223" cy="3629000"/>
          </a:xfrm>
        </p:spPr>
      </p:pic>
    </p:spTree>
    <p:extLst>
      <p:ext uri="{BB962C8B-B14F-4D97-AF65-F5344CB8AC3E}">
        <p14:creationId xmlns:p14="http://schemas.microsoft.com/office/powerpoint/2010/main" val="107572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Breiðholtsverkefnið</a:t>
            </a:r>
            <a:endParaRPr lang="is-IS" sz="3100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s-IS" altLang="is-IS" dirty="0" smtClean="0"/>
              <a:t>Valdefling</a:t>
            </a:r>
          </a:p>
          <a:p>
            <a:pPr lvl="1"/>
            <a:r>
              <a:rPr lang="is-IS" altLang="is-IS" dirty="0" smtClean="0"/>
              <a:t>Hvernig styðjum við fólk til þess að öðlast aukna stjórn á eigin lífi?</a:t>
            </a:r>
          </a:p>
          <a:p>
            <a:r>
              <a:rPr lang="is-IS" altLang="is-IS" dirty="0" smtClean="0"/>
              <a:t>Samþætting</a:t>
            </a:r>
          </a:p>
          <a:p>
            <a:pPr lvl="1"/>
            <a:r>
              <a:rPr lang="is-IS" altLang="is-IS" dirty="0" smtClean="0"/>
              <a:t>Hvernig veitum við þjónustu með heildstæðum hætti í  samstarfi fyrir hvern og ein?</a:t>
            </a:r>
          </a:p>
          <a:p>
            <a:r>
              <a:rPr lang="is-IS" altLang="is-IS" dirty="0" smtClean="0"/>
              <a:t>Framþróun</a:t>
            </a:r>
          </a:p>
          <a:p>
            <a:pPr lvl="1"/>
            <a:r>
              <a:rPr lang="is-IS" altLang="is-IS" dirty="0" smtClean="0"/>
              <a:t>Hvernig þróum við þjónustuna í takti við þróun samfélagsins og breyttar þarfir og kröfur fólks?</a:t>
            </a:r>
          </a:p>
          <a:p>
            <a:endParaRPr lang="is-IS" altLang="is-IS" dirty="0"/>
          </a:p>
          <a:p>
            <a:endParaRPr lang="is-IS" dirty="0"/>
          </a:p>
        </p:txBody>
      </p:sp>
      <p:pic>
        <p:nvPicPr>
          <p:cNvPr id="6" name="Staðgengill efnis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1" y="1484784"/>
            <a:ext cx="2822141" cy="4114800"/>
          </a:xfrm>
        </p:spPr>
      </p:pic>
    </p:spTree>
    <p:extLst>
      <p:ext uri="{BB962C8B-B14F-4D97-AF65-F5344CB8AC3E}">
        <p14:creationId xmlns:p14="http://schemas.microsoft.com/office/powerpoint/2010/main" val="251346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Leiðarlj</a:t>
            </a:r>
            <a:r>
              <a:rPr lang="en-US" dirty="0" err="1" smtClean="0"/>
              <a:t>ós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1856" y="1600201"/>
            <a:ext cx="3524200" cy="3196952"/>
          </a:xfrm>
        </p:spPr>
        <p:txBody>
          <a:bodyPr/>
          <a:lstStyle/>
          <a:p>
            <a:r>
              <a:rPr lang="is-IS" dirty="0"/>
              <a:t>Í Breiðholti ríki jákvæðni og vellíðan meðal íbúa sem búa við félagslegan jöfnuð </a:t>
            </a:r>
            <a:r>
              <a:rPr lang="is-IS" dirty="0" smtClean="0"/>
              <a:t>og taka virkan þ</a:t>
            </a:r>
            <a:r>
              <a:rPr lang="is-IS" dirty="0" smtClean="0"/>
              <a:t>átt í samfélaginu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en-US" dirty="0" err="1" smtClean="0"/>
              <a:t>Umhverfi</a:t>
            </a:r>
            <a:r>
              <a:rPr lang="en-US" dirty="0" smtClean="0"/>
              <a:t> </a:t>
            </a:r>
            <a:r>
              <a:rPr lang="en-US" dirty="0" err="1" smtClean="0"/>
              <a:t>Breiðholts</a:t>
            </a:r>
            <a:r>
              <a:rPr lang="en-US" dirty="0" smtClean="0"/>
              <a:t> </a:t>
            </a:r>
            <a:r>
              <a:rPr lang="en-US" dirty="0" err="1" smtClean="0"/>
              <a:t>leiði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ér</a:t>
            </a:r>
            <a:r>
              <a:rPr lang="en-US" dirty="0" smtClean="0"/>
              <a:t> </a:t>
            </a:r>
            <a:r>
              <a:rPr lang="en-US" dirty="0" err="1" smtClean="0"/>
              <a:t>sjálfbæra</a:t>
            </a:r>
            <a:r>
              <a:rPr lang="en-US" dirty="0" smtClean="0"/>
              <a:t> </a:t>
            </a:r>
            <a:r>
              <a:rPr lang="en-US" dirty="0" err="1" smtClean="0"/>
              <a:t>þróun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felur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sér</a:t>
            </a:r>
            <a:r>
              <a:rPr lang="en-US" dirty="0" smtClean="0"/>
              <a:t> </a:t>
            </a:r>
            <a:r>
              <a:rPr lang="en-US" dirty="0" err="1" smtClean="0"/>
              <a:t>uppbyggingu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 </a:t>
            </a:r>
            <a:r>
              <a:rPr lang="en-US" dirty="0" err="1" smtClean="0"/>
              <a:t>hverfis</a:t>
            </a:r>
            <a:r>
              <a:rPr lang="en-US" dirty="0" smtClean="0"/>
              <a:t> </a:t>
            </a:r>
            <a:r>
              <a:rPr lang="en-US" dirty="0" err="1" smtClean="0"/>
              <a:t>svo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staðar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möguleiki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sækja</a:t>
            </a:r>
            <a:r>
              <a:rPr lang="en-US" dirty="0" smtClean="0"/>
              <a:t> </a:t>
            </a:r>
            <a:r>
              <a:rPr lang="en-US" dirty="0" err="1" smtClean="0"/>
              <a:t>þjónustu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vinnu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heimabyggð</a:t>
            </a:r>
            <a:endParaRPr lang="en-US" dirty="0"/>
          </a:p>
        </p:txBody>
      </p:sp>
      <p:pic>
        <p:nvPicPr>
          <p:cNvPr id="5" name="Picture 4" descr="2013-11-23 10.36.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51" y="4878542"/>
            <a:ext cx="2387757" cy="17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is-IS" dirty="0" smtClean="0"/>
              <a:t>Nýjar leiðir </a:t>
            </a:r>
            <a:r>
              <a:rPr lang="is-IS" dirty="0" smtClean="0"/>
              <a:t>í Breiðholti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781872" y="1600200"/>
            <a:ext cx="4038600" cy="499715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Byggjum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u="sng" dirty="0" err="1" smtClean="0"/>
              <a:t>góðum</a:t>
            </a:r>
            <a:r>
              <a:rPr lang="en-US" u="sng" dirty="0" smtClean="0"/>
              <a:t> </a:t>
            </a:r>
            <a:r>
              <a:rPr lang="en-US" u="sng" dirty="0" err="1" smtClean="0"/>
              <a:t>grunni</a:t>
            </a:r>
            <a:endParaRPr lang="en-US" u="sng" dirty="0" smtClean="0"/>
          </a:p>
          <a:p>
            <a:r>
              <a:rPr lang="en-US" dirty="0" err="1" smtClean="0"/>
              <a:t>Lögð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áhersla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þróa</a:t>
            </a:r>
            <a:r>
              <a:rPr lang="en-US" dirty="0" smtClean="0"/>
              <a:t> </a:t>
            </a:r>
            <a:r>
              <a:rPr lang="en-US" dirty="0" err="1" smtClean="0"/>
              <a:t>nýjar</a:t>
            </a:r>
            <a:r>
              <a:rPr lang="en-US" dirty="0" smtClean="0"/>
              <a:t> </a:t>
            </a:r>
            <a:r>
              <a:rPr lang="en-US" dirty="0" err="1" smtClean="0"/>
              <a:t>lausnir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þjónustunni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Breiðholti</a:t>
            </a:r>
            <a:r>
              <a:rPr lang="en-US" dirty="0" smtClean="0"/>
              <a:t> (</a:t>
            </a:r>
            <a:r>
              <a:rPr lang="en-US" dirty="0" err="1" smtClean="0"/>
              <a:t>samþykkt</a:t>
            </a:r>
            <a:r>
              <a:rPr lang="en-US" dirty="0" smtClean="0"/>
              <a:t> </a:t>
            </a:r>
            <a:r>
              <a:rPr lang="en-US" dirty="0" err="1" smtClean="0"/>
              <a:t>borgarráðs</a:t>
            </a:r>
            <a:r>
              <a:rPr lang="en-US" dirty="0" smtClean="0"/>
              <a:t>)</a:t>
            </a:r>
          </a:p>
          <a:p>
            <a:r>
              <a:rPr lang="is-IS" dirty="0" smtClean="0"/>
              <a:t>Mind Lab</a:t>
            </a:r>
          </a:p>
          <a:p>
            <a:r>
              <a:rPr lang="is-IS" dirty="0" smtClean="0"/>
              <a:t>Breiðholtsþing</a:t>
            </a:r>
          </a:p>
          <a:p>
            <a:r>
              <a:rPr lang="is-IS" dirty="0" smtClean="0"/>
              <a:t>Breiðholtslíkanið</a:t>
            </a:r>
          </a:p>
          <a:p>
            <a:r>
              <a:rPr lang="is-IS" dirty="0" smtClean="0"/>
              <a:t>Breiðholtsbylgjan</a:t>
            </a:r>
          </a:p>
          <a:p>
            <a:r>
              <a:rPr lang="is-IS" dirty="0" smtClean="0"/>
              <a:t>Menntun núna</a:t>
            </a:r>
          </a:p>
          <a:p>
            <a:r>
              <a:rPr lang="is-IS" dirty="0" smtClean="0"/>
              <a:t>Fjölskyldumiðstöð</a:t>
            </a:r>
          </a:p>
          <a:p>
            <a:r>
              <a:rPr lang="is-IS" dirty="0" smtClean="0"/>
              <a:t>K</a:t>
            </a:r>
            <a:r>
              <a:rPr lang="is-IS" dirty="0" smtClean="0"/>
              <a:t>úrsinn</a:t>
            </a:r>
            <a:endParaRPr lang="is-IS" dirty="0" smtClean="0"/>
          </a:p>
          <a:p>
            <a:r>
              <a:rPr lang="is-IS" dirty="0" smtClean="0"/>
              <a:t>Hverfisþjónar</a:t>
            </a:r>
          </a:p>
          <a:p>
            <a:r>
              <a:rPr lang="is-IS" dirty="0" smtClean="0"/>
              <a:t>Sjálfbært félagsstarf</a:t>
            </a:r>
          </a:p>
          <a:p>
            <a:r>
              <a:rPr lang="is-IS" dirty="0" smtClean="0"/>
              <a:t>Fab Lab</a:t>
            </a:r>
          </a:p>
          <a:p>
            <a:r>
              <a:rPr lang="is-IS" dirty="0" smtClean="0"/>
              <a:t>Stærsta útilistasafn landsins</a:t>
            </a:r>
          </a:p>
          <a:p>
            <a:r>
              <a:rPr lang="is-IS" dirty="0" smtClean="0"/>
              <a:t>Stóraukin samfélagsvinna – Húsnæði opnað</a:t>
            </a:r>
          </a:p>
          <a:p>
            <a:r>
              <a:rPr lang="is-IS" dirty="0" smtClean="0"/>
              <a:t>Notendasamráð</a:t>
            </a:r>
          </a:p>
          <a:p>
            <a:r>
              <a:rPr lang="is-IS" dirty="0" smtClean="0"/>
              <a:t>Forvarnarstefnan – Gagnreynd nálgun EBP</a:t>
            </a:r>
          </a:p>
          <a:p>
            <a:r>
              <a:rPr lang="is-IS" dirty="0" smtClean="0"/>
              <a:t>Skimun vegna kvíða og depurðar</a:t>
            </a:r>
          </a:p>
          <a:p>
            <a:r>
              <a:rPr lang="is-IS" dirty="0" smtClean="0"/>
              <a:t>Stuðningsþjónusta</a:t>
            </a:r>
          </a:p>
          <a:p>
            <a:r>
              <a:rPr lang="is-IS" dirty="0" smtClean="0"/>
              <a:t>Teymi á </a:t>
            </a:r>
            <a:r>
              <a:rPr lang="is-IS" dirty="0" smtClean="0"/>
              <a:t>heimilum</a:t>
            </a:r>
          </a:p>
          <a:p>
            <a:r>
              <a:rPr lang="is-IS" dirty="0" smtClean="0"/>
              <a:t>Markaðir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5" name="Content Placeholder 4" descr="j017853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r="27651"/>
          <a:stretch>
            <a:fillRect/>
          </a:stretch>
        </p:blipFill>
        <p:spPr>
          <a:xfrm>
            <a:off x="1696591" y="1600200"/>
            <a:ext cx="3019425" cy="4525963"/>
          </a:xfrm>
        </p:spPr>
      </p:pic>
    </p:spTree>
    <p:extLst>
      <p:ext uri="{BB962C8B-B14F-4D97-AF65-F5344CB8AC3E}">
        <p14:creationId xmlns:p14="http://schemas.microsoft.com/office/powerpoint/2010/main" val="219679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ðgengill efnis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s-IS" dirty="0" smtClean="0"/>
              <a:t>Breytt viðhorf</a:t>
            </a:r>
          </a:p>
          <a:p>
            <a:pPr lvl="1"/>
            <a:r>
              <a:rPr lang="is-IS" dirty="0" smtClean="0"/>
              <a:t>Í fjölmiðlum</a:t>
            </a:r>
          </a:p>
          <a:p>
            <a:pPr lvl="1"/>
            <a:r>
              <a:rPr lang="is-IS" dirty="0" smtClean="0"/>
              <a:t>Til þjónustunnar</a:t>
            </a:r>
            <a:endParaRPr lang="is-IS" dirty="0" smtClean="0"/>
          </a:p>
          <a:p>
            <a:r>
              <a:rPr lang="is-IS" dirty="0" smtClean="0"/>
              <a:t>Aukin samstaða meðal </a:t>
            </a:r>
            <a:r>
              <a:rPr lang="is-IS" dirty="0" smtClean="0"/>
              <a:t>íbúa og starfsfólks</a:t>
            </a:r>
          </a:p>
          <a:p>
            <a:pPr lvl="1"/>
            <a:r>
              <a:rPr lang="is-IS" dirty="0" smtClean="0"/>
              <a:t>Mikil ánægja með Breiðholtsbylgjuna</a:t>
            </a:r>
          </a:p>
          <a:p>
            <a:pPr lvl="1"/>
            <a:r>
              <a:rPr lang="is-IS" dirty="0" smtClean="0"/>
              <a:t>Félagasamtök virk í framfaramálum</a:t>
            </a:r>
          </a:p>
          <a:p>
            <a:pPr lvl="1"/>
            <a:r>
              <a:rPr lang="is-IS" dirty="0" smtClean="0"/>
              <a:t>Hverfisráð Breiðholts gegnir stöðugt mikilvægara hlutverki</a:t>
            </a:r>
            <a:endParaRPr lang="is-IS" dirty="0" smtClean="0"/>
          </a:p>
          <a:p>
            <a:r>
              <a:rPr lang="is-IS" dirty="0" smtClean="0"/>
              <a:t>Færri þurfa fj</a:t>
            </a:r>
            <a:r>
              <a:rPr lang="is-IS" dirty="0" smtClean="0"/>
              <a:t>árhagsaðstoð</a:t>
            </a:r>
          </a:p>
          <a:p>
            <a:r>
              <a:rPr lang="is-IS" dirty="0" smtClean="0"/>
              <a:t>Meiri eftirspurn eftir íbúðum</a:t>
            </a:r>
          </a:p>
          <a:p>
            <a:r>
              <a:rPr lang="is-IS" dirty="0" smtClean="0"/>
              <a:t>Verslunar og atvinnukjarnar hafa tekið við sér</a:t>
            </a:r>
          </a:p>
          <a:p>
            <a:r>
              <a:rPr lang="is-IS" dirty="0" smtClean="0"/>
              <a:t>Breytt forgangsröðun út frá vilja íbúa</a:t>
            </a:r>
          </a:p>
          <a:p>
            <a:pPr lvl="1"/>
            <a:r>
              <a:rPr lang="is-IS" dirty="0" smtClean="0"/>
              <a:t>Listaverk, líkamsrækt, stuðningur við menntun ofl</a:t>
            </a:r>
          </a:p>
          <a:p>
            <a:pPr lvl="1"/>
            <a:r>
              <a:rPr lang="is-IS" dirty="0" smtClean="0"/>
              <a:t>Breiðhyltingar virkastir í verkefninu Betri hverfi</a:t>
            </a:r>
          </a:p>
          <a:p>
            <a:pPr lvl="1"/>
            <a:r>
              <a:rPr lang="is-IS" dirty="0" smtClean="0"/>
              <a:t>Íbúasamtökin blómstra</a:t>
            </a:r>
          </a:p>
          <a:p>
            <a:pPr lvl="1"/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7" name="Titill 6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/>
          </a:bodyPr>
          <a:lstStyle/>
          <a:p>
            <a:r>
              <a:rPr lang="is-IS" dirty="0" smtClean="0"/>
              <a:t>Hver er </a:t>
            </a:r>
            <a:r>
              <a:rPr lang="is-IS" dirty="0" smtClean="0"/>
              <a:t>árangurinn?</a:t>
            </a:r>
            <a:endParaRPr lang="is-IS" dirty="0"/>
          </a:p>
        </p:txBody>
      </p:sp>
      <p:pic>
        <p:nvPicPr>
          <p:cNvPr id="17" name="Content Placeholder 16" descr="2014-08-22 16.50.3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1534293" y="1888232"/>
            <a:ext cx="3109715" cy="3484984"/>
          </a:xfrm>
        </p:spPr>
      </p:pic>
    </p:spTree>
    <p:extLst>
      <p:ext uri="{BB962C8B-B14F-4D97-AF65-F5344CB8AC3E}">
        <p14:creationId xmlns:p14="http://schemas.microsoft.com/office/powerpoint/2010/main" val="41825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Hver</a:t>
            </a:r>
            <a:r>
              <a:rPr lang="en-US" dirty="0" smtClean="0"/>
              <a:t> </a:t>
            </a:r>
            <a:r>
              <a:rPr lang="en-US" dirty="0" err="1" smtClean="0"/>
              <a:t>geta</a:t>
            </a:r>
            <a:r>
              <a:rPr lang="en-US" dirty="0" smtClean="0"/>
              <a:t> </a:t>
            </a:r>
            <a:r>
              <a:rPr lang="en-US" dirty="0" err="1" smtClean="0"/>
              <a:t>næstu</a:t>
            </a:r>
            <a:r>
              <a:rPr lang="en-US" dirty="0" smtClean="0"/>
              <a:t> </a:t>
            </a:r>
            <a:r>
              <a:rPr lang="en-US" dirty="0" err="1" smtClean="0"/>
              <a:t>skref</a:t>
            </a:r>
            <a:r>
              <a:rPr lang="en-US" dirty="0" smtClean="0"/>
              <a:t> </a:t>
            </a:r>
            <a:r>
              <a:rPr lang="en-US" dirty="0" err="1" smtClean="0"/>
              <a:t>verið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13520" y="1340768"/>
            <a:ext cx="4038600" cy="518457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Spegla</a:t>
            </a:r>
            <a:r>
              <a:rPr lang="en-US" dirty="0" smtClean="0"/>
              <a:t> </a:t>
            </a:r>
            <a:r>
              <a:rPr lang="en-US" dirty="0" err="1" smtClean="0"/>
              <a:t>skipulag</a:t>
            </a:r>
            <a:r>
              <a:rPr lang="en-US" dirty="0" smtClean="0"/>
              <a:t> </a:t>
            </a:r>
            <a:r>
              <a:rPr lang="en-US" dirty="0" err="1" smtClean="0"/>
              <a:t>stjórnunar</a:t>
            </a:r>
            <a:endParaRPr lang="en-US" dirty="0"/>
          </a:p>
          <a:p>
            <a:pPr lvl="1"/>
            <a:r>
              <a:rPr lang="en-US" dirty="0" err="1" smtClean="0"/>
              <a:t>Fagsviðin</a:t>
            </a:r>
            <a:r>
              <a:rPr lang="en-US" dirty="0" smtClean="0"/>
              <a:t> </a:t>
            </a:r>
            <a:r>
              <a:rPr lang="en-US" dirty="0" err="1" smtClean="0"/>
              <a:t>verði</a:t>
            </a:r>
            <a:r>
              <a:rPr lang="en-US" dirty="0" smtClean="0"/>
              <a:t> </a:t>
            </a:r>
            <a:r>
              <a:rPr lang="en-US" dirty="0" err="1" smtClean="0"/>
              <a:t>stoðsvið</a:t>
            </a:r>
            <a:endParaRPr lang="en-US" dirty="0" smtClean="0"/>
          </a:p>
          <a:p>
            <a:pPr lvl="1"/>
            <a:r>
              <a:rPr lang="en-US" dirty="0" err="1" smtClean="0"/>
              <a:t>Hverfin</a:t>
            </a:r>
            <a:r>
              <a:rPr lang="en-US" dirty="0" smtClean="0"/>
              <a:t> </a:t>
            </a:r>
            <a:r>
              <a:rPr lang="en-US" dirty="0" err="1" smtClean="0"/>
              <a:t>sinni</a:t>
            </a:r>
            <a:r>
              <a:rPr lang="en-US" dirty="0" smtClean="0"/>
              <a:t> </a:t>
            </a:r>
            <a:r>
              <a:rPr lang="en-US" dirty="0" err="1" smtClean="0"/>
              <a:t>framkvæmd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hverfisstjórar</a:t>
            </a:r>
            <a:r>
              <a:rPr lang="en-US" dirty="0" smtClean="0"/>
              <a:t> </a:t>
            </a:r>
            <a:r>
              <a:rPr lang="en-US" dirty="0" err="1" smtClean="0"/>
              <a:t>heyri</a:t>
            </a:r>
            <a:r>
              <a:rPr lang="en-US" dirty="0" smtClean="0"/>
              <a:t> </a:t>
            </a:r>
            <a:r>
              <a:rPr lang="en-US" dirty="0" err="1" smtClean="0"/>
              <a:t>beint</a:t>
            </a:r>
            <a:r>
              <a:rPr lang="en-US" dirty="0" smtClean="0"/>
              <a:t> </a:t>
            </a:r>
            <a:r>
              <a:rPr lang="en-US" dirty="0" err="1" smtClean="0"/>
              <a:t>undir</a:t>
            </a:r>
            <a:r>
              <a:rPr lang="en-US" dirty="0" smtClean="0"/>
              <a:t> </a:t>
            </a:r>
            <a:r>
              <a:rPr lang="en-US" dirty="0" err="1" smtClean="0"/>
              <a:t>borgarstjóra</a:t>
            </a:r>
            <a:endParaRPr lang="en-US" dirty="0" smtClean="0"/>
          </a:p>
          <a:p>
            <a:pPr lvl="1"/>
            <a:r>
              <a:rPr lang="en-US" dirty="0" err="1" smtClean="0"/>
              <a:t>Fækkun</a:t>
            </a:r>
            <a:r>
              <a:rPr lang="en-US" dirty="0" smtClean="0"/>
              <a:t> </a:t>
            </a:r>
            <a:r>
              <a:rPr lang="en-US" dirty="0" err="1" smtClean="0"/>
              <a:t>stjórnunarlaga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 </a:t>
            </a:r>
            <a:r>
              <a:rPr lang="en-US" dirty="0" err="1" smtClean="0"/>
              <a:t>borgarinnar</a:t>
            </a:r>
            <a:endParaRPr lang="en-US" dirty="0" smtClean="0"/>
          </a:p>
          <a:p>
            <a:r>
              <a:rPr lang="en-US" dirty="0" err="1" smtClean="0"/>
              <a:t>Færa</a:t>
            </a:r>
            <a:r>
              <a:rPr lang="en-US" dirty="0" smtClean="0"/>
              <a:t> </a:t>
            </a:r>
            <a:r>
              <a:rPr lang="en-US" dirty="0" err="1" smtClean="0"/>
              <a:t>rekstrarlegt</a:t>
            </a:r>
            <a:r>
              <a:rPr lang="en-US" dirty="0" smtClean="0"/>
              <a:t> </a:t>
            </a:r>
            <a:r>
              <a:rPr lang="en-US" dirty="0" err="1" smtClean="0"/>
              <a:t>vald</a:t>
            </a:r>
            <a:r>
              <a:rPr lang="en-US" dirty="0" smtClean="0"/>
              <a:t> </a:t>
            </a:r>
            <a:r>
              <a:rPr lang="en-US" dirty="0" err="1" smtClean="0"/>
              <a:t>yfir</a:t>
            </a:r>
            <a:r>
              <a:rPr lang="en-US" dirty="0" smtClean="0"/>
              <a:t> </a:t>
            </a:r>
            <a:r>
              <a:rPr lang="en-US" dirty="0" err="1" smtClean="0"/>
              <a:t>nærþjónustu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hverfanna</a:t>
            </a:r>
            <a:endParaRPr lang="en-US" dirty="0" smtClean="0"/>
          </a:p>
          <a:p>
            <a:pPr lvl="1"/>
            <a:r>
              <a:rPr lang="en-US" dirty="0" err="1" smtClean="0"/>
              <a:t>Fela</a:t>
            </a:r>
            <a:r>
              <a:rPr lang="en-US" dirty="0" smtClean="0"/>
              <a:t> </a:t>
            </a:r>
            <a:r>
              <a:rPr lang="en-US" dirty="0" err="1" smtClean="0"/>
              <a:t>hverfisráðum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stýra</a:t>
            </a:r>
            <a:r>
              <a:rPr lang="en-US" dirty="0" smtClean="0"/>
              <a:t> </a:t>
            </a:r>
            <a:r>
              <a:rPr lang="en-US" dirty="0" err="1" smtClean="0"/>
              <a:t>hverfunum</a:t>
            </a:r>
            <a:endParaRPr lang="en-US" dirty="0"/>
          </a:p>
          <a:p>
            <a:pPr lvl="1"/>
            <a:r>
              <a:rPr lang="en-US" dirty="0" err="1" smtClean="0"/>
              <a:t>Forgangsröðun</a:t>
            </a:r>
            <a:r>
              <a:rPr lang="en-US" dirty="0" smtClean="0"/>
              <a:t> </a:t>
            </a:r>
            <a:r>
              <a:rPr lang="en-US" dirty="0" err="1" smtClean="0"/>
              <a:t>fjármuna</a:t>
            </a:r>
            <a:r>
              <a:rPr lang="en-US" dirty="0" smtClean="0"/>
              <a:t> </a:t>
            </a:r>
            <a:r>
              <a:rPr lang="en-US" dirty="0" err="1" smtClean="0"/>
              <a:t>unnin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betur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íbúum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viðskiptavinum</a:t>
            </a:r>
            <a:endParaRPr lang="en-US" dirty="0" smtClean="0"/>
          </a:p>
          <a:p>
            <a:r>
              <a:rPr lang="en-US" dirty="0" err="1" smtClean="0"/>
              <a:t>Ábyrgð</a:t>
            </a:r>
            <a:r>
              <a:rPr lang="en-US" dirty="0" smtClean="0"/>
              <a:t> </a:t>
            </a:r>
            <a:r>
              <a:rPr lang="en-US" dirty="0" err="1" smtClean="0"/>
              <a:t>stefnumörkunar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eftirlit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miðlægt</a:t>
            </a:r>
            <a:endParaRPr lang="en-US" dirty="0" smtClean="0"/>
          </a:p>
          <a:p>
            <a:r>
              <a:rPr lang="en-US" dirty="0" err="1" smtClean="0"/>
              <a:t>Verkefni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teljist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nærþjónustu</a:t>
            </a:r>
            <a:r>
              <a:rPr lang="en-US" dirty="0" smtClean="0"/>
              <a:t> </a:t>
            </a:r>
            <a:r>
              <a:rPr lang="en-US" dirty="0" err="1" smtClean="0"/>
              <a:t>verði</a:t>
            </a:r>
            <a:r>
              <a:rPr lang="en-US" dirty="0" smtClean="0"/>
              <a:t> </a:t>
            </a:r>
            <a:r>
              <a:rPr lang="en-US" dirty="0" err="1" smtClean="0"/>
              <a:t>staðsett</a:t>
            </a:r>
            <a:r>
              <a:rPr lang="en-US" dirty="0" smtClean="0"/>
              <a:t> </a:t>
            </a:r>
            <a:r>
              <a:rPr lang="en-US" dirty="0" err="1" smtClean="0"/>
              <a:t>miðlægt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þora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taka </a:t>
            </a:r>
            <a:r>
              <a:rPr lang="en-US" dirty="0" err="1" smtClean="0"/>
              <a:t>stærri</a:t>
            </a:r>
            <a:r>
              <a:rPr lang="en-US" dirty="0" smtClean="0"/>
              <a:t> </a:t>
            </a:r>
            <a:r>
              <a:rPr lang="en-US" dirty="0" err="1" smtClean="0"/>
              <a:t>skref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kerfisbreytingar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Ávinningur</a:t>
            </a:r>
            <a:r>
              <a:rPr lang="en-US" dirty="0" smtClean="0"/>
              <a:t>?  </a:t>
            </a:r>
            <a:r>
              <a:rPr lang="en-US" dirty="0" err="1" smtClean="0"/>
              <a:t>Möguleikar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bæta</a:t>
            </a:r>
            <a:r>
              <a:rPr lang="en-US" dirty="0" smtClean="0"/>
              <a:t> </a:t>
            </a:r>
            <a:r>
              <a:rPr lang="en-US" dirty="0" err="1" smtClean="0"/>
              <a:t>þjónustuna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auka</a:t>
            </a:r>
            <a:r>
              <a:rPr lang="en-US" dirty="0" smtClean="0"/>
              <a:t> </a:t>
            </a:r>
            <a:r>
              <a:rPr lang="en-US" dirty="0" err="1" smtClean="0"/>
              <a:t>lýðræðislega</a:t>
            </a:r>
            <a:r>
              <a:rPr lang="en-US" dirty="0" smtClean="0"/>
              <a:t> </a:t>
            </a:r>
            <a:r>
              <a:rPr lang="en-US" dirty="0" err="1" smtClean="0"/>
              <a:t>virkni</a:t>
            </a:r>
            <a:r>
              <a:rPr lang="en-US" dirty="0" smtClean="0"/>
              <a:t> </a:t>
            </a:r>
            <a:r>
              <a:rPr lang="en-US" dirty="0" err="1" smtClean="0"/>
              <a:t>íbúa</a:t>
            </a:r>
            <a:endParaRPr lang="en-US" dirty="0" smtClean="0"/>
          </a:p>
        </p:txBody>
      </p:sp>
      <p:pic>
        <p:nvPicPr>
          <p:cNvPr id="9" name="Content Placeholder 8" descr="rbs1_0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81" b="-43581"/>
          <a:stretch>
            <a:fillRect/>
          </a:stretch>
        </p:blipFill>
        <p:spPr>
          <a:xfrm>
            <a:off x="5795963" y="1600200"/>
            <a:ext cx="2890837" cy="4525963"/>
          </a:xfrm>
        </p:spPr>
      </p:pic>
    </p:spTree>
    <p:extLst>
      <p:ext uri="{BB962C8B-B14F-4D97-AF65-F5344CB8AC3E}">
        <p14:creationId xmlns:p14="http://schemas.microsoft.com/office/powerpoint/2010/main" val="146348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Heimildir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Tilraunaverkefni um Breiðholt - Samþykkt Borgarráðs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Stefna og starfssáætlun Breiðholts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Rannsókn um þjónustumiðstöðvar árin 2005 – 2010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Árangursstjórnun út frá hverfisnálgun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0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814</Words>
  <Application>Microsoft Macintosh PowerPoint</Application>
  <PresentationFormat>On-screen Show (4:3)</PresentationFormat>
  <Paragraphs>120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Að hafa stjórn á sínu lífi Grenndarþjónusta og dreifstýring í hverfum borgarinnar</vt:lpstr>
      <vt:lpstr>Þróunin</vt:lpstr>
      <vt:lpstr>Markmið og stefna  Reykjavíkurborgar í 2 áratugi</vt:lpstr>
      <vt:lpstr>Breiðholtsverkefnið</vt:lpstr>
      <vt:lpstr>Leiðarljós</vt:lpstr>
      <vt:lpstr>Nýjar leiðir í Breiðholti</vt:lpstr>
      <vt:lpstr>Hver er árangurinn?</vt:lpstr>
      <vt:lpstr>Hver geta næstu skref verið?</vt:lpstr>
      <vt:lpstr>Heimildir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M. Villalobos</dc:creator>
  <cp:lastModifiedBy>Óskar Ólafsson</cp:lastModifiedBy>
  <cp:revision>91</cp:revision>
  <dcterms:created xsi:type="dcterms:W3CDTF">2013-10-18T11:08:52Z</dcterms:created>
  <dcterms:modified xsi:type="dcterms:W3CDTF">2014-11-16T17:18:25Z</dcterms:modified>
</cp:coreProperties>
</file>