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9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88" r:id="rId3"/>
    <p:sldMasterId id="2147483707" r:id="rId4"/>
    <p:sldMasterId id="2147483710" r:id="rId5"/>
    <p:sldMasterId id="2147483716" r:id="rId6"/>
    <p:sldMasterId id="2147483731" r:id="rId7"/>
    <p:sldMasterId id="2147483735" r:id="rId8"/>
    <p:sldMasterId id="2147483737" r:id="rId9"/>
    <p:sldMasterId id="2147483741" r:id="rId10"/>
  </p:sldMasterIdLst>
  <p:notesMasterIdLst>
    <p:notesMasterId r:id="rId128"/>
  </p:notesMasterIdLst>
  <p:sldIdLst>
    <p:sldId id="776" r:id="rId11"/>
    <p:sldId id="957" r:id="rId12"/>
    <p:sldId id="1064" r:id="rId13"/>
    <p:sldId id="1219" r:id="rId14"/>
    <p:sldId id="1220" r:id="rId15"/>
    <p:sldId id="1221" r:id="rId16"/>
    <p:sldId id="1222" r:id="rId17"/>
    <p:sldId id="920" r:id="rId18"/>
    <p:sldId id="921" r:id="rId19"/>
    <p:sldId id="895" r:id="rId20"/>
    <p:sldId id="1131" r:id="rId21"/>
    <p:sldId id="925" r:id="rId22"/>
    <p:sldId id="1036" r:id="rId23"/>
    <p:sldId id="1037" r:id="rId24"/>
    <p:sldId id="927" r:id="rId25"/>
    <p:sldId id="1038" r:id="rId26"/>
    <p:sldId id="1043" r:id="rId27"/>
    <p:sldId id="1040" r:id="rId28"/>
    <p:sldId id="1133" r:id="rId29"/>
    <p:sldId id="1173" r:id="rId30"/>
    <p:sldId id="1174" r:id="rId31"/>
    <p:sldId id="1175" r:id="rId32"/>
    <p:sldId id="1176" r:id="rId33"/>
    <p:sldId id="1132" r:id="rId34"/>
    <p:sldId id="1125" r:id="rId35"/>
    <p:sldId id="932" r:id="rId36"/>
    <p:sldId id="1127" r:id="rId37"/>
    <p:sldId id="896" r:id="rId38"/>
    <p:sldId id="897" r:id="rId39"/>
    <p:sldId id="898" r:id="rId40"/>
    <p:sldId id="1144" r:id="rId41"/>
    <p:sldId id="1145" r:id="rId42"/>
    <p:sldId id="1067" r:id="rId43"/>
    <p:sldId id="1136" r:id="rId44"/>
    <p:sldId id="1135" r:id="rId45"/>
    <p:sldId id="1137" r:id="rId46"/>
    <p:sldId id="1134" r:id="rId47"/>
    <p:sldId id="1140" r:id="rId48"/>
    <p:sldId id="1188" r:id="rId49"/>
    <p:sldId id="1118" r:id="rId50"/>
    <p:sldId id="1119" r:id="rId51"/>
    <p:sldId id="1189" r:id="rId52"/>
    <p:sldId id="1190" r:id="rId53"/>
    <p:sldId id="1191" r:id="rId54"/>
    <p:sldId id="1066" r:id="rId55"/>
    <p:sldId id="942" r:id="rId56"/>
    <p:sldId id="941" r:id="rId57"/>
    <p:sldId id="1141" r:id="rId58"/>
    <p:sldId id="1146" r:id="rId59"/>
    <p:sldId id="1139" r:id="rId60"/>
    <p:sldId id="1192" r:id="rId61"/>
    <p:sldId id="1193" r:id="rId62"/>
    <p:sldId id="1194" r:id="rId63"/>
    <p:sldId id="1198" r:id="rId64"/>
    <p:sldId id="906" r:id="rId65"/>
    <p:sldId id="1209" r:id="rId66"/>
    <p:sldId id="1211" r:id="rId67"/>
    <p:sldId id="1212" r:id="rId68"/>
    <p:sldId id="1215" r:id="rId69"/>
    <p:sldId id="1210" r:id="rId70"/>
    <p:sldId id="1213" r:id="rId71"/>
    <p:sldId id="1214" r:id="rId72"/>
    <p:sldId id="1117" r:id="rId73"/>
    <p:sldId id="1122" r:id="rId74"/>
    <p:sldId id="1051" r:id="rId75"/>
    <p:sldId id="1049" r:id="rId76"/>
    <p:sldId id="1052" r:id="rId77"/>
    <p:sldId id="1216" r:id="rId78"/>
    <p:sldId id="1217" r:id="rId79"/>
    <p:sldId id="1218" r:id="rId80"/>
    <p:sldId id="1172" r:id="rId81"/>
    <p:sldId id="1226" r:id="rId82"/>
    <p:sldId id="1225" r:id="rId83"/>
    <p:sldId id="1224" r:id="rId84"/>
    <p:sldId id="1227" r:id="rId85"/>
    <p:sldId id="1228" r:id="rId86"/>
    <p:sldId id="1082" r:id="rId87"/>
    <p:sldId id="1062" r:id="rId88"/>
    <p:sldId id="1063" r:id="rId89"/>
    <p:sldId id="1056" r:id="rId90"/>
    <p:sldId id="1058" r:id="rId91"/>
    <p:sldId id="1171" r:id="rId92"/>
    <p:sldId id="1148" r:id="rId93"/>
    <p:sldId id="1170" r:id="rId94"/>
    <p:sldId id="1149" r:id="rId95"/>
    <p:sldId id="1150" r:id="rId96"/>
    <p:sldId id="1151" r:id="rId97"/>
    <p:sldId id="1152" r:id="rId98"/>
    <p:sldId id="1153" r:id="rId99"/>
    <p:sldId id="1154" r:id="rId100"/>
    <p:sldId id="1155" r:id="rId101"/>
    <p:sldId id="1156" r:id="rId102"/>
    <p:sldId id="1157" r:id="rId103"/>
    <p:sldId id="1158" r:id="rId104"/>
    <p:sldId id="1159" r:id="rId105"/>
    <p:sldId id="1160" r:id="rId106"/>
    <p:sldId id="1161" r:id="rId107"/>
    <p:sldId id="1162" r:id="rId108"/>
    <p:sldId id="1163" r:id="rId109"/>
    <p:sldId id="1164" r:id="rId110"/>
    <p:sldId id="1165" r:id="rId111"/>
    <p:sldId id="1166" r:id="rId112"/>
    <p:sldId id="1167" r:id="rId113"/>
    <p:sldId id="1168" r:id="rId114"/>
    <p:sldId id="1169" r:id="rId115"/>
    <p:sldId id="1199" r:id="rId116"/>
    <p:sldId id="1200" r:id="rId117"/>
    <p:sldId id="1201" r:id="rId118"/>
    <p:sldId id="1202" r:id="rId119"/>
    <p:sldId id="1203" r:id="rId120"/>
    <p:sldId id="1204" r:id="rId121"/>
    <p:sldId id="1205" r:id="rId122"/>
    <p:sldId id="1206" r:id="rId123"/>
    <p:sldId id="1207" r:id="rId124"/>
    <p:sldId id="1208" r:id="rId125"/>
    <p:sldId id="1106" r:id="rId126"/>
    <p:sldId id="987" r:id="rId127"/>
  </p:sldIdLst>
  <p:sldSz cx="9144000" cy="5143500" type="screen16x9"/>
  <p:notesSz cx="6797675" cy="9926638"/>
  <p:defaultTextStyle>
    <a:defPPr>
      <a:defRPr lang="is-IS"/>
    </a:defPPr>
    <a:lvl1pPr marL="0" algn="l" defTabSz="913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80" algn="l" defTabSz="913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360" algn="l" defTabSz="913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040" algn="l" defTabSz="913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721" algn="l" defTabSz="913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403" algn="l" defTabSz="913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080" algn="l" defTabSz="913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762" algn="l" defTabSz="913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444" algn="l" defTabSz="913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jálfgefinn kafli" id="{5B6F1DBD-B123-465E-8D4F-BEBA081024EF}">
          <p14:sldIdLst>
            <p14:sldId id="776"/>
            <p14:sldId id="957"/>
            <p14:sldId id="1064"/>
            <p14:sldId id="1219"/>
            <p14:sldId id="1220"/>
            <p14:sldId id="1221"/>
            <p14:sldId id="1222"/>
            <p14:sldId id="920"/>
            <p14:sldId id="921"/>
            <p14:sldId id="895"/>
            <p14:sldId id="1131"/>
            <p14:sldId id="925"/>
            <p14:sldId id="1036"/>
            <p14:sldId id="1037"/>
            <p14:sldId id="927"/>
            <p14:sldId id="1038"/>
            <p14:sldId id="1043"/>
            <p14:sldId id="1040"/>
            <p14:sldId id="1133"/>
            <p14:sldId id="1173"/>
            <p14:sldId id="1174"/>
            <p14:sldId id="1175"/>
            <p14:sldId id="1176"/>
            <p14:sldId id="1132"/>
            <p14:sldId id="1125"/>
            <p14:sldId id="932"/>
            <p14:sldId id="1127"/>
            <p14:sldId id="896"/>
            <p14:sldId id="897"/>
            <p14:sldId id="898"/>
            <p14:sldId id="1144"/>
            <p14:sldId id="1145"/>
            <p14:sldId id="1067"/>
            <p14:sldId id="1136"/>
            <p14:sldId id="1135"/>
            <p14:sldId id="1137"/>
            <p14:sldId id="1134"/>
            <p14:sldId id="1140"/>
            <p14:sldId id="1188"/>
            <p14:sldId id="1118"/>
            <p14:sldId id="1119"/>
            <p14:sldId id="1189"/>
            <p14:sldId id="1190"/>
            <p14:sldId id="1191"/>
            <p14:sldId id="1066"/>
            <p14:sldId id="942"/>
            <p14:sldId id="941"/>
            <p14:sldId id="1141"/>
            <p14:sldId id="1146"/>
            <p14:sldId id="1139"/>
            <p14:sldId id="1192"/>
            <p14:sldId id="1193"/>
            <p14:sldId id="1194"/>
            <p14:sldId id="1198"/>
          </p14:sldIdLst>
        </p14:section>
        <p14:section name="Kafli án titils" id="{D828B490-C194-4007-B824-1D8BA487D4B6}">
          <p14:sldIdLst>
            <p14:sldId id="906"/>
            <p14:sldId id="1209"/>
            <p14:sldId id="1211"/>
            <p14:sldId id="1212"/>
            <p14:sldId id="1215"/>
            <p14:sldId id="1210"/>
            <p14:sldId id="1213"/>
            <p14:sldId id="1214"/>
            <p14:sldId id="1117"/>
            <p14:sldId id="1122"/>
            <p14:sldId id="1051"/>
            <p14:sldId id="1049"/>
            <p14:sldId id="1052"/>
            <p14:sldId id="1216"/>
            <p14:sldId id="1217"/>
            <p14:sldId id="1218"/>
            <p14:sldId id="1172"/>
            <p14:sldId id="1226"/>
            <p14:sldId id="1225"/>
            <p14:sldId id="1224"/>
            <p14:sldId id="1227"/>
            <p14:sldId id="1228"/>
            <p14:sldId id="1082"/>
            <p14:sldId id="1062"/>
            <p14:sldId id="1063"/>
            <p14:sldId id="1056"/>
            <p14:sldId id="1058"/>
            <p14:sldId id="1171"/>
            <p14:sldId id="1148"/>
            <p14:sldId id="1170"/>
            <p14:sldId id="1149"/>
            <p14:sldId id="1150"/>
            <p14:sldId id="1151"/>
            <p14:sldId id="1152"/>
            <p14:sldId id="1153"/>
            <p14:sldId id="1154"/>
            <p14:sldId id="1155"/>
            <p14:sldId id="1156"/>
            <p14:sldId id="1157"/>
            <p14:sldId id="1158"/>
            <p14:sldId id="1159"/>
            <p14:sldId id="1160"/>
            <p14:sldId id="1161"/>
            <p14:sldId id="1162"/>
            <p14:sldId id="1163"/>
            <p14:sldId id="1164"/>
            <p14:sldId id="1165"/>
            <p14:sldId id="1166"/>
            <p14:sldId id="1167"/>
            <p14:sldId id="1168"/>
            <p14:sldId id="1169"/>
            <p14:sldId id="1199"/>
            <p14:sldId id="1200"/>
            <p14:sldId id="1201"/>
            <p14:sldId id="1202"/>
            <p14:sldId id="1203"/>
            <p14:sldId id="1204"/>
            <p14:sldId id="1205"/>
            <p14:sldId id="1206"/>
            <p14:sldId id="1207"/>
            <p14:sldId id="1208"/>
            <p14:sldId id="1106"/>
            <p14:sldId id="987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ida Bjarney Jonsdottir" initials="FB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33CC33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ðal stíll 2 - Áhersla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99" autoAdjust="0"/>
    <p:restoredTop sz="94005" autoAdjust="0"/>
  </p:normalViewPr>
  <p:slideViewPr>
    <p:cSldViewPr>
      <p:cViewPr>
        <p:scale>
          <a:sx n="70" d="100"/>
          <a:sy n="70" d="100"/>
        </p:scale>
        <p:origin x="-1830" y="-8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tableStyles" Target="tableStyles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126" Type="http://schemas.openxmlformats.org/officeDocument/2006/relationships/slide" Target="slides/slide11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16" Type="http://schemas.openxmlformats.org/officeDocument/2006/relationships/slide" Target="slides/slide106.xml"/><Relationship Id="rId124" Type="http://schemas.openxmlformats.org/officeDocument/2006/relationships/slide" Target="slides/slide114.xml"/><Relationship Id="rId129" Type="http://schemas.openxmlformats.org/officeDocument/2006/relationships/commentAuthors" Target="commentAuthor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11" Type="http://schemas.openxmlformats.org/officeDocument/2006/relationships/slide" Target="slides/slide101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3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viewProps" Target="viewProps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1-14T14:11:55.027" idx="1">
    <p:pos x="2771" y="3602"/>
    <p:text>þarf helst að fá nánari upplýsingar frá þjónustumiðstöðinni um þetta 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E8FCF-2CA5-484B-B501-B3ED19F37135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9FC7F-488F-4FA6-88D4-FADE54BAE80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1838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80" algn="l" defTabSz="913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60" algn="l" defTabSz="913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40" algn="l" defTabSz="913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721" algn="l" defTabSz="913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403" algn="l" defTabSz="913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080" algn="l" defTabSz="913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762" algn="l" defTabSz="913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444" algn="l" defTabSz="913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E1726-FA75-4FC9-B3A8-DB41AED821E3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30193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9FC7F-488F-4FA6-88D4-FADE54BAE809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46727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9FC7F-488F-4FA6-88D4-FADE54BAE809}" type="slidenum">
              <a:rPr lang="is-IS" smtClean="0"/>
              <a:t>42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01452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9FC7F-488F-4FA6-88D4-FADE54BAE809}" type="slidenum">
              <a:rPr lang="is-IS" smtClean="0"/>
              <a:t>46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56605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9FC7F-488F-4FA6-88D4-FADE54BAE809}" type="slidenum">
              <a:rPr lang="is-IS" smtClean="0"/>
              <a:t>52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20271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9FC7F-488F-4FA6-88D4-FADE54BAE809}" type="slidenum">
              <a:rPr lang="is-IS" smtClean="0"/>
              <a:t>53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23318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9FAB1-31DB-4E11-8333-3E74817EC9CE}" type="slidenum">
              <a:rPr lang="is-IS" smtClean="0">
                <a:solidFill>
                  <a:prstClr val="black"/>
                </a:solidFill>
              </a:rPr>
              <a:pPr/>
              <a:t>88</a:t>
            </a:fld>
            <a:endParaRPr lang="is-I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34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kyggnumyndastaðgengill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Minnispunktastaðgengill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s-IS" altLang="is-IS" smtClean="0"/>
          </a:p>
        </p:txBody>
      </p:sp>
      <p:sp>
        <p:nvSpPr>
          <p:cNvPr id="30724" name="Skyggnunúmersstaðgengill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017EDE-1700-44F4-B72C-C4B2B6A6C0BE}" type="slidenum">
              <a:rPr lang="is-IS" altLang="is-IS"/>
              <a:pPr fontAlgn="base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is-IS" altLang="is-I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E1726-FA75-4FC9-B3A8-DB41AED821E3}" type="slidenum">
              <a:rPr lang="is-IS" smtClean="0"/>
              <a:t>117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3019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is-IS" dirty="0" smtClean="0"/>
              <a:t>Smelltu til að breyta </a:t>
            </a:r>
            <a:r>
              <a:rPr lang="is-IS" dirty="0" err="1" smtClean="0"/>
              <a:t>stíl</a:t>
            </a:r>
            <a:r>
              <a:rPr lang="is-IS" dirty="0" smtClean="0"/>
              <a:t> aðaltitils</a:t>
            </a:r>
            <a:endParaRPr lang="is-IS" dirty="0"/>
          </a:p>
        </p:txBody>
      </p:sp>
      <p:sp>
        <p:nvSpPr>
          <p:cNvPr id="3" name="Undirtitil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smtClean="0"/>
              <a:t>Smelltu til að breyta stíl aðalundirtitla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6444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lárétts tex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896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óðréttur titil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lárétts texta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0522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D2BC9-0290-45AD-9153-75B48B7E185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3" name="Síðufótarstaðgengil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B0EC-0D46-4822-960B-A0FAD14E6C0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19203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586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 userDrawn="1"/>
        </p:nvSpPr>
        <p:spPr>
          <a:xfrm>
            <a:off x="562226" y="2247172"/>
            <a:ext cx="6858000" cy="1241822"/>
          </a:xfrm>
          <a:prstGeom prst="rect">
            <a:avLst/>
          </a:prstGeom>
        </p:spPr>
        <p:txBody>
          <a:bodyPr lIns="77756" tIns="38876" rIns="77756" bIns="38876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rgbClr val="767171"/>
                </a:solidFill>
                <a:latin typeface="Circular Std Book" charset="0"/>
                <a:ea typeface="Circular Std Book" charset="0"/>
                <a:cs typeface="Circular Std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Undirfyrirsögn</a:t>
            </a:r>
            <a:endParaRPr lang="en-US" dirty="0" smtClean="0"/>
          </a:p>
          <a:p>
            <a:r>
              <a:rPr lang="en-US" dirty="0" err="1" smtClean="0"/>
              <a:t>Punkta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aðrar</a:t>
            </a:r>
            <a:r>
              <a:rPr lang="en-US" dirty="0" smtClean="0"/>
              <a:t> </a:t>
            </a:r>
            <a:r>
              <a:rPr lang="en-US" dirty="0" err="1" smtClean="0"/>
              <a:t>upplýsingar</a:t>
            </a:r>
            <a:endParaRPr lang="en-US" dirty="0" smtClean="0"/>
          </a:p>
          <a:p>
            <a:r>
              <a:rPr lang="en-US" dirty="0" smtClean="0"/>
              <a:t>Best </a:t>
            </a:r>
            <a:r>
              <a:rPr lang="en-US" dirty="0" err="1" smtClean="0"/>
              <a:t>að</a:t>
            </a:r>
            <a:r>
              <a:rPr lang="en-US" dirty="0" smtClean="0"/>
              <a:t> </a:t>
            </a:r>
            <a:r>
              <a:rPr lang="en-US" dirty="0" err="1" smtClean="0"/>
              <a:t>hafa</a:t>
            </a:r>
            <a:r>
              <a:rPr lang="en-US" dirty="0" smtClean="0"/>
              <a:t> </a:t>
            </a:r>
            <a:r>
              <a:rPr lang="en-US" dirty="0" err="1" smtClean="0"/>
              <a:t>allt</a:t>
            </a:r>
            <a:r>
              <a:rPr lang="en-US" dirty="0" smtClean="0"/>
              <a:t> </a:t>
            </a:r>
            <a:r>
              <a:rPr lang="en-US" dirty="0" err="1" smtClean="0"/>
              <a:t>stutt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hnitmiðað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562226" y="726594"/>
            <a:ext cx="7886700" cy="1323244"/>
          </a:xfrm>
          <a:prstGeom prst="rect">
            <a:avLst/>
          </a:prstGeom>
        </p:spPr>
        <p:txBody>
          <a:bodyPr vert="horz" lIns="77756" tIns="38876" rIns="77756" bIns="3887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en-US" dirty="0" err="1" smtClean="0"/>
              <a:t>Stór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flott</a:t>
            </a:r>
            <a:r>
              <a:rPr lang="en-US" dirty="0" smtClean="0"/>
              <a:t> </a:t>
            </a:r>
            <a:r>
              <a:rPr lang="en-US" dirty="0" err="1" smtClean="0"/>
              <a:t>fyrirsögn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einni</a:t>
            </a:r>
            <a:r>
              <a:rPr lang="en-US" dirty="0" smtClean="0"/>
              <a:t> </a:t>
            </a:r>
            <a:r>
              <a:rPr lang="en-US" dirty="0" err="1" smtClean="0"/>
              <a:t>eða</a:t>
            </a:r>
            <a:r>
              <a:rPr lang="en-US" dirty="0" smtClean="0"/>
              <a:t> </a:t>
            </a:r>
            <a:r>
              <a:rPr lang="en-US" dirty="0" err="1" smtClean="0"/>
              <a:t>tveim</a:t>
            </a:r>
            <a:r>
              <a:rPr lang="en-US" dirty="0" smtClean="0"/>
              <a:t> </a:t>
            </a:r>
            <a:r>
              <a:rPr lang="en-US" dirty="0" err="1" smtClean="0"/>
              <a:t>línum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67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68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 userDrawn="1"/>
        </p:nvSpPr>
        <p:spPr>
          <a:xfrm>
            <a:off x="562226" y="2247172"/>
            <a:ext cx="6858000" cy="1241822"/>
          </a:xfrm>
          <a:prstGeom prst="rect">
            <a:avLst/>
          </a:prstGeom>
        </p:spPr>
        <p:txBody>
          <a:bodyPr lIns="77844" tIns="38922" rIns="77844" bIns="3892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rgbClr val="767171"/>
                </a:solidFill>
                <a:latin typeface="Circular Std Book" charset="0"/>
                <a:ea typeface="Circular Std Book" charset="0"/>
                <a:cs typeface="Circular Std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Undirfyrirsögn</a:t>
            </a:r>
            <a:endParaRPr lang="en-US" dirty="0" smtClean="0"/>
          </a:p>
          <a:p>
            <a:r>
              <a:rPr lang="en-US" dirty="0" err="1" smtClean="0"/>
              <a:t>Punkta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aðrar</a:t>
            </a:r>
            <a:r>
              <a:rPr lang="en-US" dirty="0" smtClean="0"/>
              <a:t> </a:t>
            </a:r>
            <a:r>
              <a:rPr lang="en-US" dirty="0" err="1" smtClean="0"/>
              <a:t>upplýsingar</a:t>
            </a:r>
            <a:endParaRPr lang="en-US" dirty="0" smtClean="0"/>
          </a:p>
          <a:p>
            <a:r>
              <a:rPr lang="en-US" dirty="0" smtClean="0"/>
              <a:t>Best </a:t>
            </a:r>
            <a:r>
              <a:rPr lang="en-US" dirty="0" err="1" smtClean="0"/>
              <a:t>að</a:t>
            </a:r>
            <a:r>
              <a:rPr lang="en-US" dirty="0" smtClean="0"/>
              <a:t> </a:t>
            </a:r>
            <a:r>
              <a:rPr lang="en-US" dirty="0" err="1" smtClean="0"/>
              <a:t>hafa</a:t>
            </a:r>
            <a:r>
              <a:rPr lang="en-US" dirty="0" smtClean="0"/>
              <a:t> </a:t>
            </a:r>
            <a:r>
              <a:rPr lang="en-US" dirty="0" err="1" smtClean="0"/>
              <a:t>allt</a:t>
            </a:r>
            <a:r>
              <a:rPr lang="en-US" dirty="0" smtClean="0"/>
              <a:t> </a:t>
            </a:r>
            <a:r>
              <a:rPr lang="en-US" dirty="0" err="1" smtClean="0"/>
              <a:t>stutt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hnitmiðað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562226" y="726594"/>
            <a:ext cx="7886700" cy="1323244"/>
          </a:xfrm>
          <a:prstGeom prst="rect">
            <a:avLst/>
          </a:prstGeom>
        </p:spPr>
        <p:txBody>
          <a:bodyPr vert="horz" lIns="77844" tIns="38922" rIns="77844" bIns="3892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en-US" dirty="0" err="1" smtClean="0"/>
              <a:t>Stór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flott</a:t>
            </a:r>
            <a:r>
              <a:rPr lang="en-US" dirty="0" smtClean="0"/>
              <a:t> </a:t>
            </a:r>
            <a:r>
              <a:rPr lang="en-US" dirty="0" err="1" smtClean="0"/>
              <a:t>fyrirsögn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einni</a:t>
            </a:r>
            <a:r>
              <a:rPr lang="en-US" dirty="0" smtClean="0"/>
              <a:t> </a:t>
            </a:r>
            <a:r>
              <a:rPr lang="en-US" dirty="0" err="1" smtClean="0"/>
              <a:t>eða</a:t>
            </a:r>
            <a:r>
              <a:rPr lang="en-US" dirty="0" smtClean="0"/>
              <a:t> </a:t>
            </a:r>
            <a:r>
              <a:rPr lang="en-US" dirty="0" err="1" smtClean="0"/>
              <a:t>tveim</a:t>
            </a:r>
            <a:r>
              <a:rPr lang="en-US" dirty="0" smtClean="0"/>
              <a:t> </a:t>
            </a:r>
            <a:r>
              <a:rPr lang="en-US" dirty="0" err="1" smtClean="0"/>
              <a:t>línum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496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243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77844" tIns="38922" rIns="77844" bIns="38922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77844" tIns="38922" rIns="77844" bIns="38922"/>
          <a:lstStyle/>
          <a:p>
            <a:pPr defTabSz="778456"/>
            <a:fld id="{EEB5AA2D-23B0-40A8-AE4B-A2A6D69FECC6}" type="datetimeFigureOut">
              <a:rPr lang="is-IS" sz="1500" smtClean="0">
                <a:solidFill>
                  <a:prstClr val="black"/>
                </a:solidFill>
              </a:rPr>
              <a:pPr defTabSz="778456"/>
              <a:t>22.11.2017</a:t>
            </a:fld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77844" tIns="38922" rIns="77844" bIns="38922"/>
          <a:lstStyle/>
          <a:p>
            <a:pPr defTabSz="778456"/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77844" tIns="38922" rIns="77844" bIns="38922"/>
          <a:lstStyle/>
          <a:p>
            <a:pPr defTabSz="778456"/>
            <a:fld id="{65C4E8EF-10F0-47C5-B5EC-E1DEA46D3247}" type="slidenum">
              <a:rPr lang="is-IS" sz="1500" smtClean="0">
                <a:solidFill>
                  <a:prstClr val="black"/>
                </a:solidFill>
              </a:rPr>
              <a:pPr defTabSz="778456"/>
              <a:t>‹#›</a:t>
            </a:fld>
            <a:endParaRPr lang="is-IS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57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  <a:prstGeom prst="rect">
            <a:avLst/>
          </a:prstGeom>
        </p:spPr>
        <p:txBody>
          <a:bodyPr lIns="77844" tIns="38922" rIns="77844" bIns="38922"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Undirtitil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77844" tIns="38922" rIns="77844" bIns="3892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7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6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3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smtClean="0"/>
              <a:t>Smelltu til að breyta stíl aðalundirtitla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7844" tIns="38922" rIns="77844" bIns="38922"/>
          <a:lstStyle/>
          <a:p>
            <a:pPr defTabSz="778456"/>
            <a:fld id="{410BC365-CEF2-4C0A-B4EF-46F4B113EE6F}" type="datetimeFigureOut">
              <a:rPr lang="is-IS" sz="1500" smtClean="0">
                <a:solidFill>
                  <a:prstClr val="black"/>
                </a:solidFill>
              </a:rPr>
              <a:pPr defTabSz="778456"/>
              <a:t>22.11.2017</a:t>
            </a:fld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7844" tIns="38922" rIns="77844" bIns="38922"/>
          <a:lstStyle/>
          <a:p>
            <a:pPr defTabSz="778456"/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7844" tIns="38922" rIns="77844" bIns="38922"/>
          <a:lstStyle/>
          <a:p>
            <a:pPr defTabSz="778456"/>
            <a:fld id="{EC94ECEB-9904-4CA1-99E5-F3568964679F}" type="slidenum">
              <a:rPr lang="is-IS" sz="1500" smtClean="0">
                <a:solidFill>
                  <a:prstClr val="black"/>
                </a:solidFill>
              </a:rPr>
              <a:pPr defTabSz="778456"/>
              <a:t>‹#›</a:t>
            </a:fld>
            <a:endParaRPr lang="is-IS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9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4986"/>
            <a:ext cx="8229600" cy="622548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is-IS" dirty="0" smtClean="0"/>
              <a:t>Smelltu til að breyta </a:t>
            </a:r>
            <a:r>
              <a:rPr lang="is-IS" dirty="0" err="1" smtClean="0"/>
              <a:t>stíl</a:t>
            </a:r>
            <a:r>
              <a:rPr lang="is-IS" dirty="0" smtClean="0"/>
              <a:t> aðaltitils</a:t>
            </a:r>
            <a:endParaRPr lang="is-IS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07504" y="1203598"/>
            <a:ext cx="8229600" cy="3394472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is-IS" dirty="0" smtClean="0"/>
              <a:t>Smelltu til að breyta </a:t>
            </a:r>
            <a:r>
              <a:rPr lang="is-IS" dirty="0" err="1" smtClean="0"/>
              <a:t>stílum</a:t>
            </a:r>
            <a:r>
              <a:rPr lang="is-IS" dirty="0" smtClean="0"/>
              <a:t> aðaltexta</a:t>
            </a:r>
          </a:p>
          <a:p>
            <a:pPr lvl="1"/>
            <a:r>
              <a:rPr lang="is-IS" dirty="0" smtClean="0"/>
              <a:t>Annað stig</a:t>
            </a:r>
          </a:p>
          <a:p>
            <a:pPr lvl="2"/>
            <a:r>
              <a:rPr lang="is-IS" dirty="0" smtClean="0"/>
              <a:t>Þriðja stig</a:t>
            </a:r>
          </a:p>
          <a:p>
            <a:pPr lvl="3"/>
            <a:r>
              <a:rPr lang="is-IS" dirty="0" smtClean="0"/>
              <a:t>Fjórða stig</a:t>
            </a:r>
          </a:p>
          <a:p>
            <a:pPr lvl="4"/>
            <a:r>
              <a:rPr lang="is-IS" dirty="0" smtClean="0"/>
              <a:t>Fimmta stig</a:t>
            </a:r>
            <a:endParaRPr lang="is-IS" dirty="0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00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77844" tIns="38922" rIns="77844" bIns="38922"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77844" tIns="38922" rIns="77844" bIns="38922"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7844" tIns="38922" rIns="77844" bIns="38922"/>
          <a:lstStyle/>
          <a:p>
            <a:pPr defTabSz="778456"/>
            <a:fld id="{410BC365-CEF2-4C0A-B4EF-46F4B113EE6F}" type="datetimeFigureOut">
              <a:rPr lang="is-IS" sz="1500" smtClean="0">
                <a:solidFill>
                  <a:prstClr val="black"/>
                </a:solidFill>
              </a:rPr>
              <a:pPr defTabSz="778456"/>
              <a:t>22.11.2017</a:t>
            </a:fld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7844" tIns="38922" rIns="77844" bIns="38922"/>
          <a:lstStyle/>
          <a:p>
            <a:pPr defTabSz="778456"/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7844" tIns="38922" rIns="77844" bIns="38922"/>
          <a:lstStyle/>
          <a:p>
            <a:pPr defTabSz="778456"/>
            <a:fld id="{EC94ECEB-9904-4CA1-99E5-F3568964679F}" type="slidenum">
              <a:rPr lang="is-IS" sz="1500" smtClean="0">
                <a:solidFill>
                  <a:prstClr val="black"/>
                </a:solidFill>
              </a:rPr>
              <a:pPr defTabSz="778456"/>
              <a:t>‹#›</a:t>
            </a:fld>
            <a:endParaRPr lang="is-IS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35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8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7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6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5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4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3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80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78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91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83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75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67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59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51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42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34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13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46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183" indent="0">
              <a:buNone/>
              <a:defRPr sz="1700" b="1"/>
            </a:lvl2pPr>
            <a:lvl3pPr marL="778367" indent="0">
              <a:buNone/>
              <a:defRPr sz="1500" b="1"/>
            </a:lvl3pPr>
            <a:lvl4pPr marL="1167548" indent="0">
              <a:buNone/>
              <a:defRPr sz="1400" b="1"/>
            </a:lvl4pPr>
            <a:lvl5pPr marL="1556733" indent="0">
              <a:buNone/>
              <a:defRPr sz="1400" b="1"/>
            </a:lvl5pPr>
            <a:lvl6pPr marL="1945914" indent="0">
              <a:buNone/>
              <a:defRPr sz="1400" b="1"/>
            </a:lvl6pPr>
            <a:lvl7pPr marL="2335100" indent="0">
              <a:buNone/>
              <a:defRPr sz="1400" b="1"/>
            </a:lvl7pPr>
            <a:lvl8pPr marL="2724280" indent="0">
              <a:buNone/>
              <a:defRPr sz="1400" b="1"/>
            </a:lvl8pPr>
            <a:lvl9pPr marL="311346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183" indent="0">
              <a:buNone/>
              <a:defRPr sz="1700" b="1"/>
            </a:lvl2pPr>
            <a:lvl3pPr marL="778367" indent="0">
              <a:buNone/>
              <a:defRPr sz="1500" b="1"/>
            </a:lvl3pPr>
            <a:lvl4pPr marL="1167548" indent="0">
              <a:buNone/>
              <a:defRPr sz="1400" b="1"/>
            </a:lvl4pPr>
            <a:lvl5pPr marL="1556733" indent="0">
              <a:buNone/>
              <a:defRPr sz="1400" b="1"/>
            </a:lvl5pPr>
            <a:lvl6pPr marL="1945914" indent="0">
              <a:buNone/>
              <a:defRPr sz="1400" b="1"/>
            </a:lvl6pPr>
            <a:lvl7pPr marL="2335100" indent="0">
              <a:buNone/>
              <a:defRPr sz="1400" b="1"/>
            </a:lvl7pPr>
            <a:lvl8pPr marL="2724280" indent="0">
              <a:buNone/>
              <a:defRPr sz="1400" b="1"/>
            </a:lvl8pPr>
            <a:lvl9pPr marL="311346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66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35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14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00"/>
            <a:ext cx="5111750" cy="438983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8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9183" indent="0">
              <a:buNone/>
              <a:defRPr sz="1000"/>
            </a:lvl2pPr>
            <a:lvl3pPr marL="778367" indent="0">
              <a:buNone/>
              <a:defRPr sz="900"/>
            </a:lvl3pPr>
            <a:lvl4pPr marL="1167548" indent="0">
              <a:buNone/>
              <a:defRPr sz="800"/>
            </a:lvl4pPr>
            <a:lvl5pPr marL="1556733" indent="0">
              <a:buNone/>
              <a:defRPr sz="800"/>
            </a:lvl5pPr>
            <a:lvl6pPr marL="1945914" indent="0">
              <a:buNone/>
              <a:defRPr sz="800"/>
            </a:lvl6pPr>
            <a:lvl7pPr marL="2335100" indent="0">
              <a:buNone/>
              <a:defRPr sz="800"/>
            </a:lvl7pPr>
            <a:lvl8pPr marL="2724280" indent="0">
              <a:buNone/>
              <a:defRPr sz="800"/>
            </a:lvl8pPr>
            <a:lvl9pPr marL="311346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29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89183" indent="0">
              <a:buNone/>
              <a:defRPr sz="2400"/>
            </a:lvl2pPr>
            <a:lvl3pPr marL="778367" indent="0">
              <a:buNone/>
              <a:defRPr sz="2000"/>
            </a:lvl3pPr>
            <a:lvl4pPr marL="1167548" indent="0">
              <a:buNone/>
              <a:defRPr sz="1700"/>
            </a:lvl4pPr>
            <a:lvl5pPr marL="1556733" indent="0">
              <a:buNone/>
              <a:defRPr sz="1700"/>
            </a:lvl5pPr>
            <a:lvl6pPr marL="1945914" indent="0">
              <a:buNone/>
              <a:defRPr sz="1700"/>
            </a:lvl6pPr>
            <a:lvl7pPr marL="2335100" indent="0">
              <a:buNone/>
              <a:defRPr sz="1700"/>
            </a:lvl7pPr>
            <a:lvl8pPr marL="2724280" indent="0">
              <a:buNone/>
              <a:defRPr sz="1700"/>
            </a:lvl8pPr>
            <a:lvl9pPr marL="3113462" indent="0">
              <a:buNone/>
              <a:defRPr sz="17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9183" indent="0">
              <a:buNone/>
              <a:defRPr sz="1000"/>
            </a:lvl2pPr>
            <a:lvl3pPr marL="778367" indent="0">
              <a:buNone/>
              <a:defRPr sz="900"/>
            </a:lvl3pPr>
            <a:lvl4pPr marL="1167548" indent="0">
              <a:buNone/>
              <a:defRPr sz="800"/>
            </a:lvl4pPr>
            <a:lvl5pPr marL="1556733" indent="0">
              <a:buNone/>
              <a:defRPr sz="800"/>
            </a:lvl5pPr>
            <a:lvl6pPr marL="1945914" indent="0">
              <a:buNone/>
              <a:defRPr sz="800"/>
            </a:lvl6pPr>
            <a:lvl7pPr marL="2335100" indent="0">
              <a:buNone/>
              <a:defRPr sz="800"/>
            </a:lvl7pPr>
            <a:lvl8pPr marL="2724280" indent="0">
              <a:buNone/>
              <a:defRPr sz="800"/>
            </a:lvl8pPr>
            <a:lvl9pPr marL="311346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3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7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5765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34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99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321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704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295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 userDrawn="1"/>
        </p:nvSpPr>
        <p:spPr>
          <a:xfrm>
            <a:off x="562226" y="2247172"/>
            <a:ext cx="6858000" cy="1241822"/>
          </a:xfrm>
          <a:prstGeom prst="rect">
            <a:avLst/>
          </a:prstGeom>
        </p:spPr>
        <p:txBody>
          <a:bodyPr lIns="77835" tIns="38917" rIns="77835" bIns="38917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rgbClr val="767171"/>
                </a:solidFill>
                <a:latin typeface="Circular Std Book" charset="0"/>
                <a:ea typeface="Circular Std Book" charset="0"/>
                <a:cs typeface="Circular Std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Undirfyrirsögn</a:t>
            </a:r>
            <a:endParaRPr lang="en-US" dirty="0"/>
          </a:p>
          <a:p>
            <a:r>
              <a:rPr lang="en-US" dirty="0" err="1"/>
              <a:t>Punkta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aðrar</a:t>
            </a:r>
            <a:r>
              <a:rPr lang="en-US" dirty="0"/>
              <a:t> </a:t>
            </a:r>
            <a:r>
              <a:rPr lang="en-US" dirty="0" err="1"/>
              <a:t>upplýsingar</a:t>
            </a:r>
            <a:endParaRPr lang="en-US" dirty="0"/>
          </a:p>
          <a:p>
            <a:r>
              <a:rPr lang="en-US" dirty="0"/>
              <a:t>Best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hafa</a:t>
            </a:r>
            <a:r>
              <a:rPr lang="en-US" dirty="0"/>
              <a:t> </a:t>
            </a:r>
            <a:r>
              <a:rPr lang="en-US" dirty="0" err="1"/>
              <a:t>allt</a:t>
            </a:r>
            <a:r>
              <a:rPr lang="en-US" dirty="0"/>
              <a:t> </a:t>
            </a:r>
            <a:r>
              <a:rPr lang="en-US" dirty="0" err="1"/>
              <a:t>stutt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hnitmiðað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562226" y="726594"/>
            <a:ext cx="7886700" cy="1323244"/>
          </a:xfrm>
          <a:prstGeom prst="rect">
            <a:avLst/>
          </a:prstGeom>
        </p:spPr>
        <p:txBody>
          <a:bodyPr vert="horz" lIns="77835" tIns="38917" rIns="77835" bIns="389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en-US" dirty="0" err="1"/>
              <a:t>Stór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flott</a:t>
            </a:r>
            <a:r>
              <a:rPr lang="en-US" dirty="0"/>
              <a:t> </a:t>
            </a:r>
            <a:r>
              <a:rPr lang="en-US" dirty="0" err="1"/>
              <a:t>fyrirsögn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einni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tveim</a:t>
            </a:r>
            <a:r>
              <a:rPr lang="en-US" dirty="0"/>
              <a:t> </a:t>
            </a:r>
            <a:r>
              <a:rPr lang="en-US" dirty="0" err="1"/>
              <a:t>línum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1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513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77835" tIns="38917" rIns="77835" bIns="38917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77835" tIns="38917" rIns="77835" bIns="38917"/>
          <a:lstStyle/>
          <a:p>
            <a:pPr defTabSz="778367"/>
            <a:fld id="{EEB5AA2D-23B0-40A8-AE4B-A2A6D69FECC6}" type="datetimeFigureOut">
              <a:rPr lang="is-IS" sz="1500" smtClean="0">
                <a:solidFill>
                  <a:prstClr val="black"/>
                </a:solidFill>
              </a:rPr>
              <a:pPr defTabSz="778367"/>
              <a:t>22.11.2017</a:t>
            </a:fld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77835" tIns="38917" rIns="77835" bIns="38917"/>
          <a:lstStyle/>
          <a:p>
            <a:pPr defTabSz="778367"/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77835" tIns="38917" rIns="77835" bIns="38917"/>
          <a:lstStyle/>
          <a:p>
            <a:pPr defTabSz="778367"/>
            <a:fld id="{65C4E8EF-10F0-47C5-B5EC-E1DEA46D3247}" type="slidenum">
              <a:rPr lang="is-IS" sz="1500" smtClean="0">
                <a:solidFill>
                  <a:prstClr val="black"/>
                </a:solidFill>
              </a:rPr>
              <a:pPr defTabSz="778367"/>
              <a:t>‹#›</a:t>
            </a:fld>
            <a:endParaRPr lang="is-IS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6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768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C8D2BC9-0290-45AD-9153-75B48B7E185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3" name="Síðufótarstaðgengill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5C6B0EC-0D46-4822-960B-A0FAD14E6C0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56684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27534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is-IS" dirty="0" smtClean="0"/>
              <a:t>Smelltu til að breyta </a:t>
            </a:r>
            <a:r>
              <a:rPr lang="is-IS" dirty="0" err="1" smtClean="0"/>
              <a:t>stíl</a:t>
            </a:r>
            <a:r>
              <a:rPr lang="is-IS" dirty="0" smtClean="0"/>
              <a:t> aðaltitils</a:t>
            </a:r>
            <a:endParaRPr lang="is-IS" dirty="0"/>
          </a:p>
        </p:txBody>
      </p:sp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627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4986"/>
            <a:ext cx="8229600" cy="62254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is-IS" dirty="0" smtClean="0"/>
              <a:t>Smelltu til að breyta </a:t>
            </a:r>
            <a:r>
              <a:rPr lang="is-IS" dirty="0" err="1" smtClean="0"/>
              <a:t>stíl</a:t>
            </a:r>
            <a:r>
              <a:rPr lang="is-IS" dirty="0" smtClean="0"/>
              <a:t> aðaltitils</a:t>
            </a:r>
            <a:endParaRPr lang="is-IS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07504" y="1203598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is-IS" dirty="0" smtClean="0"/>
              <a:t>Smelltu til að breyta </a:t>
            </a:r>
            <a:r>
              <a:rPr lang="is-IS" dirty="0" err="1" smtClean="0"/>
              <a:t>stílum</a:t>
            </a:r>
            <a:r>
              <a:rPr lang="is-IS" dirty="0" smtClean="0"/>
              <a:t> aðaltexta</a:t>
            </a:r>
          </a:p>
          <a:p>
            <a:pPr lvl="1"/>
            <a:r>
              <a:rPr lang="is-IS" dirty="0" smtClean="0"/>
              <a:t>Annað stig</a:t>
            </a:r>
          </a:p>
          <a:p>
            <a:pPr lvl="2"/>
            <a:r>
              <a:rPr lang="is-IS" dirty="0" smtClean="0"/>
              <a:t>Þriðja stig</a:t>
            </a:r>
          </a:p>
          <a:p>
            <a:pPr lvl="3"/>
            <a:r>
              <a:rPr lang="is-IS" dirty="0" smtClean="0"/>
              <a:t>Fjórða stig</a:t>
            </a:r>
          </a:p>
          <a:p>
            <a:pPr lvl="4"/>
            <a:r>
              <a:rPr lang="is-IS" dirty="0" smtClean="0"/>
              <a:t>Fimmta stig</a:t>
            </a:r>
            <a:endParaRPr lang="is-IS" dirty="0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F51FBDD-B815-4262-B474-1B81A6871C3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913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itali_halfhringu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2359930"/>
            <a:ext cx="1513513" cy="2079001"/>
          </a:xfrm>
          <a:prstGeom prst="rect">
            <a:avLst/>
          </a:prstGeom>
        </p:spPr>
      </p:pic>
      <p:sp>
        <p:nvSpPr>
          <p:cNvPr id="2" name="Oval 1"/>
          <p:cNvSpPr/>
          <p:nvPr userDrawn="1"/>
        </p:nvSpPr>
        <p:spPr>
          <a:xfrm>
            <a:off x="425362" y="2012950"/>
            <a:ext cx="1135120" cy="851340"/>
          </a:xfrm>
          <a:prstGeom prst="ellipse">
            <a:avLst/>
          </a:prstGeom>
          <a:solidFill>
            <a:schemeClr val="accent1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47" tIns="45669" rIns="91347" bIns="45669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37497" y="1787232"/>
            <a:ext cx="744610" cy="558458"/>
          </a:xfrm>
          <a:prstGeom prst="ellipse">
            <a:avLst/>
          </a:prstGeom>
          <a:solidFill>
            <a:srgbClr val="FFA83B">
              <a:alpha val="4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47" tIns="45669" rIns="91347" bIns="45669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784494" y="2732328"/>
            <a:ext cx="351901" cy="263926"/>
          </a:xfrm>
          <a:prstGeom prst="ellipse">
            <a:avLst/>
          </a:prstGeom>
          <a:solidFill>
            <a:schemeClr val="accent6">
              <a:lumMod val="75000"/>
              <a:alpha val="70000"/>
            </a:schemeClr>
          </a:solidFill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47" tIns="45669" rIns="91347" bIns="45669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54427" y="2238653"/>
            <a:ext cx="988406" cy="741305"/>
          </a:xfrm>
          <a:prstGeom prst="ellipse">
            <a:avLst/>
          </a:prstGeom>
          <a:noFill/>
          <a:ln w="12700" cmpd="sng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47" tIns="45669" rIns="91347" bIns="45669"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680253" y="1227170"/>
            <a:ext cx="7266538" cy="322115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1680250" y="774709"/>
            <a:ext cx="7463752" cy="44729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is-IS"/>
              <a:t>Click to edit Master title</a:t>
            </a:r>
            <a:endParaRPr lang="en-US"/>
          </a:p>
        </p:txBody>
      </p:sp>
      <p:sp>
        <p:nvSpPr>
          <p:cNvPr id="18" name="Date Placeholder 1"/>
          <p:cNvSpPr>
            <a:spLocks noGrp="1"/>
          </p:cNvSpPr>
          <p:nvPr>
            <p:ph type="dt" sz="half" idx="10"/>
          </p:nvPr>
        </p:nvSpPr>
        <p:spPr>
          <a:xfrm>
            <a:off x="5520266" y="4702620"/>
            <a:ext cx="2133600" cy="273844"/>
          </a:xfrm>
          <a:prstGeom prst="rect">
            <a:avLst/>
          </a:prstGeom>
        </p:spPr>
        <p:txBody>
          <a:bodyPr/>
          <a:lstStyle/>
          <a:p>
            <a:fld id="{FB7597AF-D6BC-5E45-BBE3-714FBE8946F7}" type="datetimeFigureOut">
              <a:t>22.11.2017</a:t>
            </a:fld>
            <a:endParaRPr lang="en-US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89343" y="4697412"/>
            <a:ext cx="1032933" cy="273844"/>
          </a:xfrm>
          <a:prstGeom prst="rect">
            <a:avLst/>
          </a:prstGeom>
        </p:spPr>
        <p:txBody>
          <a:bodyPr/>
          <a:lstStyle/>
          <a:p>
            <a:fld id="{1E4E6B8C-AEFD-994C-9AB6-B14F8DAD3956}" type="slidenum">
              <a:t>‹#›</a:t>
            </a:fld>
            <a:endParaRPr lang="en-US"/>
          </a:p>
        </p:txBody>
      </p:sp>
      <p:pic>
        <p:nvPicPr>
          <p:cNvPr id="13" name="Picture 12" descr="Rvik_UmhvSamgongsv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76939"/>
            <a:ext cx="2032000" cy="3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03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 userDrawn="1"/>
        </p:nvSpPr>
        <p:spPr>
          <a:xfrm>
            <a:off x="562226" y="2247172"/>
            <a:ext cx="6858000" cy="1241822"/>
          </a:xfrm>
          <a:prstGeom prst="rect">
            <a:avLst/>
          </a:prstGeom>
        </p:spPr>
        <p:txBody>
          <a:bodyPr lIns="77898" tIns="38949" rIns="77898" bIns="38949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rgbClr val="767171"/>
                </a:solidFill>
                <a:latin typeface="Circular Std Book" charset="0"/>
                <a:ea typeface="Circular Std Book" charset="0"/>
                <a:cs typeface="Circular Std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Undirfyrirsögn</a:t>
            </a:r>
            <a:endParaRPr lang="en-US" dirty="0" smtClean="0"/>
          </a:p>
          <a:p>
            <a:r>
              <a:rPr lang="en-US" dirty="0" err="1" smtClean="0"/>
              <a:t>Punkta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aðrar</a:t>
            </a:r>
            <a:r>
              <a:rPr lang="en-US" dirty="0" smtClean="0"/>
              <a:t> </a:t>
            </a:r>
            <a:r>
              <a:rPr lang="en-US" dirty="0" err="1" smtClean="0"/>
              <a:t>upplýsingar</a:t>
            </a:r>
            <a:endParaRPr lang="en-US" dirty="0" smtClean="0"/>
          </a:p>
          <a:p>
            <a:r>
              <a:rPr lang="en-US" dirty="0" smtClean="0"/>
              <a:t>Best </a:t>
            </a:r>
            <a:r>
              <a:rPr lang="en-US" dirty="0" err="1" smtClean="0"/>
              <a:t>að</a:t>
            </a:r>
            <a:r>
              <a:rPr lang="en-US" dirty="0" smtClean="0"/>
              <a:t> </a:t>
            </a:r>
            <a:r>
              <a:rPr lang="en-US" dirty="0" err="1" smtClean="0"/>
              <a:t>hafa</a:t>
            </a:r>
            <a:r>
              <a:rPr lang="en-US" dirty="0" smtClean="0"/>
              <a:t> </a:t>
            </a:r>
            <a:r>
              <a:rPr lang="en-US" dirty="0" err="1" smtClean="0"/>
              <a:t>allt</a:t>
            </a:r>
            <a:r>
              <a:rPr lang="en-US" dirty="0" smtClean="0"/>
              <a:t> </a:t>
            </a:r>
            <a:r>
              <a:rPr lang="en-US" dirty="0" err="1" smtClean="0"/>
              <a:t>stutt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hnitmiðað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562226" y="726594"/>
            <a:ext cx="7886700" cy="1323244"/>
          </a:xfrm>
          <a:prstGeom prst="rect">
            <a:avLst/>
          </a:prstGeom>
        </p:spPr>
        <p:txBody>
          <a:bodyPr vert="horz" lIns="77898" tIns="38949" rIns="77898" bIns="3894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en-US" dirty="0" err="1" smtClean="0"/>
              <a:t>Stór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flott</a:t>
            </a:r>
            <a:r>
              <a:rPr lang="en-US" dirty="0" smtClean="0"/>
              <a:t> </a:t>
            </a:r>
            <a:r>
              <a:rPr lang="en-US" dirty="0" err="1" smtClean="0"/>
              <a:t>fyrirsögn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einni</a:t>
            </a:r>
            <a:r>
              <a:rPr lang="en-US" dirty="0" smtClean="0"/>
              <a:t> </a:t>
            </a:r>
            <a:r>
              <a:rPr lang="en-US" dirty="0" err="1" smtClean="0"/>
              <a:t>eða</a:t>
            </a:r>
            <a:r>
              <a:rPr lang="en-US" dirty="0" smtClean="0"/>
              <a:t> </a:t>
            </a:r>
            <a:r>
              <a:rPr lang="en-US" dirty="0" err="1" smtClean="0"/>
              <a:t>tveim</a:t>
            </a:r>
            <a:r>
              <a:rPr lang="en-US" dirty="0" smtClean="0"/>
              <a:t> </a:t>
            </a:r>
            <a:r>
              <a:rPr lang="en-US" dirty="0" err="1" smtClean="0"/>
              <a:t>línum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963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156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77898" tIns="38949" rIns="77898" bIns="38949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77898" tIns="38949" rIns="77898" bIns="38949"/>
          <a:lstStyle/>
          <a:p>
            <a:pPr defTabSz="778986"/>
            <a:fld id="{EEB5AA2D-23B0-40A8-AE4B-A2A6D69FECC6}" type="datetimeFigureOut">
              <a:rPr lang="is-IS" sz="1500" smtClean="0">
                <a:solidFill>
                  <a:prstClr val="black"/>
                </a:solidFill>
              </a:rPr>
              <a:pPr defTabSz="778986"/>
              <a:t>22.11.2017</a:t>
            </a:fld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77898" tIns="38949" rIns="77898" bIns="38949"/>
          <a:lstStyle/>
          <a:p>
            <a:pPr defTabSz="778986"/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77898" tIns="38949" rIns="77898" bIns="38949"/>
          <a:lstStyle/>
          <a:p>
            <a:pPr defTabSz="778986"/>
            <a:fld id="{65C4E8EF-10F0-47C5-B5EC-E1DEA46D3247}" type="slidenum">
              <a:rPr lang="is-IS" sz="1500" smtClean="0">
                <a:solidFill>
                  <a:prstClr val="black"/>
                </a:solidFill>
              </a:rPr>
              <a:pPr defTabSz="778986"/>
              <a:t>‹#›</a:t>
            </a:fld>
            <a:endParaRPr lang="is-IS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254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 userDrawn="1"/>
        </p:nvSpPr>
        <p:spPr>
          <a:xfrm>
            <a:off x="562226" y="2247172"/>
            <a:ext cx="6858000" cy="1241822"/>
          </a:xfrm>
          <a:prstGeom prst="rect">
            <a:avLst/>
          </a:prstGeom>
        </p:spPr>
        <p:txBody>
          <a:bodyPr lIns="77925" tIns="38963" rIns="77925" bIns="38963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rgbClr val="767171"/>
                </a:solidFill>
                <a:latin typeface="Circular Std Book" charset="0"/>
                <a:ea typeface="Circular Std Book" charset="0"/>
                <a:cs typeface="Circular Std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Undirfyrirsögn</a:t>
            </a:r>
            <a:endParaRPr lang="en-US" dirty="0" smtClean="0"/>
          </a:p>
          <a:p>
            <a:r>
              <a:rPr lang="en-US" dirty="0" err="1" smtClean="0"/>
              <a:t>Punkta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aðrar</a:t>
            </a:r>
            <a:r>
              <a:rPr lang="en-US" dirty="0" smtClean="0"/>
              <a:t> </a:t>
            </a:r>
            <a:r>
              <a:rPr lang="en-US" dirty="0" err="1" smtClean="0"/>
              <a:t>upplýsingar</a:t>
            </a:r>
            <a:endParaRPr lang="en-US" dirty="0" smtClean="0"/>
          </a:p>
          <a:p>
            <a:r>
              <a:rPr lang="en-US" dirty="0" smtClean="0"/>
              <a:t>Best </a:t>
            </a:r>
            <a:r>
              <a:rPr lang="en-US" dirty="0" err="1" smtClean="0"/>
              <a:t>að</a:t>
            </a:r>
            <a:r>
              <a:rPr lang="en-US" dirty="0" smtClean="0"/>
              <a:t> </a:t>
            </a:r>
            <a:r>
              <a:rPr lang="en-US" dirty="0" err="1" smtClean="0"/>
              <a:t>hafa</a:t>
            </a:r>
            <a:r>
              <a:rPr lang="en-US" dirty="0" smtClean="0"/>
              <a:t> </a:t>
            </a:r>
            <a:r>
              <a:rPr lang="en-US" dirty="0" err="1" smtClean="0"/>
              <a:t>allt</a:t>
            </a:r>
            <a:r>
              <a:rPr lang="en-US" dirty="0" smtClean="0"/>
              <a:t> </a:t>
            </a:r>
            <a:r>
              <a:rPr lang="en-US" dirty="0" err="1" smtClean="0"/>
              <a:t>stutt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hnitmiðað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562226" y="726594"/>
            <a:ext cx="7886700" cy="1323244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en-US" dirty="0" err="1" smtClean="0"/>
              <a:t>Stór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flott</a:t>
            </a:r>
            <a:r>
              <a:rPr lang="en-US" dirty="0" smtClean="0"/>
              <a:t> </a:t>
            </a:r>
            <a:r>
              <a:rPr lang="en-US" dirty="0" err="1" smtClean="0"/>
              <a:t>fyrirsögn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einni</a:t>
            </a:r>
            <a:r>
              <a:rPr lang="en-US" dirty="0" smtClean="0"/>
              <a:t> </a:t>
            </a:r>
            <a:r>
              <a:rPr lang="en-US" dirty="0" err="1" smtClean="0"/>
              <a:t>eða</a:t>
            </a:r>
            <a:r>
              <a:rPr lang="en-US" dirty="0" smtClean="0"/>
              <a:t> </a:t>
            </a:r>
            <a:r>
              <a:rPr lang="en-US" dirty="0" err="1" smtClean="0"/>
              <a:t>tveim</a:t>
            </a:r>
            <a:r>
              <a:rPr lang="en-US" dirty="0" smtClean="0"/>
              <a:t> </a:t>
            </a:r>
            <a:r>
              <a:rPr lang="en-US" dirty="0" err="1" smtClean="0"/>
              <a:t>línum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59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213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77925" tIns="38963" rIns="77925" bIns="38963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pPr defTabSz="779252"/>
            <a:fld id="{EEB5AA2D-23B0-40A8-AE4B-A2A6D69FECC6}" type="datetimeFigureOut">
              <a:rPr lang="is-IS" sz="1500" smtClean="0">
                <a:solidFill>
                  <a:prstClr val="black"/>
                </a:solidFill>
              </a:rPr>
              <a:pPr defTabSz="779252"/>
              <a:t>22.11.2017</a:t>
            </a:fld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pPr defTabSz="779252"/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pPr defTabSz="779252"/>
            <a:fld id="{65C4E8EF-10F0-47C5-B5EC-E1DEA46D3247}" type="slidenum">
              <a:rPr lang="is-IS" sz="1500" smtClean="0">
                <a:solidFill>
                  <a:prstClr val="black"/>
                </a:solidFill>
              </a:rPr>
              <a:pPr defTabSz="779252"/>
              <a:t>‹#›</a:t>
            </a:fld>
            <a:endParaRPr lang="is-IS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12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0" indent="0">
              <a:buNone/>
              <a:defRPr sz="2000" b="1"/>
            </a:lvl2pPr>
            <a:lvl3pPr marL="913360" indent="0">
              <a:buNone/>
              <a:defRPr sz="1800" b="1"/>
            </a:lvl3pPr>
            <a:lvl4pPr marL="1370040" indent="0">
              <a:buNone/>
              <a:defRPr sz="1600" b="1"/>
            </a:lvl4pPr>
            <a:lvl5pPr marL="1826721" indent="0">
              <a:buNone/>
              <a:defRPr sz="1600" b="1"/>
            </a:lvl5pPr>
            <a:lvl6pPr marL="2283403" indent="0">
              <a:buNone/>
              <a:defRPr sz="1600" b="1"/>
            </a:lvl6pPr>
            <a:lvl7pPr marL="2740080" indent="0">
              <a:buNone/>
              <a:defRPr sz="1600" b="1"/>
            </a:lvl7pPr>
            <a:lvl8pPr marL="3196762" indent="0">
              <a:buNone/>
              <a:defRPr sz="1600" b="1"/>
            </a:lvl8pPr>
            <a:lvl9pPr marL="3653444" indent="0">
              <a:buNone/>
              <a:defRPr sz="1600" b="1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5" name="Textastaðgengill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0" indent="0">
              <a:buNone/>
              <a:defRPr sz="2000" b="1"/>
            </a:lvl2pPr>
            <a:lvl3pPr marL="913360" indent="0">
              <a:buNone/>
              <a:defRPr sz="1800" b="1"/>
            </a:lvl3pPr>
            <a:lvl4pPr marL="1370040" indent="0">
              <a:buNone/>
              <a:defRPr sz="1600" b="1"/>
            </a:lvl4pPr>
            <a:lvl5pPr marL="1826721" indent="0">
              <a:buNone/>
              <a:defRPr sz="1600" b="1"/>
            </a:lvl5pPr>
            <a:lvl6pPr marL="2283403" indent="0">
              <a:buNone/>
              <a:defRPr sz="1600" b="1"/>
            </a:lvl6pPr>
            <a:lvl7pPr marL="2740080" indent="0">
              <a:buNone/>
              <a:defRPr sz="1600" b="1"/>
            </a:lvl7pPr>
            <a:lvl8pPr marL="3196762" indent="0">
              <a:buNone/>
              <a:defRPr sz="1600" b="1"/>
            </a:lvl8pPr>
            <a:lvl9pPr marL="3653444" indent="0">
              <a:buNone/>
              <a:defRPr sz="1600" b="1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6" name="Staðgengill efnis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7" name="Dagsetningarstaðgengill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8" name="Síðufótarstaðgengil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kyggnunúmersstaðgengill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2797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27534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is-IS" dirty="0" smtClean="0"/>
              <a:t>Smelltu til að breyta </a:t>
            </a:r>
            <a:r>
              <a:rPr lang="is-IS" dirty="0" err="1" smtClean="0"/>
              <a:t>stíl</a:t>
            </a:r>
            <a:r>
              <a:rPr lang="is-IS" dirty="0" smtClean="0"/>
              <a:t> aðaltitils</a:t>
            </a:r>
            <a:endParaRPr lang="is-IS" dirty="0"/>
          </a:p>
        </p:txBody>
      </p:sp>
      <p:sp>
        <p:nvSpPr>
          <p:cNvPr id="3" name="Dagsetningarstaðgengill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4" name="Síðufótarstaðgengil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kyggnunúmersstaðgengill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3805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3" name="Síðufótarstaðgengil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  <p:sp>
        <p:nvSpPr>
          <p:cNvPr id="5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27534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is-IS" dirty="0" smtClean="0"/>
              <a:t>Smelltu til að breyta </a:t>
            </a:r>
            <a:r>
              <a:rPr lang="is-IS" dirty="0" err="1" smtClean="0"/>
              <a:t>stíl</a:t>
            </a:r>
            <a:r>
              <a:rPr lang="is-IS" dirty="0" smtClean="0"/>
              <a:t> aðaltitils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4306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3575051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680" indent="0">
              <a:buNone/>
              <a:defRPr sz="1200"/>
            </a:lvl2pPr>
            <a:lvl3pPr marL="913360" indent="0">
              <a:buNone/>
              <a:defRPr sz="1000"/>
            </a:lvl3pPr>
            <a:lvl4pPr marL="1370040" indent="0">
              <a:buNone/>
              <a:defRPr sz="900"/>
            </a:lvl4pPr>
            <a:lvl5pPr marL="1826721" indent="0">
              <a:buNone/>
              <a:defRPr sz="900"/>
            </a:lvl5pPr>
            <a:lvl6pPr marL="2283403" indent="0">
              <a:buNone/>
              <a:defRPr sz="900"/>
            </a:lvl6pPr>
            <a:lvl7pPr marL="2740080" indent="0">
              <a:buNone/>
              <a:defRPr sz="900"/>
            </a:lvl7pPr>
            <a:lvl8pPr marL="3196762" indent="0">
              <a:buNone/>
              <a:defRPr sz="900"/>
            </a:lvl8pPr>
            <a:lvl9pPr marL="3653444" indent="0">
              <a:buNone/>
              <a:defRPr sz="900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857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Myndastaðgengill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680" indent="0">
              <a:buNone/>
              <a:defRPr sz="2800"/>
            </a:lvl2pPr>
            <a:lvl3pPr marL="913360" indent="0">
              <a:buNone/>
              <a:defRPr sz="2400"/>
            </a:lvl3pPr>
            <a:lvl4pPr marL="1370040" indent="0">
              <a:buNone/>
              <a:defRPr sz="2000"/>
            </a:lvl4pPr>
            <a:lvl5pPr marL="1826721" indent="0">
              <a:buNone/>
              <a:defRPr sz="2000"/>
            </a:lvl5pPr>
            <a:lvl6pPr marL="2283403" indent="0">
              <a:buNone/>
              <a:defRPr sz="2000"/>
            </a:lvl6pPr>
            <a:lvl7pPr marL="2740080" indent="0">
              <a:buNone/>
              <a:defRPr sz="2000"/>
            </a:lvl7pPr>
            <a:lvl8pPr marL="3196762" indent="0">
              <a:buNone/>
              <a:defRPr sz="2000"/>
            </a:lvl8pPr>
            <a:lvl9pPr marL="3653444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680" indent="0">
              <a:buNone/>
              <a:defRPr sz="1200"/>
            </a:lvl2pPr>
            <a:lvl3pPr marL="913360" indent="0">
              <a:buNone/>
              <a:defRPr sz="1000"/>
            </a:lvl3pPr>
            <a:lvl4pPr marL="1370040" indent="0">
              <a:buNone/>
              <a:defRPr sz="900"/>
            </a:lvl4pPr>
            <a:lvl5pPr marL="1826721" indent="0">
              <a:buNone/>
              <a:defRPr sz="900"/>
            </a:lvl5pPr>
            <a:lvl6pPr marL="2283403" indent="0">
              <a:buNone/>
              <a:defRPr sz="900"/>
            </a:lvl6pPr>
            <a:lvl7pPr marL="2740080" indent="0">
              <a:buNone/>
              <a:defRPr sz="900"/>
            </a:lvl7pPr>
            <a:lvl8pPr marL="3196762" indent="0">
              <a:buNone/>
              <a:defRPr sz="900"/>
            </a:lvl8pPr>
            <a:lvl9pPr marL="3653444" indent="0">
              <a:buNone/>
              <a:defRPr sz="900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8912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.wmf"/><Relationship Id="rId5" Type="http://schemas.openxmlformats.org/officeDocument/2006/relationships/image" Target="../media/image5.pn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w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wmf"/><Relationship Id="rId5" Type="http://schemas.openxmlformats.org/officeDocument/2006/relationships/image" Target="../media/image5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4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.wmf"/><Relationship Id="rId5" Type="http://schemas.openxmlformats.org/officeDocument/2006/relationships/image" Target="../media/image5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sstaðgengil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336" tIns="45663" rIns="91336" bIns="45663" rtlCol="0" anchor="ctr">
            <a:normAutofit/>
          </a:bodyPr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36" tIns="45663" rIns="91336" bIns="45663" rtlCol="0">
            <a:normAutofit/>
          </a:bodyPr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36" tIns="45663" rIns="91336" bIns="4566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1FBDD-B815-4262-B474-1B81A6871C3B}" type="datetimeFigureOut">
              <a:rPr lang="is-IS" smtClean="0"/>
              <a:t>22.11.2017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36" tIns="45663" rIns="91336" bIns="4566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36" tIns="45663" rIns="91336" bIns="4566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  <p:pic>
        <p:nvPicPr>
          <p:cNvPr id="7" name="Mynd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1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xStyles>
    <p:titleStyle>
      <a:lvl1pPr algn="ctr" defTabSz="91336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10" indent="-342510" algn="l" defTabSz="9133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06" indent="-285425" algn="l" defTabSz="9133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00" indent="-228340" algn="l" defTabSz="9133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80" indent="-228340" algn="l" defTabSz="9133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062" indent="-228340" algn="l" defTabSz="91336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41" indent="-228340" algn="l" defTabSz="9133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21" indent="-228340" algn="l" defTabSz="9133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02" indent="-228340" algn="l" defTabSz="9133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781" indent="-228340" algn="l" defTabSz="9133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3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0" algn="l" defTabSz="913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60" algn="l" defTabSz="913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40" algn="l" defTabSz="913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21" algn="l" defTabSz="913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03" algn="l" defTabSz="913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80" algn="l" defTabSz="913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62" algn="l" defTabSz="913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44" algn="l" defTabSz="913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5140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152" y="217356"/>
            <a:ext cx="856694" cy="177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96788" y="217360"/>
            <a:ext cx="562639" cy="5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4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iming>
    <p:tnLst>
      <p:par>
        <p:cTn id="1" dur="indefinite" restart="never" nodeType="tmRoot"/>
      </p:par>
    </p:tnLst>
  </p:timing>
  <p:txStyles>
    <p:titleStyle>
      <a:lvl1pPr algn="l" defTabSz="779252" rtl="0" eaLnBrk="1" latinLnBrk="0" hangingPunct="1">
        <a:lnSpc>
          <a:spcPct val="90000"/>
        </a:lnSpc>
        <a:spcBef>
          <a:spcPct val="0"/>
        </a:spcBef>
        <a:buNone/>
        <a:defRPr sz="3700" b="1" i="0" kern="1200">
          <a:solidFill>
            <a:srgbClr val="73AED0"/>
          </a:solidFill>
          <a:latin typeface="Circular Std" charset="0"/>
          <a:ea typeface="Circular Std" charset="0"/>
          <a:cs typeface="Circular Std" charset="0"/>
        </a:defRPr>
      </a:lvl1pPr>
    </p:titleStyle>
    <p:bodyStyle>
      <a:lvl1pPr marL="194813" indent="-194813" algn="l" defTabSz="779252" rtl="0" eaLnBrk="1" latinLnBrk="0" hangingPunct="1">
        <a:lnSpc>
          <a:spcPct val="90000"/>
        </a:lnSpc>
        <a:spcBef>
          <a:spcPts val="852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4439" indent="-194813" algn="l" defTabSz="779252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779252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9002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997" y="377857"/>
            <a:ext cx="1271354" cy="264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033422" y="217413"/>
            <a:ext cx="831007" cy="75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1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77766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410" indent="-194410" algn="l" defTabSz="777660" rtl="0" eaLnBrk="1" latinLnBrk="0" hangingPunct="1">
        <a:lnSpc>
          <a:spcPct val="90000"/>
        </a:lnSpc>
        <a:spcBef>
          <a:spcPts val="852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3244" indent="-194410" algn="l" defTabSz="777660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75" indent="-194410" algn="l" defTabSz="777660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900" indent="-194410" algn="l" defTabSz="777660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49733" indent="-194410" algn="l" defTabSz="777660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560" indent="-194410" algn="l" defTabSz="777660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27387" indent="-194410" algn="l" defTabSz="777660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16216" indent="-194410" algn="l" defTabSz="777660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05046" indent="-194410" algn="l" defTabSz="777660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6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828" algn="l" defTabSz="7776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7660" algn="l" defTabSz="7776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6485" algn="l" defTabSz="7776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5317" algn="l" defTabSz="7776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4145" algn="l" defTabSz="7776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2978" algn="l" defTabSz="7776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1802" algn="l" defTabSz="7776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0631" algn="l" defTabSz="7776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5140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152" y="217358"/>
            <a:ext cx="856694" cy="177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96788" y="217362"/>
            <a:ext cx="562639" cy="5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8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iming>
    <p:tnLst>
      <p:par>
        <p:cTn id="1" dur="indefinite" restart="never" nodeType="tmRoot"/>
      </p:par>
    </p:tnLst>
  </p:timing>
  <p:txStyles>
    <p:titleStyle>
      <a:lvl1pPr algn="l" defTabSz="777571" rtl="0" eaLnBrk="1" latinLnBrk="0" hangingPunct="1">
        <a:lnSpc>
          <a:spcPct val="90000"/>
        </a:lnSpc>
        <a:spcBef>
          <a:spcPct val="0"/>
        </a:spcBef>
        <a:buNone/>
        <a:defRPr sz="3700" b="1" i="0" kern="1200">
          <a:solidFill>
            <a:srgbClr val="73AED0"/>
          </a:solidFill>
          <a:latin typeface="Circular Std" charset="0"/>
          <a:ea typeface="Circular Std" charset="0"/>
          <a:cs typeface="Circular Std" charset="0"/>
        </a:defRPr>
      </a:lvl1pPr>
    </p:titleStyle>
    <p:bodyStyle>
      <a:lvl1pPr marL="194388" indent="-194388" algn="l" defTabSz="777571" rtl="0" eaLnBrk="1" latinLnBrk="0" hangingPunct="1">
        <a:lnSpc>
          <a:spcPct val="90000"/>
        </a:lnSpc>
        <a:spcBef>
          <a:spcPts val="852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3178" indent="-194388" algn="l" defTabSz="777571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1965" indent="-194388" algn="l" defTabSz="777571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745" indent="-194388" algn="l" defTabSz="777571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49534" indent="-194388" algn="l" defTabSz="777571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316" indent="-194388" algn="l" defTabSz="777571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27099" indent="-194388" algn="l" defTabSz="777571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15884" indent="-194388" algn="l" defTabSz="777571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04670" indent="-194388" algn="l" defTabSz="777571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7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784" algn="l" defTabSz="77757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7571" algn="l" defTabSz="77757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6352" algn="l" defTabSz="77757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5140" algn="l" defTabSz="77757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3924" algn="l" defTabSz="77757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2713" algn="l" defTabSz="77757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1492" algn="l" defTabSz="77757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0277" algn="l" defTabSz="77757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9002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997" y="377820"/>
            <a:ext cx="1271354" cy="264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033422" y="217377"/>
            <a:ext cx="831007" cy="75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0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777483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66" indent="-194366" algn="l" defTabSz="777483" rtl="0" eaLnBrk="1" latinLnBrk="0" hangingPunct="1">
        <a:lnSpc>
          <a:spcPct val="90000"/>
        </a:lnSpc>
        <a:spcBef>
          <a:spcPts val="852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3112" indent="-194366" algn="l" defTabSz="777483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1855" indent="-194366" algn="l" defTabSz="777483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590" indent="-194366" algn="l" defTabSz="777483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49335" indent="-194366" algn="l" defTabSz="777483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073" indent="-194366" algn="l" defTabSz="777483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26811" indent="-194366" algn="l" defTabSz="777483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15553" indent="-194366" algn="l" defTabSz="777483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04294" indent="-194366" algn="l" defTabSz="777483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740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7483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6220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963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3703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2448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1183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09923" algn="l" defTabSz="77748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5140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152" y="217358"/>
            <a:ext cx="856694" cy="177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96788" y="217362"/>
            <a:ext cx="562639" cy="5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5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iming>
    <p:tnLst>
      <p:par>
        <p:cTn id="1" dur="indefinite" restart="never" nodeType="tmRoot"/>
      </p:par>
    </p:tnLst>
  </p:timing>
  <p:txStyles>
    <p:titleStyle>
      <a:lvl1pPr algn="l" defTabSz="778456" rtl="0" eaLnBrk="1" latinLnBrk="0" hangingPunct="1">
        <a:lnSpc>
          <a:spcPct val="90000"/>
        </a:lnSpc>
        <a:spcBef>
          <a:spcPct val="0"/>
        </a:spcBef>
        <a:buNone/>
        <a:defRPr sz="3700" b="1" i="0" kern="1200">
          <a:solidFill>
            <a:srgbClr val="73AED0"/>
          </a:solidFill>
          <a:latin typeface="Circular Std" charset="0"/>
          <a:ea typeface="Circular Std" charset="0"/>
          <a:cs typeface="Circular Std" charset="0"/>
        </a:defRPr>
      </a:lvl1pPr>
    </p:titleStyle>
    <p:bodyStyle>
      <a:lvl1pPr marL="194612" indent="-194612" algn="l" defTabSz="778456" rtl="0" eaLnBrk="1" latinLnBrk="0" hangingPunct="1">
        <a:lnSpc>
          <a:spcPct val="90000"/>
        </a:lnSpc>
        <a:spcBef>
          <a:spcPts val="852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3841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3068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294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524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40749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977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19204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431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227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456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681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910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6136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365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4590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817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7835" tIns="38917" rIns="77835" bIns="3891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77835" tIns="38917" rIns="77835" bIns="389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77835" tIns="38917" rIns="77835" bIns="3891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367"/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 defTabSz="778367"/>
              <a:t>22.11.2017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77835" tIns="38917" rIns="77835" bIns="3891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367"/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77835" tIns="38917" rIns="77835" bIns="3891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367"/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 defTabSz="778367"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8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xStyles>
    <p:titleStyle>
      <a:lvl1pPr algn="ctr" defTabSz="778367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886" indent="-291886" algn="l" defTabSz="77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2422" indent="-243238" algn="l" defTabSz="778367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2958" indent="-194590" algn="l" defTabSz="77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139" indent="-194590" algn="l" defTabSz="7783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325" indent="-194590" algn="l" defTabSz="778367" rtl="0" eaLnBrk="1" latinLnBrk="0" hangingPunct="1">
        <a:spcBef>
          <a:spcPct val="20000"/>
        </a:spcBef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0506" indent="-194590" algn="l" defTabSz="77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689" indent="-194590" algn="l" defTabSz="77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18872" indent="-194590" algn="l" defTabSz="77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055" indent="-194590" algn="l" defTabSz="77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183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367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548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733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914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100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4280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462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5140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152" y="217358"/>
            <a:ext cx="856694" cy="177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96788" y="217362"/>
            <a:ext cx="562639" cy="5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2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</p:sldLayoutIdLst>
  <p:txStyles>
    <p:titleStyle>
      <a:lvl1pPr algn="l" defTabSz="778367" rtl="0" eaLnBrk="1" latinLnBrk="0" hangingPunct="1">
        <a:lnSpc>
          <a:spcPct val="90000"/>
        </a:lnSpc>
        <a:spcBef>
          <a:spcPct val="0"/>
        </a:spcBef>
        <a:buNone/>
        <a:defRPr sz="3700" b="1" i="0" kern="1200">
          <a:solidFill>
            <a:srgbClr val="73AED0"/>
          </a:solidFill>
          <a:latin typeface="Circular Std" charset="0"/>
          <a:ea typeface="Circular Std" charset="0"/>
          <a:cs typeface="Circular Std" charset="0"/>
        </a:defRPr>
      </a:lvl1pPr>
    </p:titleStyle>
    <p:bodyStyle>
      <a:lvl1pPr marL="194590" indent="-194590" algn="l" defTabSz="778367" rtl="0" eaLnBrk="1" latinLnBrk="0" hangingPunct="1">
        <a:lnSpc>
          <a:spcPct val="90000"/>
        </a:lnSpc>
        <a:spcBef>
          <a:spcPts val="852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3775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2958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139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325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40506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689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18872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055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183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367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548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733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914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100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4280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462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9002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997" y="377809"/>
            <a:ext cx="1271354" cy="264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033422" y="217369"/>
            <a:ext cx="831007" cy="75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45" r:id="rId2"/>
    <p:sldLayoutId id="2147483746" r:id="rId3"/>
    <p:sldLayoutId id="2147483747" r:id="rId4"/>
  </p:sldLayoutIdLst>
  <p:txStyles>
    <p:titleStyle>
      <a:lvl1pPr algn="l" defTabSz="778456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612" indent="-194612" algn="l" defTabSz="778456" rtl="0" eaLnBrk="1" latinLnBrk="0" hangingPunct="1">
        <a:lnSpc>
          <a:spcPct val="90000"/>
        </a:lnSpc>
        <a:spcBef>
          <a:spcPts val="852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3841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3068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294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524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40749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977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19204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431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227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456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681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910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6136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365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4590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817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5140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152" y="217358"/>
            <a:ext cx="856694" cy="177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96788" y="217362"/>
            <a:ext cx="562639" cy="5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8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</p:sldLayoutIdLst>
  <p:timing>
    <p:tnLst>
      <p:par>
        <p:cTn id="1" dur="indefinite" restart="never" nodeType="tmRoot"/>
      </p:par>
    </p:tnLst>
  </p:timing>
  <p:txStyles>
    <p:titleStyle>
      <a:lvl1pPr algn="l" defTabSz="778986" rtl="0" eaLnBrk="1" latinLnBrk="0" hangingPunct="1">
        <a:lnSpc>
          <a:spcPct val="90000"/>
        </a:lnSpc>
        <a:spcBef>
          <a:spcPct val="0"/>
        </a:spcBef>
        <a:buNone/>
        <a:defRPr sz="3700" b="1" i="0" kern="1200">
          <a:solidFill>
            <a:srgbClr val="73AED0"/>
          </a:solidFill>
          <a:latin typeface="Circular Std" charset="0"/>
          <a:ea typeface="Circular Std" charset="0"/>
          <a:cs typeface="Circular Std" charset="0"/>
        </a:defRPr>
      </a:lvl1pPr>
    </p:titleStyle>
    <p:bodyStyle>
      <a:lvl1pPr marL="194746" indent="-194746" algn="l" defTabSz="778986" rtl="0" eaLnBrk="1" latinLnBrk="0" hangingPunct="1">
        <a:lnSpc>
          <a:spcPct val="90000"/>
        </a:lnSpc>
        <a:spcBef>
          <a:spcPts val="852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4239" indent="-194746" algn="l" defTabSz="77898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3732" indent="-194746" algn="l" defTabSz="77898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224" indent="-194746" algn="l" defTabSz="77898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52718" indent="-194746" algn="l" defTabSz="77898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211" indent="-194746" algn="l" defTabSz="77898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31704" indent="-194746" algn="l" defTabSz="77898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21197" indent="-194746" algn="l" defTabSz="77898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10690" indent="-194746" algn="l" defTabSz="77898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89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494" algn="l" defTabSz="7789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986" algn="l" defTabSz="7789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479" algn="l" defTabSz="7789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7972" algn="l" defTabSz="7789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464" algn="l" defTabSz="7789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6957" algn="l" defTabSz="7789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450" algn="l" defTabSz="7789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5943" algn="l" defTabSz="7789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7.tif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166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5.jpeg"/><Relationship Id="rId5" Type="http://schemas.openxmlformats.org/officeDocument/2006/relationships/image" Target="../media/image164.jpg"/><Relationship Id="rId4" Type="http://schemas.openxmlformats.org/officeDocument/2006/relationships/image" Target="../media/image16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2.jpeg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5.jp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3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8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3"/>
          <a:stretch/>
        </p:blipFill>
        <p:spPr>
          <a:xfrm>
            <a:off x="1" y="20546"/>
            <a:ext cx="9143999" cy="512295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27534"/>
            <a:ext cx="5425456" cy="406570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740061" y="619879"/>
            <a:ext cx="7772400" cy="1102519"/>
          </a:xfrm>
        </p:spPr>
        <p:txBody>
          <a:bodyPr>
            <a:normAutofit/>
          </a:bodyPr>
          <a:lstStyle/>
          <a:p>
            <a:r>
              <a:rPr lang="is-IS" sz="6000" dirty="0" smtClean="0">
                <a:solidFill>
                  <a:schemeClr val="bg1"/>
                </a:solidFill>
              </a:rPr>
              <a:t>BREIÐHOLT</a:t>
            </a:r>
            <a:endParaRPr lang="is-IS" sz="6000" dirty="0">
              <a:solidFill>
                <a:schemeClr val="bg1"/>
              </a:solidFill>
            </a:endParaRPr>
          </a:p>
        </p:txBody>
      </p:sp>
      <p:sp>
        <p:nvSpPr>
          <p:cNvPr id="5" name="Titill 1"/>
          <p:cNvSpPr txBox="1">
            <a:spLocks/>
          </p:cNvSpPr>
          <p:nvPr/>
        </p:nvSpPr>
        <p:spPr>
          <a:xfrm>
            <a:off x="1043608" y="3939903"/>
            <a:ext cx="6984776" cy="630070"/>
          </a:xfrm>
          <a:prstGeom prst="rect">
            <a:avLst/>
          </a:prstGeom>
        </p:spPr>
        <p:txBody>
          <a:bodyPr vert="horz" lIns="91336" tIns="45663" rIns="91336" bIns="45663" rtlCol="0" anchor="ctr">
            <a:normAutofit fontScale="925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s-IS" sz="2400" b="1" dirty="0">
                <a:latin typeface="Arial" panose="020B0604020202020204" pitchFamily="34" charset="0"/>
                <a:cs typeface="Arial" panose="020B0604020202020204" pitchFamily="34" charset="0"/>
              </a:rPr>
              <a:t>DAGUR B. EGGERTSSON</a:t>
            </a:r>
          </a:p>
          <a:p>
            <a:pPr algn="ctr"/>
            <a:r>
              <a:rPr lang="is-IS" sz="2400" b="1" dirty="0">
                <a:latin typeface="Arial" panose="020B0604020202020204" pitchFamily="34" charset="0"/>
                <a:cs typeface="Arial" panose="020B0604020202020204" pitchFamily="34" charset="0"/>
              </a:rPr>
              <a:t>BORGARSTJÓRI</a:t>
            </a:r>
          </a:p>
          <a:p>
            <a:pPr algn="ctr"/>
            <a:endParaRPr lang="is-IS" sz="2200" b="1" dirty="0">
              <a:latin typeface="Tw Cen MT Condensed" panose="020B0606020104020203" pitchFamily="34" charset="0"/>
            </a:endParaRPr>
          </a:p>
        </p:txBody>
      </p:sp>
      <p:pic>
        <p:nvPicPr>
          <p:cNvPr id="4098" name="Picture 2" descr="https://siggi.photoshelter.com/img/pixe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3" y="-9048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19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Aldursdreifing íbúa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932046" y="4652789"/>
            <a:ext cx="3600400" cy="261495"/>
          </a:xfrm>
          <a:prstGeom prst="rect">
            <a:avLst/>
          </a:prstGeom>
          <a:noFill/>
        </p:spPr>
        <p:txBody>
          <a:bodyPr wrap="square" lIns="91336" tIns="45663" rIns="91336" bIns="45663" rtlCol="0">
            <a:spAutoFit/>
          </a:bodyPr>
          <a:lstStyle/>
          <a:p>
            <a:r>
              <a:rPr lang="is-IS" sz="1100" dirty="0"/>
              <a:t>Heimild: Tölfræði- og greiningardeild Reykjavíkurborgar</a:t>
            </a:r>
            <a:endParaRPr lang="en-US" sz="1100" dirty="0"/>
          </a:p>
        </p:txBody>
      </p:sp>
      <p:pic>
        <p:nvPicPr>
          <p:cNvPr id="5" name="Picture 1" descr="image00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9542"/>
            <a:ext cx="6812524" cy="395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27131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"/>
            <a:ext cx="9139318" cy="5122445"/>
          </a:xfrm>
          <a:prstGeom prst="rect">
            <a:avLst/>
          </a:prstGeom>
          <a:solidFill>
            <a:srgbClr val="F4F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26" tIns="38912" rIns="77826" bIns="38912" rtlCol="0" anchor="ctr"/>
          <a:lstStyle/>
          <a:p>
            <a:pPr algn="ctr" defTabSz="778278"/>
            <a:endParaRPr lang="is-IS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308" y="1044438"/>
            <a:ext cx="1607210" cy="39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Efra Breiðholt – skipulagsuppdráttur í vinnslu</a:t>
            </a:r>
            <a:br>
              <a:rPr lang="en-US" smtClean="0"/>
            </a:br>
            <a:endParaRPr lang="is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D5E2F6-E1CF-462B-A030-C0B5D31C9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492" y="1086584"/>
            <a:ext cx="5018404" cy="40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5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04932" y="339503"/>
            <a:ext cx="8229600" cy="371475"/>
          </a:xfrm>
          <a:prstGeom prst="rect">
            <a:avLst/>
          </a:prstGeom>
        </p:spPr>
        <p:txBody>
          <a:bodyPr lIns="77826" tIns="38912" rIns="77826" bIns="38912">
            <a:normAutofit/>
          </a:bodyPr>
          <a:lstStyle/>
          <a:p>
            <a:pPr algn="l"/>
            <a:r>
              <a:rPr lang="is-IS" sz="2100" dirty="0">
                <a:latin typeface="Circular Std Book" pitchFamily="34" charset="0"/>
                <a:cs typeface="Circular Std Book" pitchFamily="34" charset="0"/>
              </a:rPr>
              <a:t>Efra Breiðholt - Núverandi byggð - helstu heimildir </a:t>
            </a:r>
            <a:endParaRPr lang="en-US" sz="2100" dirty="0">
              <a:latin typeface="Circular Std Book" pitchFamily="34" charset="0"/>
              <a:cs typeface="Circular Std Boo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228" y="804291"/>
            <a:ext cx="5616624" cy="3897578"/>
          </a:xfrm>
          <a:prstGeom prst="rect">
            <a:avLst/>
          </a:prstGeom>
          <a:noFill/>
        </p:spPr>
        <p:txBody>
          <a:bodyPr wrap="square" lIns="77826" tIns="38912" rIns="77826" bIns="38912" rtlCol="0">
            <a:spAutoFit/>
          </a:bodyPr>
          <a:lstStyle/>
          <a:p>
            <a:pPr defTabSz="778278"/>
            <a:endParaRPr lang="is-IS" sz="12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Byggja má hæð ofan á fjölbýlishús  og setja lyftur í sérstök lyftuhús. 3 hæða fjölbýlishús eða hærri sem ekki eru með lyftu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Byggja má við fjölbýlishús, viðbyggingar, sólskála, svalir, svalalokanir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Heimilt að byggja garðhýsi, sorp- og hjólaskýli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Byggingarreitir stækkaðir þannig að þeir rúmi núverandi hús og aukið byggingamagn.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Bílastæði í samræmi við AR 2010 – 2030, 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Ákvæði um grænar áherslur þ.m.t. ofanvatnslausnir, gróður og úrgangsflokkun inna lóðar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Fylgja skal leiðbeiningum hverfisskipulags þegar heimildir eru nýttar</a:t>
            </a:r>
            <a:endParaRPr lang="is-IS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243210" indent="-243210" defTabSz="778278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675227-DD82-4848-9BF6-806EB59EB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84" y="824469"/>
            <a:ext cx="2989572" cy="398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73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03648" y="116072"/>
            <a:ext cx="8435352" cy="651755"/>
          </a:xfrm>
          <a:prstGeom prst="rect">
            <a:avLst/>
          </a:prstGeom>
        </p:spPr>
        <p:txBody>
          <a:bodyPr lIns="77826" tIns="38912" rIns="77826" bIns="38912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3100" dirty="0"/>
              <a:t>Þróunarsvæði í </a:t>
            </a:r>
            <a:r>
              <a:rPr lang="is-IS" sz="3100" dirty="0" smtClean="0"/>
              <a:t>Efra-Breiðholti </a:t>
            </a:r>
            <a:endParaRPr lang="is-IS" sz="3100" dirty="0"/>
          </a:p>
          <a:p>
            <a:r>
              <a:rPr lang="is-IS" sz="3100" dirty="0"/>
              <a:t> </a:t>
            </a:r>
          </a:p>
          <a:p>
            <a:endParaRPr lang="en-US" sz="3100" dirty="0">
              <a:latin typeface="Circular Std"/>
              <a:cs typeface="Circular Std Boo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441946"/>
            <a:ext cx="3847874" cy="4469530"/>
          </a:xfrm>
          <a:prstGeom prst="rect">
            <a:avLst/>
          </a:prstGeom>
        </p:spPr>
        <p:txBody>
          <a:bodyPr wrap="square" lIns="77826" tIns="38912" rIns="77826" bIns="38912">
            <a:spAutoFit/>
          </a:bodyPr>
          <a:lstStyle/>
          <a:p>
            <a:pPr marL="0" lvl="1" defTabSz="778278">
              <a:spcBef>
                <a:spcPts val="1023"/>
              </a:spcBef>
            </a:pPr>
            <a:r>
              <a:rPr lang="is-IS" sz="16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Suðurfell</a:t>
            </a:r>
          </a:p>
          <a:p>
            <a:pPr defTabSz="778278"/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Í hverfiskipulagi er sett stefna um lítið fjölbýli og raðhús en unnið verður sérstakt deiliskipulag. </a:t>
            </a:r>
          </a:p>
          <a:p>
            <a:pPr marL="0" lvl="1" defTabSz="778278">
              <a:spcBef>
                <a:spcPts val="1023"/>
              </a:spcBef>
            </a:pPr>
            <a:r>
              <a:rPr lang="is-IS" sz="16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Norðurfell - Suðurfell</a:t>
            </a:r>
          </a:p>
          <a:p>
            <a:pPr defTabSz="778278"/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Vannýtt svæði, íbúðir, leikskóli, verslun og garður</a:t>
            </a:r>
            <a:endParaRPr lang="is-IS" sz="1600" b="1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0" lvl="1" defTabSz="778278">
              <a:spcBef>
                <a:spcPts val="1023"/>
              </a:spcBef>
            </a:pPr>
            <a:r>
              <a:rPr lang="is-IS" sz="16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Austurberg</a:t>
            </a:r>
          </a:p>
          <a:p>
            <a:pPr defTabSz="778278"/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Efling götumyndar og kjarnanna við götuna með fegrun og endurnýjun og nýju húsnæði.</a:t>
            </a:r>
          </a:p>
          <a:p>
            <a:pPr marL="0" lvl="1" defTabSz="778278">
              <a:spcBef>
                <a:spcPts val="1023"/>
              </a:spcBef>
            </a:pPr>
            <a:r>
              <a:rPr lang="is-IS" sz="16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Hraunberg</a:t>
            </a:r>
          </a:p>
          <a:p>
            <a:pPr defTabSz="778278"/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Íbúðir, þjónustu- eða atvinnuhúsnæði.</a:t>
            </a:r>
            <a:endParaRPr lang="is-IS" sz="11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0" lvl="1" defTabSz="778278">
              <a:spcBef>
                <a:spcPts val="1023"/>
              </a:spcBef>
            </a:pPr>
            <a:r>
              <a:rPr lang="is-IS" sz="16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Suðurhólar</a:t>
            </a:r>
          </a:p>
          <a:p>
            <a:pPr defTabSz="778278"/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Fjölbýli á 2-4 hæðum, 40-60 íbúðir.</a:t>
            </a:r>
          </a:p>
          <a:p>
            <a:pPr defTabSz="778278"/>
            <a:endParaRPr lang="is-IS" sz="12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319CC5-3B46-439F-908F-70D8C9B07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24" y="1059942"/>
            <a:ext cx="4671033" cy="3672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8412" y="4080430"/>
            <a:ext cx="1196441" cy="165506"/>
          </a:xfrm>
          <a:prstGeom prst="rect">
            <a:avLst/>
          </a:prstGeom>
        </p:spPr>
        <p:txBody>
          <a:bodyPr vert="horz" wrap="square" lIns="77826" tIns="38912" rIns="77826" bIns="38912" rtlCol="0" anchor="ctr">
            <a:noAutofit/>
          </a:bodyPr>
          <a:lstStyle/>
          <a:p>
            <a:pPr marL="0" lvl="1" defTabSz="778278"/>
            <a:r>
              <a:rPr lang="is-IS" sz="1400" b="1" dirty="0">
                <a:solidFill>
                  <a:prstClr val="white"/>
                </a:solidFill>
                <a:latin typeface="Circular Std Book" pitchFamily="34" charset="0"/>
                <a:cs typeface="Circular Std Book" pitchFamily="34" charset="0"/>
              </a:rPr>
              <a:t>Suðurfell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2660" y="2417332"/>
            <a:ext cx="1362613" cy="165506"/>
          </a:xfrm>
          <a:prstGeom prst="rect">
            <a:avLst/>
          </a:prstGeom>
        </p:spPr>
        <p:txBody>
          <a:bodyPr vert="horz" wrap="square" lIns="77826" tIns="38912" rIns="77826" bIns="38912" rtlCol="0" anchor="ctr">
            <a:noAutofit/>
          </a:bodyPr>
          <a:lstStyle/>
          <a:p>
            <a:pPr marL="0" lvl="1" defTabSz="778278"/>
            <a:r>
              <a:rPr lang="is-IS" sz="1400" b="1" dirty="0">
                <a:solidFill>
                  <a:prstClr val="white"/>
                </a:solidFill>
                <a:latin typeface="Circular Std Book" pitchFamily="34" charset="0"/>
                <a:cs typeface="Circular Std Book" pitchFamily="34" charset="0"/>
              </a:rPr>
              <a:t>Austurberg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97522" y="2055205"/>
            <a:ext cx="1362613" cy="165506"/>
          </a:xfrm>
          <a:prstGeom prst="rect">
            <a:avLst/>
          </a:prstGeom>
        </p:spPr>
        <p:txBody>
          <a:bodyPr vert="horz" wrap="square" lIns="77826" tIns="38912" rIns="77826" bIns="38912" rtlCol="0" anchor="ctr">
            <a:noAutofit/>
          </a:bodyPr>
          <a:lstStyle/>
          <a:p>
            <a:pPr marL="0" lvl="1" defTabSz="778278"/>
            <a:r>
              <a:rPr lang="is-IS" sz="1400" b="1" dirty="0">
                <a:solidFill>
                  <a:prstClr val="white"/>
                </a:solidFill>
                <a:latin typeface="Circular Std Book" pitchFamily="34" charset="0"/>
                <a:cs typeface="Circular Std Book" pitchFamily="34" charset="0"/>
              </a:rPr>
              <a:t>Suðurhólar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6070" y="3027313"/>
            <a:ext cx="1362613" cy="165506"/>
          </a:xfrm>
          <a:prstGeom prst="rect">
            <a:avLst/>
          </a:prstGeom>
        </p:spPr>
        <p:txBody>
          <a:bodyPr vert="horz" wrap="square" lIns="77826" tIns="38912" rIns="77826" bIns="38912" rtlCol="0" anchor="ctr">
            <a:noAutofit/>
          </a:bodyPr>
          <a:lstStyle/>
          <a:p>
            <a:pPr marL="0" lvl="1" defTabSz="778278"/>
            <a:r>
              <a:rPr lang="is-IS" sz="1400" b="1" dirty="0" err="1">
                <a:solidFill>
                  <a:prstClr val="white"/>
                </a:solidFill>
                <a:latin typeface="Circular Std Book" pitchFamily="34" charset="0"/>
                <a:cs typeface="Circular Std Book" pitchFamily="34" charset="0"/>
              </a:rPr>
              <a:t>Haunberg</a:t>
            </a:r>
            <a:endParaRPr lang="is-IS" sz="1400" b="1" dirty="0">
              <a:solidFill>
                <a:prstClr val="white"/>
              </a:solidFill>
              <a:latin typeface="Circular Std Book" pitchFamily="34" charset="0"/>
              <a:cs typeface="Circular Std Boo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8184" y="4377463"/>
            <a:ext cx="2409499" cy="165506"/>
          </a:xfrm>
          <a:prstGeom prst="rect">
            <a:avLst/>
          </a:prstGeom>
        </p:spPr>
        <p:txBody>
          <a:bodyPr vert="horz" wrap="square" lIns="77826" tIns="38912" rIns="77826" bIns="38912" rtlCol="0" anchor="ctr">
            <a:noAutofit/>
          </a:bodyPr>
          <a:lstStyle/>
          <a:p>
            <a:pPr marL="0" lvl="1" defTabSz="778278"/>
            <a:r>
              <a:rPr lang="is-IS" sz="1400" b="1" dirty="0">
                <a:solidFill>
                  <a:prstClr val="white"/>
                </a:solidFill>
                <a:latin typeface="Circular Std Book" pitchFamily="34" charset="0"/>
                <a:cs typeface="Circular Std Book" pitchFamily="34" charset="0"/>
              </a:rPr>
              <a:t>Norðurfell - Suðurfell</a:t>
            </a:r>
          </a:p>
        </p:txBody>
      </p:sp>
    </p:spTree>
    <p:extLst>
      <p:ext uri="{BB962C8B-B14F-4D97-AF65-F5344CB8AC3E}">
        <p14:creationId xmlns:p14="http://schemas.microsoft.com/office/powerpoint/2010/main" val="286341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AE65E3-AB5F-42B9-8507-8C80813AD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00" y="148983"/>
            <a:ext cx="4220308" cy="498805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4781" y="148983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is-IS" dirty="0" smtClean="0"/>
              <a:t>Efra Breiðholt – </a:t>
            </a:r>
            <a:br>
              <a:rPr lang="is-IS" dirty="0" smtClean="0"/>
            </a:br>
            <a:r>
              <a:rPr lang="is-IS" dirty="0" smtClean="0"/>
              <a:t>svæði til athugunar</a:t>
            </a:r>
            <a:endParaRPr lang="is-I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B8DAEBBC-6FA4-4922-B9E0-453A9D192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nb-NO" dirty="0" smtClean="0"/>
              <a:t>Suðurhólar – nýting á svæði </a:t>
            </a:r>
          </a:p>
          <a:p>
            <a:endParaRPr lang="nb-NO" dirty="0" smtClean="0"/>
          </a:p>
          <a:p>
            <a:r>
              <a:rPr lang="nb-NO" dirty="0" smtClean="0"/>
              <a:t>Austurberg – borgargata</a:t>
            </a:r>
          </a:p>
          <a:p>
            <a:r>
              <a:rPr lang="nb-NO" dirty="0" smtClean="0"/>
              <a:t>(aðalgatan í Efra Breiðholti)</a:t>
            </a:r>
          </a:p>
          <a:p>
            <a:endParaRPr lang="nb-NO" dirty="0" smtClean="0"/>
          </a:p>
          <a:p>
            <a:r>
              <a:rPr lang="nb-NO" dirty="0" smtClean="0"/>
              <a:t>Húsnæðismál FB</a:t>
            </a:r>
          </a:p>
          <a:p>
            <a:endParaRPr lang="nb-NO" dirty="0" smtClean="0"/>
          </a:p>
          <a:p>
            <a:r>
              <a:rPr lang="nb-NO" dirty="0" smtClean="0"/>
              <a:t>Umferðarmál tengt FB</a:t>
            </a:r>
          </a:p>
          <a:p>
            <a:endParaRPr lang="nb-NO" dirty="0" smtClean="0"/>
          </a:p>
          <a:p>
            <a:r>
              <a:rPr lang="nb-NO" dirty="0" smtClean="0"/>
              <a:t>Breiðholtsgarður  - skólalóðir </a:t>
            </a:r>
          </a:p>
          <a:p>
            <a:endParaRPr lang="nb-NO" dirty="0" smtClean="0"/>
          </a:p>
          <a:p>
            <a:r>
              <a:rPr lang="nb-NO" dirty="0" smtClean="0"/>
              <a:t>Fimleikahús (40 x 60 m)</a:t>
            </a:r>
          </a:p>
          <a:p>
            <a:endParaRPr lang="nb-NO" dirty="0" smtClean="0"/>
          </a:p>
          <a:p>
            <a:r>
              <a:rPr lang="nb-NO" dirty="0" smtClean="0"/>
              <a:t>Norðurfell – Suðurfell </a:t>
            </a:r>
          </a:p>
          <a:p>
            <a:r>
              <a:rPr lang="nb-NO" dirty="0" smtClean="0"/>
              <a:t>Vannýtt svæði, íbúðir, leikskóli, garður</a:t>
            </a:r>
          </a:p>
          <a:p>
            <a:r>
              <a:rPr lang="nb-NO" dirty="0" smtClean="0"/>
              <a:t>þjónusta, verslurn </a:t>
            </a:r>
          </a:p>
          <a:p>
            <a:endParaRPr lang="nb-NO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F0B4E0AC-E7AF-4EAE-90B7-D28C834F92B9}"/>
              </a:ext>
            </a:extLst>
          </p:cNvPr>
          <p:cNvCxnSpPr/>
          <p:nvPr/>
        </p:nvCxnSpPr>
        <p:spPr>
          <a:xfrm>
            <a:off x="3833348" y="1650043"/>
            <a:ext cx="3712995" cy="9655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601B7F09-E514-4808-B1FD-4AA41E31D7E1}"/>
              </a:ext>
            </a:extLst>
          </p:cNvPr>
          <p:cNvCxnSpPr>
            <a:cxnSpLocks/>
          </p:cNvCxnSpPr>
          <p:nvPr/>
        </p:nvCxnSpPr>
        <p:spPr>
          <a:xfrm>
            <a:off x="3242531" y="2204458"/>
            <a:ext cx="392175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E610D386-660C-4EDE-A12C-DCC0F122B107}"/>
              </a:ext>
            </a:extLst>
          </p:cNvPr>
          <p:cNvCxnSpPr>
            <a:cxnSpLocks/>
          </p:cNvCxnSpPr>
          <p:nvPr/>
        </p:nvCxnSpPr>
        <p:spPr>
          <a:xfrm flipV="1">
            <a:off x="3774373" y="2204458"/>
            <a:ext cx="3540758" cy="42129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404EE1F4-F58A-417E-B042-D0D279A20804}"/>
              </a:ext>
            </a:extLst>
          </p:cNvPr>
          <p:cNvCxnSpPr>
            <a:cxnSpLocks/>
          </p:cNvCxnSpPr>
          <p:nvPr/>
        </p:nvCxnSpPr>
        <p:spPr>
          <a:xfrm flipV="1">
            <a:off x="4139956" y="2787812"/>
            <a:ext cx="2259905" cy="2025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4F1D9223-AF22-4F7E-BD84-1DFDB6337CA0}"/>
              </a:ext>
            </a:extLst>
          </p:cNvPr>
          <p:cNvCxnSpPr>
            <a:cxnSpLocks/>
          </p:cNvCxnSpPr>
          <p:nvPr/>
        </p:nvCxnSpPr>
        <p:spPr>
          <a:xfrm flipV="1">
            <a:off x="3574972" y="2898039"/>
            <a:ext cx="3740165" cy="58052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1D073865-FF0B-45A6-ADA9-894F6C05A6C1}"/>
              </a:ext>
            </a:extLst>
          </p:cNvPr>
          <p:cNvCxnSpPr/>
          <p:nvPr/>
        </p:nvCxnSpPr>
        <p:spPr>
          <a:xfrm flipV="1">
            <a:off x="2962903" y="1059582"/>
            <a:ext cx="4614021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CDE9AE99-0AB0-447B-A01D-3B7973153BC1}"/>
              </a:ext>
            </a:extLst>
          </p:cNvPr>
          <p:cNvCxnSpPr>
            <a:cxnSpLocks/>
          </p:cNvCxnSpPr>
          <p:nvPr/>
        </p:nvCxnSpPr>
        <p:spPr>
          <a:xfrm flipV="1">
            <a:off x="3408794" y="3969918"/>
            <a:ext cx="2492538" cy="8699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97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Efra Breiðholt  - Aðgerða þörf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07" y="1200156"/>
            <a:ext cx="5919786" cy="3394075"/>
          </a:xfrm>
        </p:spPr>
      </p:pic>
      <p:sp>
        <p:nvSpPr>
          <p:cNvPr id="5" name="Freeform 4"/>
          <p:cNvSpPr/>
          <p:nvPr/>
        </p:nvSpPr>
        <p:spPr>
          <a:xfrm>
            <a:off x="1225062" y="1633538"/>
            <a:ext cx="2256692" cy="2952750"/>
          </a:xfrm>
          <a:custGeom>
            <a:avLst/>
            <a:gdLst>
              <a:gd name="connsiteX0" fmla="*/ 1352550 w 2444750"/>
              <a:gd name="connsiteY0" fmla="*/ 0 h 3937000"/>
              <a:gd name="connsiteX1" fmla="*/ 1282700 w 2444750"/>
              <a:gd name="connsiteY1" fmla="*/ 552450 h 3937000"/>
              <a:gd name="connsiteX2" fmla="*/ 1219200 w 2444750"/>
              <a:gd name="connsiteY2" fmla="*/ 584200 h 3937000"/>
              <a:gd name="connsiteX3" fmla="*/ 336550 w 2444750"/>
              <a:gd name="connsiteY3" fmla="*/ 533400 h 3937000"/>
              <a:gd name="connsiteX4" fmla="*/ 311150 w 2444750"/>
              <a:gd name="connsiteY4" fmla="*/ 812800 h 3937000"/>
              <a:gd name="connsiteX5" fmla="*/ 977900 w 2444750"/>
              <a:gd name="connsiteY5" fmla="*/ 869950 h 3937000"/>
              <a:gd name="connsiteX6" fmla="*/ 946150 w 2444750"/>
              <a:gd name="connsiteY6" fmla="*/ 2197100 h 3937000"/>
              <a:gd name="connsiteX7" fmla="*/ 1022350 w 2444750"/>
              <a:gd name="connsiteY7" fmla="*/ 2235200 h 3937000"/>
              <a:gd name="connsiteX8" fmla="*/ 1022350 w 2444750"/>
              <a:gd name="connsiteY8" fmla="*/ 2698750 h 3937000"/>
              <a:gd name="connsiteX9" fmla="*/ 152400 w 2444750"/>
              <a:gd name="connsiteY9" fmla="*/ 2616200 h 3937000"/>
              <a:gd name="connsiteX10" fmla="*/ 0 w 2444750"/>
              <a:gd name="connsiteY10" fmla="*/ 2965450 h 3937000"/>
              <a:gd name="connsiteX11" fmla="*/ 1079500 w 2444750"/>
              <a:gd name="connsiteY11" fmla="*/ 3657600 h 3937000"/>
              <a:gd name="connsiteX12" fmla="*/ 1511300 w 2444750"/>
              <a:gd name="connsiteY12" fmla="*/ 3879850 h 3937000"/>
              <a:gd name="connsiteX13" fmla="*/ 1797050 w 2444750"/>
              <a:gd name="connsiteY13" fmla="*/ 3937000 h 3937000"/>
              <a:gd name="connsiteX14" fmla="*/ 1854200 w 2444750"/>
              <a:gd name="connsiteY14" fmla="*/ 3314700 h 3937000"/>
              <a:gd name="connsiteX15" fmla="*/ 1917700 w 2444750"/>
              <a:gd name="connsiteY15" fmla="*/ 1917700 h 3937000"/>
              <a:gd name="connsiteX16" fmla="*/ 1987550 w 2444750"/>
              <a:gd name="connsiteY16" fmla="*/ 1035050 h 3937000"/>
              <a:gd name="connsiteX17" fmla="*/ 1962150 w 2444750"/>
              <a:gd name="connsiteY17" fmla="*/ 742950 h 3937000"/>
              <a:gd name="connsiteX18" fmla="*/ 1968500 w 2444750"/>
              <a:gd name="connsiteY18" fmla="*/ 558800 h 3937000"/>
              <a:gd name="connsiteX19" fmla="*/ 2444750 w 2444750"/>
              <a:gd name="connsiteY19" fmla="*/ 590550 h 3937000"/>
              <a:gd name="connsiteX20" fmla="*/ 2438400 w 2444750"/>
              <a:gd name="connsiteY20" fmla="*/ 184150 h 3937000"/>
              <a:gd name="connsiteX21" fmla="*/ 2032000 w 2444750"/>
              <a:gd name="connsiteY21" fmla="*/ 146050 h 3937000"/>
              <a:gd name="connsiteX22" fmla="*/ 1593850 w 2444750"/>
              <a:gd name="connsiteY22" fmla="*/ 107950 h 3937000"/>
              <a:gd name="connsiteX23" fmla="*/ 1352550 w 2444750"/>
              <a:gd name="connsiteY23" fmla="*/ 0 h 393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44750" h="3937000">
                <a:moveTo>
                  <a:pt x="1352550" y="0"/>
                </a:moveTo>
                <a:lnTo>
                  <a:pt x="1282700" y="552450"/>
                </a:lnTo>
                <a:lnTo>
                  <a:pt x="1219200" y="584200"/>
                </a:lnTo>
                <a:lnTo>
                  <a:pt x="336550" y="533400"/>
                </a:lnTo>
                <a:lnTo>
                  <a:pt x="311150" y="812800"/>
                </a:lnTo>
                <a:lnTo>
                  <a:pt x="977900" y="869950"/>
                </a:lnTo>
                <a:lnTo>
                  <a:pt x="946150" y="2197100"/>
                </a:lnTo>
                <a:lnTo>
                  <a:pt x="1022350" y="2235200"/>
                </a:lnTo>
                <a:lnTo>
                  <a:pt x="1022350" y="2698750"/>
                </a:lnTo>
                <a:lnTo>
                  <a:pt x="152400" y="2616200"/>
                </a:lnTo>
                <a:lnTo>
                  <a:pt x="0" y="2965450"/>
                </a:lnTo>
                <a:lnTo>
                  <a:pt x="1079500" y="3657600"/>
                </a:lnTo>
                <a:lnTo>
                  <a:pt x="1511300" y="3879850"/>
                </a:lnTo>
                <a:lnTo>
                  <a:pt x="1797050" y="3937000"/>
                </a:lnTo>
                <a:lnTo>
                  <a:pt x="1854200" y="3314700"/>
                </a:lnTo>
                <a:lnTo>
                  <a:pt x="1917700" y="1917700"/>
                </a:lnTo>
                <a:lnTo>
                  <a:pt x="1987550" y="1035050"/>
                </a:lnTo>
                <a:lnTo>
                  <a:pt x="1962150" y="742950"/>
                </a:lnTo>
                <a:lnTo>
                  <a:pt x="1968500" y="558800"/>
                </a:lnTo>
                <a:lnTo>
                  <a:pt x="2444750" y="590550"/>
                </a:lnTo>
                <a:lnTo>
                  <a:pt x="2438400" y="184150"/>
                </a:lnTo>
                <a:lnTo>
                  <a:pt x="2032000" y="146050"/>
                </a:lnTo>
                <a:lnTo>
                  <a:pt x="1593850" y="107950"/>
                </a:lnTo>
                <a:lnTo>
                  <a:pt x="1352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29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26" tIns="38912" rIns="77826" bIns="38912" rtlCol="0" anchor="ctr"/>
          <a:lstStyle/>
          <a:p>
            <a:pPr algn="ctr" defTabSz="778278"/>
            <a:endParaRPr lang="en-US" sz="13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2946750" y="2571752"/>
            <a:ext cx="924071" cy="405052"/>
          </a:xfrm>
          <a:prstGeom prst="wedgeRectCallout">
            <a:avLst>
              <a:gd name="adj1" fmla="val -75762"/>
              <a:gd name="adj2" fmla="val 68379"/>
            </a:avLst>
          </a:prstGeom>
          <a:solidFill>
            <a:schemeClr val="accent1">
              <a:alpha val="29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26" tIns="38912" rIns="77826" bIns="38912" rtlCol="0" anchor="ctr"/>
          <a:lstStyle/>
          <a:p>
            <a:pPr algn="ctr" defTabSz="778278"/>
            <a:r>
              <a:rPr lang="is-I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svæði</a:t>
            </a:r>
          </a:p>
          <a:p>
            <a:pPr algn="ctr" defTabSz="778278"/>
            <a:r>
              <a:rPr lang="is-I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35.000 m2</a:t>
            </a:r>
            <a:endParaRPr lang="en-US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822208" y="1949450"/>
            <a:ext cx="336682" cy="514350"/>
          </a:xfrm>
          <a:custGeom>
            <a:avLst/>
            <a:gdLst>
              <a:gd name="connsiteX0" fmla="*/ 34539 w 364739"/>
              <a:gd name="connsiteY0" fmla="*/ 0 h 685800"/>
              <a:gd name="connsiteX1" fmla="*/ 34539 w 364739"/>
              <a:gd name="connsiteY1" fmla="*/ 0 h 685800"/>
              <a:gd name="connsiteX2" fmla="*/ 43006 w 364739"/>
              <a:gd name="connsiteY2" fmla="*/ 76200 h 685800"/>
              <a:gd name="connsiteX3" fmla="*/ 51473 w 364739"/>
              <a:gd name="connsiteY3" fmla="*/ 143933 h 685800"/>
              <a:gd name="connsiteX4" fmla="*/ 34539 w 364739"/>
              <a:gd name="connsiteY4" fmla="*/ 440266 h 685800"/>
              <a:gd name="connsiteX5" fmla="*/ 26073 w 364739"/>
              <a:gd name="connsiteY5" fmla="*/ 465666 h 685800"/>
              <a:gd name="connsiteX6" fmla="*/ 17606 w 364739"/>
              <a:gd name="connsiteY6" fmla="*/ 550333 h 685800"/>
              <a:gd name="connsiteX7" fmla="*/ 9139 w 364739"/>
              <a:gd name="connsiteY7" fmla="*/ 575733 h 685800"/>
              <a:gd name="connsiteX8" fmla="*/ 673 w 364739"/>
              <a:gd name="connsiteY8" fmla="*/ 626533 h 685800"/>
              <a:gd name="connsiteX9" fmla="*/ 673 w 364739"/>
              <a:gd name="connsiteY9" fmla="*/ 685800 h 685800"/>
              <a:gd name="connsiteX10" fmla="*/ 305473 w 364739"/>
              <a:gd name="connsiteY10" fmla="*/ 685800 h 685800"/>
              <a:gd name="connsiteX11" fmla="*/ 364739 w 364739"/>
              <a:gd name="connsiteY11" fmla="*/ 25400 h 685800"/>
              <a:gd name="connsiteX12" fmla="*/ 34539 w 364739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4739" h="685800">
                <a:moveTo>
                  <a:pt x="34539" y="0"/>
                </a:moveTo>
                <a:lnTo>
                  <a:pt x="34539" y="0"/>
                </a:lnTo>
                <a:cubicBezTo>
                  <a:pt x="37361" y="25400"/>
                  <a:pt x="40020" y="50819"/>
                  <a:pt x="43006" y="76200"/>
                </a:cubicBezTo>
                <a:cubicBezTo>
                  <a:pt x="45665" y="98798"/>
                  <a:pt x="51473" y="121180"/>
                  <a:pt x="51473" y="143933"/>
                </a:cubicBezTo>
                <a:cubicBezTo>
                  <a:pt x="51473" y="228923"/>
                  <a:pt x="58101" y="346018"/>
                  <a:pt x="34539" y="440266"/>
                </a:cubicBezTo>
                <a:cubicBezTo>
                  <a:pt x="32375" y="448924"/>
                  <a:pt x="28895" y="457199"/>
                  <a:pt x="26073" y="465666"/>
                </a:cubicBezTo>
                <a:cubicBezTo>
                  <a:pt x="23251" y="493888"/>
                  <a:pt x="21919" y="522300"/>
                  <a:pt x="17606" y="550333"/>
                </a:cubicBezTo>
                <a:cubicBezTo>
                  <a:pt x="16249" y="559154"/>
                  <a:pt x="11075" y="567021"/>
                  <a:pt x="9139" y="575733"/>
                </a:cubicBezTo>
                <a:cubicBezTo>
                  <a:pt x="5415" y="592491"/>
                  <a:pt x="1990" y="609417"/>
                  <a:pt x="673" y="626533"/>
                </a:cubicBezTo>
                <a:cubicBezTo>
                  <a:pt x="-842" y="646230"/>
                  <a:pt x="673" y="666044"/>
                  <a:pt x="673" y="685800"/>
                </a:cubicBezTo>
                <a:lnTo>
                  <a:pt x="305473" y="685800"/>
                </a:lnTo>
                <a:lnTo>
                  <a:pt x="364739" y="25400"/>
                </a:lnTo>
                <a:lnTo>
                  <a:pt x="3453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29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26" tIns="38912" rIns="77826" bIns="38912" rtlCol="0" anchor="ctr"/>
          <a:lstStyle/>
          <a:p>
            <a:pPr algn="ctr" defTabSz="778278"/>
            <a:endParaRPr lang="en-US" sz="13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9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575556" y="1354448"/>
            <a:ext cx="8568444" cy="1793371"/>
          </a:xfrm>
          <a:prstGeom prst="rect">
            <a:avLst/>
          </a:prstGeom>
        </p:spPr>
        <p:txBody>
          <a:bodyPr vert="horz" lIns="77835" tIns="38917" rIns="77835" bIns="389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en-US" sz="3600" dirty="0" err="1">
                <a:solidFill>
                  <a:prstClr val="black"/>
                </a:solidFill>
              </a:rPr>
              <a:t>Sýning</a:t>
            </a:r>
            <a:r>
              <a:rPr lang="en-US" sz="3600" dirty="0">
                <a:solidFill>
                  <a:prstClr val="black"/>
                </a:solidFill>
              </a:rPr>
              <a:t> á </a:t>
            </a:r>
            <a:r>
              <a:rPr lang="en-US" sz="3600" dirty="0" err="1" smtClean="0">
                <a:solidFill>
                  <a:prstClr val="black"/>
                </a:solidFill>
              </a:rPr>
              <a:t>tilllögum</a:t>
            </a:r>
            <a:r>
              <a:rPr lang="en-US" sz="3600" dirty="0" smtClean="0">
                <a:solidFill>
                  <a:prstClr val="black"/>
                </a:solidFill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</a:rPr>
              <a:t>líkast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til</a:t>
            </a:r>
            <a:r>
              <a:rPr lang="en-US" sz="3600" dirty="0" smtClean="0">
                <a:solidFill>
                  <a:prstClr val="black"/>
                </a:solidFill>
              </a:rPr>
              <a:t> í </a:t>
            </a:r>
            <a:r>
              <a:rPr lang="en-US" sz="3600" dirty="0" err="1" smtClean="0">
                <a:solidFill>
                  <a:prstClr val="black"/>
                </a:solidFill>
              </a:rPr>
              <a:t>Mjódd</a:t>
            </a:r>
            <a:r>
              <a:rPr lang="en-US" sz="3600" dirty="0" smtClean="0">
                <a:solidFill>
                  <a:prstClr val="black"/>
                </a:solidFill>
              </a:rPr>
              <a:t>. </a:t>
            </a:r>
            <a:endParaRPr lang="en-US" sz="3600" dirty="0">
              <a:solidFill>
                <a:prstClr val="black"/>
              </a:solidFill>
            </a:endParaRPr>
          </a:p>
          <a:p>
            <a:r>
              <a:rPr lang="en-US" sz="3600" dirty="0" err="1">
                <a:solidFill>
                  <a:prstClr val="black"/>
                </a:solidFill>
              </a:rPr>
              <a:t>Breiðholt</a:t>
            </a:r>
            <a:r>
              <a:rPr lang="en-US" sz="3600" dirty="0">
                <a:solidFill>
                  <a:prstClr val="black"/>
                </a:solidFill>
              </a:rPr>
              <a:t>  -  í </a:t>
            </a:r>
            <a:r>
              <a:rPr lang="en-US" sz="3600" dirty="0" err="1">
                <a:solidFill>
                  <a:prstClr val="black"/>
                </a:solidFill>
              </a:rPr>
              <a:t>febrúar</a:t>
            </a:r>
            <a:r>
              <a:rPr lang="en-US" sz="3600" dirty="0">
                <a:solidFill>
                  <a:prstClr val="black"/>
                </a:solidFill>
              </a:rPr>
              <a:t> 2018</a:t>
            </a:r>
          </a:p>
          <a:p>
            <a:r>
              <a:rPr lang="en-US" sz="3600" dirty="0" err="1">
                <a:solidFill>
                  <a:prstClr val="black"/>
                </a:solidFill>
              </a:rPr>
              <a:t>Opin</a:t>
            </a:r>
            <a:r>
              <a:rPr lang="en-US" sz="3600" dirty="0">
                <a:solidFill>
                  <a:prstClr val="black"/>
                </a:solidFill>
              </a:rPr>
              <a:t> í  6 </a:t>
            </a:r>
            <a:r>
              <a:rPr lang="en-US" sz="3600" dirty="0" err="1">
                <a:solidFill>
                  <a:prstClr val="black"/>
                </a:solidFill>
              </a:rPr>
              <a:t>vikur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613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nd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4" r="13499" b="11474"/>
          <a:stretch/>
        </p:blipFill>
        <p:spPr>
          <a:xfrm>
            <a:off x="0" y="-596602"/>
            <a:ext cx="9144000" cy="6095840"/>
          </a:xfrm>
          <a:prstGeom prst="rect">
            <a:avLst/>
          </a:prstGeom>
        </p:spPr>
      </p:pic>
      <p:sp>
        <p:nvSpPr>
          <p:cNvPr id="5" name="Textarammi 4"/>
          <p:cNvSpPr txBox="1"/>
          <p:nvPr/>
        </p:nvSpPr>
        <p:spPr>
          <a:xfrm>
            <a:off x="0" y="1995688"/>
            <a:ext cx="9144000" cy="984782"/>
          </a:xfrm>
          <a:prstGeom prst="rect">
            <a:avLst/>
          </a:prstGeom>
          <a:noFill/>
        </p:spPr>
        <p:txBody>
          <a:bodyPr wrap="square" lIns="91347" tIns="45669" rIns="91347" bIns="45669" rtlCol="0">
            <a:spAutoFit/>
          </a:bodyPr>
          <a:lstStyle/>
          <a:p>
            <a:pPr algn="ctr"/>
            <a:r>
              <a:rPr lang="is-I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LÉTTUM Á UMFERÐINNI</a:t>
            </a:r>
          </a:p>
          <a:p>
            <a:pPr algn="ctr"/>
            <a:r>
              <a:rPr lang="is-I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822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4833"/>
            <a:ext cx="7048528" cy="5158333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61"/>
            <a:ext cx="9144000" cy="5158333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22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t="21220" r="20224" b="12215"/>
          <a:stretch>
            <a:fillRect/>
          </a:stretch>
        </p:blipFill>
        <p:spPr bwMode="auto">
          <a:xfrm>
            <a:off x="3419872" y="573622"/>
            <a:ext cx="5724128" cy="4295246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6328888" y="1900648"/>
            <a:ext cx="213645" cy="190076"/>
          </a:xfrm>
          <a:prstGeom prst="ellipse">
            <a:avLst/>
          </a:prstGeom>
          <a:gradFill>
            <a:gsLst>
              <a:gs pos="0">
                <a:srgbClr val="FFC00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endParaRPr lang="is-IS"/>
          </a:p>
        </p:txBody>
      </p:sp>
      <p:sp>
        <p:nvSpPr>
          <p:cNvPr id="18" name="Oval 17"/>
          <p:cNvSpPr/>
          <p:nvPr/>
        </p:nvSpPr>
        <p:spPr>
          <a:xfrm>
            <a:off x="5647556" y="2380012"/>
            <a:ext cx="213645" cy="190076"/>
          </a:xfrm>
          <a:prstGeom prst="ellipse">
            <a:avLst/>
          </a:prstGeom>
          <a:gradFill>
            <a:gsLst>
              <a:gs pos="0">
                <a:srgbClr val="FFC00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endParaRPr lang="is-IS"/>
          </a:p>
        </p:txBody>
      </p:sp>
      <p:sp>
        <p:nvSpPr>
          <p:cNvPr id="19" name="Oval 18"/>
          <p:cNvSpPr/>
          <p:nvPr/>
        </p:nvSpPr>
        <p:spPr>
          <a:xfrm>
            <a:off x="6017569" y="2380012"/>
            <a:ext cx="213645" cy="190076"/>
          </a:xfrm>
          <a:prstGeom prst="ellipse">
            <a:avLst/>
          </a:prstGeom>
          <a:gradFill>
            <a:gsLst>
              <a:gs pos="0">
                <a:srgbClr val="FFC00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endParaRPr lang="is-IS"/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" r="3488"/>
          <a:stretch>
            <a:fillRect/>
          </a:stretch>
        </p:blipFill>
        <p:spPr bwMode="auto">
          <a:xfrm>
            <a:off x="7039408" y="2721246"/>
            <a:ext cx="1997088" cy="2146060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-15110" y="13463"/>
            <a:ext cx="9051606" cy="59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7" tIns="45669" rIns="91347" bIns="45669" anchor="b"/>
          <a:lstStyle>
            <a:lvl1pPr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is-IS" altLang="is-IS" sz="3600" b="1" kern="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+70.000 íbúar</a:t>
            </a:r>
          </a:p>
        </p:txBody>
      </p:sp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078"/>
            <a:ext cx="3268980" cy="4288790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2" name="Oval 11"/>
          <p:cNvSpPr/>
          <p:nvPr/>
        </p:nvSpPr>
        <p:spPr>
          <a:xfrm>
            <a:off x="1626180" y="2376403"/>
            <a:ext cx="213645" cy="190076"/>
          </a:xfrm>
          <a:prstGeom prst="ellipse">
            <a:avLst/>
          </a:prstGeom>
          <a:gradFill>
            <a:gsLst>
              <a:gs pos="0">
                <a:srgbClr val="FFC00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endParaRPr lang="is-IS"/>
          </a:p>
        </p:txBody>
      </p:sp>
      <p:sp>
        <p:nvSpPr>
          <p:cNvPr id="22" name="Oval 21"/>
          <p:cNvSpPr/>
          <p:nvPr/>
        </p:nvSpPr>
        <p:spPr>
          <a:xfrm>
            <a:off x="2270134" y="1779664"/>
            <a:ext cx="213645" cy="190076"/>
          </a:xfrm>
          <a:prstGeom prst="ellipse">
            <a:avLst/>
          </a:prstGeom>
          <a:gradFill>
            <a:gsLst>
              <a:gs pos="0">
                <a:srgbClr val="FFC00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884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Svidsmyndir_iconC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50232"/>
            <a:ext cx="1801372" cy="180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il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15" name="Staðgengill efnis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972A-05A3-44C2-BAB7-26FF3F3EBDF7}" type="slidenum">
              <a:rPr lang="is-IS" smtClean="0"/>
              <a:pPr/>
              <a:t>109</a:t>
            </a:fld>
            <a:endParaRPr lang="is-IS"/>
          </a:p>
        </p:txBody>
      </p:sp>
      <p:pic>
        <p:nvPicPr>
          <p:cNvPr id="14341" name="Picture 4" descr="Svidsmyndir_iconA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50232"/>
            <a:ext cx="1801372" cy="180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Svidsmyndir_iconB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1849041"/>
            <a:ext cx="1801372" cy="180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6408739" y="3862395"/>
            <a:ext cx="2987675" cy="87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6" tIns="45669" rIns="91336" bIns="45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s-IS" altLang="is-IS" sz="1700" b="1" dirty="0"/>
              <a:t>C – Vöxtur inn á við</a:t>
            </a:r>
          </a:p>
          <a:p>
            <a:endParaRPr lang="is-IS" altLang="is-IS" sz="1700" b="1" dirty="0"/>
          </a:p>
          <a:p>
            <a:r>
              <a:rPr lang="is-IS" altLang="is-IS" sz="1700" b="1" dirty="0"/>
              <a:t>Bylting í ferðamynstri</a:t>
            </a:r>
          </a:p>
        </p:txBody>
      </p:sp>
      <p:sp>
        <p:nvSpPr>
          <p:cNvPr id="14344" name="TextBox 8"/>
          <p:cNvSpPr txBox="1">
            <a:spLocks noChangeArrowheads="1"/>
          </p:cNvSpPr>
          <p:nvPr/>
        </p:nvSpPr>
        <p:spPr bwMode="auto">
          <a:xfrm>
            <a:off x="144464" y="3862395"/>
            <a:ext cx="2987675" cy="87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6" tIns="45669" rIns="91336" bIns="45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s-IS" altLang="is-IS" sz="1700" b="1" dirty="0"/>
              <a:t>A – Vöxtur </a:t>
            </a:r>
            <a:r>
              <a:rPr lang="is-IS" altLang="is-IS" sz="1700" b="1" dirty="0" err="1"/>
              <a:t>út</a:t>
            </a:r>
            <a:r>
              <a:rPr lang="is-IS" altLang="is-IS" sz="1700" b="1" dirty="0"/>
              <a:t> á við</a:t>
            </a:r>
          </a:p>
          <a:p>
            <a:endParaRPr lang="is-IS" altLang="is-IS" sz="1700" b="1" dirty="0"/>
          </a:p>
          <a:p>
            <a:r>
              <a:rPr lang="is-IS" altLang="is-IS" sz="1700" b="1" dirty="0"/>
              <a:t>Óbreytt ferðamynstur</a:t>
            </a:r>
          </a:p>
        </p:txBody>
      </p:sp>
      <p:sp>
        <p:nvSpPr>
          <p:cNvPr id="14345" name="TextBox 9"/>
          <p:cNvSpPr txBox="1">
            <a:spLocks noChangeArrowheads="1"/>
          </p:cNvSpPr>
          <p:nvPr/>
        </p:nvSpPr>
        <p:spPr bwMode="auto">
          <a:xfrm>
            <a:off x="2916239" y="3862395"/>
            <a:ext cx="2987675" cy="87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6" tIns="45669" rIns="91336" bIns="45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s-IS" altLang="is-IS" sz="1700" b="1" dirty="0"/>
              <a:t>B – Vöxtur mestur inn á við</a:t>
            </a:r>
          </a:p>
          <a:p>
            <a:endParaRPr lang="is-IS" altLang="is-IS" sz="1700" b="1" dirty="0"/>
          </a:p>
          <a:p>
            <a:r>
              <a:rPr lang="is-IS" altLang="is-IS" sz="1700" b="1" dirty="0"/>
              <a:t>Viðsnúningur í ferðamynstri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267503"/>
            <a:ext cx="9144000" cy="44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7" tIns="45669" rIns="91347" bIns="45669" anchor="b"/>
          <a:lstStyle>
            <a:lvl1pPr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s-IS" altLang="is-IS" sz="3600" b="1" kern="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+70 ÞÚSUND ÍBÚAR? - SVIÐSMYNDIR</a:t>
            </a:r>
          </a:p>
        </p:txBody>
      </p:sp>
    </p:spTree>
    <p:extLst>
      <p:ext uri="{BB962C8B-B14F-4D97-AF65-F5344CB8AC3E}">
        <p14:creationId xmlns:p14="http://schemas.microsoft.com/office/powerpoint/2010/main" val="3362704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EFRA BREIÐHOLT – NEÐRA BREIÐHOLT - SELJAHVERI</a:t>
            </a:r>
            <a:endParaRPr lang="is-IS" dirty="0"/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64" y="915568"/>
            <a:ext cx="3162993" cy="2373284"/>
          </a:xfrm>
        </p:spPr>
      </p:pic>
      <p:pic>
        <p:nvPicPr>
          <p:cNvPr id="4102" name="Picture 6" descr="Image result for gerðube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3" y="3003798"/>
            <a:ext cx="366712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:\Upplýsinga- og vefdeild\Myndir\2016\07 Júlí\Göngu-hjólabrú ElliðaárdalurBB\IMG_7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" r="2962"/>
          <a:stretch/>
        </p:blipFill>
        <p:spPr bwMode="auto">
          <a:xfrm>
            <a:off x="5076060" y="2341073"/>
            <a:ext cx="3804924" cy="253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mjódd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67" y="584754"/>
            <a:ext cx="3479555" cy="2318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Image result for mjódd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7" tIns="45669" rIns="91347" bIns="45669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6" name="AutoShape 10" descr="Image result for mjóddin"/>
          <p:cNvSpPr>
            <a:spLocks noChangeAspect="1" noChangeArrowheads="1"/>
          </p:cNvSpPr>
          <p:nvPr/>
        </p:nvSpPr>
        <p:spPr bwMode="auto">
          <a:xfrm>
            <a:off x="307975" y="79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7" tIns="45669" rIns="91347" bIns="45669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7" name="Textarammi 6"/>
          <p:cNvSpPr txBox="1"/>
          <p:nvPr/>
        </p:nvSpPr>
        <p:spPr>
          <a:xfrm>
            <a:off x="3851920" y="3712865"/>
            <a:ext cx="5184576" cy="1200226"/>
          </a:xfrm>
          <a:prstGeom prst="rect">
            <a:avLst/>
          </a:prstGeom>
          <a:noFill/>
        </p:spPr>
        <p:txBody>
          <a:bodyPr wrap="square" lIns="91347" tIns="45669" rIns="91347" bIns="45669" rtlCol="0">
            <a:spAutoFit/>
          </a:bodyPr>
          <a:lstStyle/>
          <a:p>
            <a:r>
              <a:rPr lang="is-IS" sz="2400" dirty="0"/>
              <a:t>Efra og ne</a:t>
            </a:r>
            <a:r>
              <a:rPr lang="is-IS" sz="2400" dirty="0">
                <a:solidFill>
                  <a:schemeClr val="bg1"/>
                </a:solidFill>
              </a:rPr>
              <a:t>ðra Breiðholt og Seljahverfi</a:t>
            </a:r>
            <a:r>
              <a:rPr lang="is-IS" sz="2400" dirty="0"/>
              <a:t>, þrír hverf</a:t>
            </a:r>
            <a:r>
              <a:rPr lang="is-IS" sz="2400" dirty="0">
                <a:solidFill>
                  <a:schemeClr val="bg1"/>
                </a:solidFill>
              </a:rPr>
              <a:t>ishlutar en eitt hverfi og margt </a:t>
            </a:r>
            <a:r>
              <a:rPr lang="is-IS" sz="2400" dirty="0"/>
              <a:t>sem sam</a:t>
            </a:r>
            <a:r>
              <a:rPr lang="is-IS" sz="2400" dirty="0">
                <a:solidFill>
                  <a:schemeClr val="bg1"/>
                </a:solidFill>
              </a:rPr>
              <a:t>einar íbúa hverfisins.</a:t>
            </a:r>
          </a:p>
        </p:txBody>
      </p:sp>
      <p:pic>
        <p:nvPicPr>
          <p:cNvPr id="4110" name="Picture 14" descr="Image result for seljahverf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446" y="555526"/>
            <a:ext cx="2788156" cy="1855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7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41653" y="2715767"/>
            <a:ext cx="7779946" cy="2062155"/>
          </a:xfrm>
          <a:prstGeom prst="rect">
            <a:avLst/>
          </a:prstGeom>
        </p:spPr>
        <p:txBody>
          <a:bodyPr lIns="91347" tIns="45669" rIns="91347" bIns="45669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2200" dirty="0"/>
              <a:t>Áætlaðar lykilstærðir 2015 - 2040 fyrir </a:t>
            </a:r>
            <a:r>
              <a:rPr lang="is-IS" sz="2200"/>
              <a:t>óbreytta stefnu</a:t>
            </a:r>
            <a:endParaRPr lang="is-IS" sz="2200" dirty="0"/>
          </a:p>
          <a:p>
            <a:pPr lvl="1"/>
            <a:r>
              <a:rPr lang="is-IS" sz="2000" dirty="0"/>
              <a:t>Stofnvegakerfið			130 - 150 milljarðar kr.</a:t>
            </a:r>
          </a:p>
          <a:p>
            <a:pPr lvl="1"/>
            <a:r>
              <a:rPr lang="is-IS" sz="2000"/>
              <a:t>Innri götur				100 milljarðar kr.?</a:t>
            </a:r>
            <a:endParaRPr lang="is-IS" sz="2000" dirty="0"/>
          </a:p>
          <a:p>
            <a:pPr lvl="1"/>
            <a:r>
              <a:rPr lang="is-IS" sz="2000" dirty="0"/>
              <a:t>Fjölgun einkabíla			40 - </a:t>
            </a:r>
            <a:r>
              <a:rPr lang="is-IS" sz="2000"/>
              <a:t>45 þús.</a:t>
            </a:r>
            <a:endParaRPr lang="is-IS" sz="2000" dirty="0"/>
          </a:p>
          <a:p>
            <a:pPr lvl="1"/>
            <a:r>
              <a:rPr lang="is-IS" sz="2000" dirty="0"/>
              <a:t>Fjölgun bílastæða		85 - </a:t>
            </a:r>
            <a:r>
              <a:rPr lang="is-IS" sz="2000"/>
              <a:t>130 þús.</a:t>
            </a:r>
            <a:endParaRPr lang="is-IS" sz="2000" dirty="0"/>
          </a:p>
          <a:p>
            <a:endParaRPr lang="is-IS" sz="2200" b="1" dirty="0"/>
          </a:p>
          <a:p>
            <a:endParaRPr lang="is-IS" sz="2200" b="1" dirty="0"/>
          </a:p>
          <a:p>
            <a:pPr marL="0" indent="0">
              <a:buNone/>
            </a:pPr>
            <a:endParaRPr lang="is-IS" sz="2200" b="1" dirty="0"/>
          </a:p>
          <a:p>
            <a:endParaRPr lang="is-IS" sz="22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32" y="3219830"/>
            <a:ext cx="2470169" cy="174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106" y="-92544"/>
            <a:ext cx="9107896" cy="75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7" tIns="45669" rIns="91347" bIns="45669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s-IS" altLang="is-IS" sz="3200" b="1" kern="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VÖXTUR</a:t>
            </a:r>
            <a:r>
              <a:rPr lang="is-IS" altLang="is-IS" sz="3600" b="1" kern="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is-IS" altLang="is-IS" sz="3200" b="1" kern="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FJÁRFESTING Í SAMGÖNGUM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907704" y="237943"/>
            <a:ext cx="530816" cy="2136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endParaRPr lang="is-I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3584" y="2055709"/>
            <a:ext cx="3752913" cy="37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3705" y="1004781"/>
            <a:ext cx="673303" cy="101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8663" y="1062043"/>
            <a:ext cx="523745" cy="89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9927" y="1191612"/>
            <a:ext cx="599340" cy="77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41652" y="1124036"/>
            <a:ext cx="5874980" cy="1077747"/>
          </a:xfrm>
          <a:prstGeom prst="rect">
            <a:avLst/>
          </a:prstGeom>
        </p:spPr>
        <p:txBody>
          <a:bodyPr lIns="91347" tIns="45669" rIns="91347" bIns="45669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 sz="2200" dirty="0"/>
          </a:p>
          <a:p>
            <a:r>
              <a:rPr lang="is-IS" sz="2200" dirty="0"/>
              <a:t>Stórra fjárfestinga er þörf til að mæta vexti. </a:t>
            </a:r>
            <a:br>
              <a:rPr lang="is-IS" sz="2200" dirty="0"/>
            </a:br>
            <a:endParaRPr lang="is-IS" sz="2200" b="1" dirty="0"/>
          </a:p>
          <a:p>
            <a:endParaRPr lang="is-IS" sz="2200" b="1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7504" y="2643758"/>
            <a:ext cx="892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il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412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3" y="9"/>
            <a:ext cx="9126151" cy="510172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36106" y="-339909"/>
            <a:ext cx="9107896" cy="94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7" tIns="45669" rIns="91347" bIns="45669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is-IS" altLang="is-IS" sz="3200" b="1" kern="0" cap="sm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fjárfesting í samgöngum eru aukin lífsgæði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6" y="605421"/>
            <a:ext cx="3427333" cy="239838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605422"/>
            <a:ext cx="3264316" cy="246336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26429" y="3083272"/>
            <a:ext cx="8968639" cy="208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7" tIns="45669" rIns="91347" bIns="45669"/>
          <a:lstStyle>
            <a:lvl1pPr marL="469900" indent="-469900" eaLnBrk="0" hangingPunct="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08050" indent="-436563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7950" indent="-468313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7213" indent="-4381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97113" indent="-4683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543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115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687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259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is-IS" sz="1800" dirty="0">
                <a:latin typeface="Arial"/>
                <a:cs typeface="Arial"/>
              </a:rPr>
              <a:t>Þróun umferðar til 2040 </a:t>
            </a:r>
            <a:r>
              <a:rPr lang="is-IS" sz="1100" dirty="0">
                <a:latin typeface="Arial"/>
                <a:cs typeface="Arial"/>
              </a:rPr>
              <a:t>(m.v. óbreyttar ferðavenjur &amp; áherslu á bílaumferð í innviðafjárfestingum)</a:t>
            </a:r>
            <a:endParaRPr lang="is-IS" sz="1800" dirty="0">
              <a:latin typeface="Arial"/>
              <a:cs typeface="Arial"/>
            </a:endParaRPr>
          </a:p>
          <a:p>
            <a:pPr eaLnBrk="1" hangingPunct="1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s-IS" sz="1800" dirty="0">
                <a:latin typeface="Arial"/>
                <a:cs typeface="Arial"/>
              </a:rPr>
              <a:t>Íbúafjölgun 			+35</a:t>
            </a:r>
            <a:r>
              <a:rPr lang="is-IS" sz="1400" dirty="0">
                <a:latin typeface="Arial"/>
                <a:cs typeface="Arial"/>
              </a:rPr>
              <a:t>%</a:t>
            </a:r>
          </a:p>
          <a:p>
            <a:pPr eaLnBrk="1" hangingPunct="1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s-IS" sz="1800" dirty="0">
                <a:latin typeface="Arial"/>
                <a:cs typeface="Arial"/>
              </a:rPr>
              <a:t>Aksturstímar			+64</a:t>
            </a:r>
            <a:r>
              <a:rPr lang="is-IS" sz="1600" dirty="0">
                <a:latin typeface="Arial"/>
                <a:cs typeface="Arial"/>
              </a:rPr>
              <a:t>%</a:t>
            </a:r>
            <a:r>
              <a:rPr lang="is-IS" sz="1800" dirty="0">
                <a:latin typeface="Arial"/>
                <a:cs typeface="Arial"/>
              </a:rPr>
              <a:t>  </a:t>
            </a:r>
          </a:p>
          <a:p>
            <a:pPr eaLnBrk="1" hangingPunct="1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s-IS" sz="1800" dirty="0">
                <a:latin typeface="Arial"/>
                <a:cs typeface="Arial"/>
              </a:rPr>
              <a:t>Ekin vegalengd		+54</a:t>
            </a:r>
            <a:r>
              <a:rPr lang="is-IS" sz="1400" dirty="0">
                <a:latin typeface="Arial"/>
                <a:cs typeface="Arial"/>
              </a:rPr>
              <a:t>%</a:t>
            </a:r>
            <a:r>
              <a:rPr lang="is-IS" sz="1800" dirty="0">
                <a:latin typeface="Arial"/>
                <a:cs typeface="Arial"/>
              </a:rPr>
              <a:t>  </a:t>
            </a:r>
          </a:p>
          <a:p>
            <a:pPr eaLnBrk="1" hangingPunct="1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s-IS" sz="1800" dirty="0">
                <a:latin typeface="Arial"/>
                <a:cs typeface="Arial"/>
              </a:rPr>
              <a:t>Umferðartafir	</a:t>
            </a:r>
            <a:r>
              <a:rPr lang="is-IS" sz="2200" dirty="0">
                <a:latin typeface="Arial"/>
                <a:cs typeface="Arial"/>
              </a:rPr>
              <a:t>		</a:t>
            </a:r>
            <a:r>
              <a:rPr lang="is-IS" sz="2000" dirty="0">
                <a:latin typeface="Arial"/>
                <a:cs typeface="Arial"/>
              </a:rPr>
              <a:t>+78</a:t>
            </a:r>
            <a:r>
              <a:rPr lang="is-IS" sz="1600" dirty="0">
                <a:latin typeface="Arial"/>
                <a:cs typeface="Arial"/>
              </a:rPr>
              <a:t>%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783037" y="3723878"/>
            <a:ext cx="4307043" cy="1080120"/>
          </a:xfrm>
          <a:prstGeom prst="rect">
            <a:avLst/>
          </a:prstGeom>
        </p:spPr>
        <p:txBody>
          <a:bodyPr lIns="91347" tIns="45669" rIns="91347" bIns="45669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1600" b="1" dirty="0">
                <a:solidFill>
                  <a:schemeClr val="tx1"/>
                </a:solidFill>
              </a:rPr>
              <a:t>Framtíðarvöxtur svæðisins kallar á breytta nálgun í skipulagi byggðar og samgangna</a:t>
            </a:r>
            <a:r>
              <a:rPr lang="is-IS" sz="2000" b="1" dirty="0">
                <a:solidFill>
                  <a:schemeClr val="tx1"/>
                </a:solidFill>
              </a:rPr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nautholsvik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97" y="-1"/>
            <a:ext cx="9172598" cy="5186115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1" y="-630216"/>
            <a:ext cx="6065593" cy="126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7" tIns="45669" rIns="91347" bIns="45669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s-IS" altLang="is-IS" sz="3600" b="1" kern="0" cap="sm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Höfuðborgarsvæðið 2040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17821" r="52429" b="53811"/>
          <a:stretch/>
        </p:blipFill>
        <p:spPr bwMode="auto">
          <a:xfrm>
            <a:off x="107505" y="843567"/>
            <a:ext cx="4247271" cy="1653503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7168" y="2162094"/>
            <a:ext cx="8821489" cy="2857930"/>
          </a:xfrm>
          <a:prstGeom prst="rect">
            <a:avLst/>
          </a:prstGeom>
        </p:spPr>
        <p:txBody>
          <a:bodyPr lIns="91347" tIns="45669" rIns="91347" bIns="45669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789" indent="-180789"/>
            <a:endParaRPr lang="is-IS" sz="1800" dirty="0">
              <a:solidFill>
                <a:schemeClr val="tx1"/>
              </a:solidFill>
            </a:endParaRPr>
          </a:p>
          <a:p>
            <a:pPr marL="180789" indent="-180789"/>
            <a:endParaRPr lang="is-IS" sz="1800" dirty="0">
              <a:solidFill>
                <a:schemeClr val="tx1"/>
              </a:solidFill>
            </a:endParaRPr>
          </a:p>
          <a:p>
            <a:pPr marL="180789" indent="-180789"/>
            <a:r>
              <a:rPr lang="is-IS" sz="1800" b="1" dirty="0">
                <a:solidFill>
                  <a:schemeClr val="tx1"/>
                </a:solidFill>
              </a:rPr>
              <a:t>Samgöngu- og þróunarás </a:t>
            </a:r>
            <a:br>
              <a:rPr lang="is-IS" sz="1800" b="1" dirty="0">
                <a:solidFill>
                  <a:schemeClr val="tx1"/>
                </a:solidFill>
              </a:rPr>
            </a:br>
            <a:r>
              <a:rPr lang="is-IS" sz="1800" b="1" dirty="0">
                <a:solidFill>
                  <a:schemeClr val="tx1"/>
                </a:solidFill>
              </a:rPr>
              <a:t>er hryggjarstykkið í H2040. </a:t>
            </a:r>
          </a:p>
          <a:p>
            <a:pPr marL="180789" indent="-180789"/>
            <a:endParaRPr lang="is-IS" sz="1800" dirty="0">
              <a:solidFill>
                <a:schemeClr val="tx1"/>
              </a:solidFill>
            </a:endParaRPr>
          </a:p>
          <a:p>
            <a:pPr marL="180789" indent="-180789"/>
            <a:endParaRPr lang="is-IS" sz="1800" dirty="0">
              <a:solidFill>
                <a:schemeClr val="tx1"/>
              </a:solidFill>
            </a:endParaRPr>
          </a:p>
          <a:p>
            <a:pPr marL="180789" indent="-180789"/>
            <a:r>
              <a:rPr lang="is-IS" sz="1800" b="1" dirty="0">
                <a:solidFill>
                  <a:schemeClr val="tx1"/>
                </a:solidFill>
              </a:rPr>
              <a:t>Fólksfjölgun verður mætt án þess að álag á stofnvegakerfið aukist í sama hlutfalli.</a:t>
            </a:r>
          </a:p>
          <a:p>
            <a:pPr marL="180789" indent="-180789"/>
            <a:endParaRPr lang="is-IS" sz="2200" dirty="0">
              <a:solidFill>
                <a:schemeClr val="tx1"/>
              </a:solidFill>
            </a:endParaRPr>
          </a:p>
          <a:p>
            <a:endParaRPr lang="is-IS" sz="2200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5" descr="nautholsvi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3" y="843567"/>
            <a:ext cx="4413462" cy="2719337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16018" y="3620735"/>
            <a:ext cx="4385317" cy="338451"/>
          </a:xfrm>
          <a:prstGeom prst="rect">
            <a:avLst/>
          </a:prstGeom>
          <a:noFill/>
        </p:spPr>
        <p:txBody>
          <a:bodyPr wrap="square" lIns="91347" tIns="45669" rIns="91347" bIns="45669">
            <a:spAutoFit/>
          </a:bodyPr>
          <a:lstStyle/>
          <a:p>
            <a:pPr>
              <a:defRPr/>
            </a:pPr>
            <a:r>
              <a:rPr lang="is-IS" sz="1200" dirty="0"/>
              <a:t>75% → </a:t>
            </a:r>
            <a:r>
              <a:rPr lang="is-IS" sz="1600" b="1" dirty="0"/>
              <a:t>58 %</a:t>
            </a:r>
            <a:r>
              <a:rPr lang="is-IS" sz="1600" dirty="0"/>
              <a:t>		</a:t>
            </a:r>
            <a:r>
              <a:rPr lang="is-IS" sz="1200" dirty="0"/>
              <a:t>4% → </a:t>
            </a:r>
            <a:r>
              <a:rPr lang="is-IS" sz="1600" b="1" dirty="0"/>
              <a:t>12%</a:t>
            </a:r>
            <a:r>
              <a:rPr lang="is-IS" sz="1600" dirty="0"/>
              <a:t>	     </a:t>
            </a:r>
            <a:r>
              <a:rPr lang="is-IS" sz="1200" dirty="0"/>
              <a:t>21% → </a:t>
            </a:r>
            <a:r>
              <a:rPr lang="is-IS" sz="1600" b="1" dirty="0"/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3381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2393" r="18721" b="33711"/>
          <a:stretch/>
        </p:blipFill>
        <p:spPr bwMode="auto">
          <a:xfrm>
            <a:off x="14126" y="53826"/>
            <a:ext cx="9115848" cy="509259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2393" r="18721" b="33711"/>
          <a:stretch/>
        </p:blipFill>
        <p:spPr bwMode="auto">
          <a:xfrm>
            <a:off x="6660232" y="708933"/>
            <a:ext cx="2483768" cy="186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55480" y="735354"/>
            <a:ext cx="7702100" cy="322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7" tIns="45669" rIns="91347" bIns="45669"/>
          <a:lstStyle>
            <a:lvl1pPr marL="469900" indent="-469900" eaLnBrk="0" hangingPunct="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08050" indent="-436563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7950" indent="-468313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7213" indent="-4381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97113" indent="-4683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543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115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687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259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549" indent="-342549" eaLnBrk="1" hangingPunct="1"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/>
            </a:pPr>
            <a:r>
              <a:rPr lang="is-I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Almenningssamgöngur innan þéttbýlis höfuðborgarsvæðisins </a:t>
            </a:r>
            <a:br>
              <a:rPr lang="is-I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nn-NO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eiga að mynda heildstætt tveggja laga kerfi. </a:t>
            </a:r>
          </a:p>
          <a:p>
            <a:pPr marL="780251" lvl="1" indent="-342549" eaLnBrk="1" hangingPunct="1"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/>
            </a:pPr>
            <a:endParaRPr lang="nn-NO" sz="18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0251" lvl="1" indent="-342549" eaLnBrk="1" hangingPunct="1"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/>
            </a:pPr>
            <a:r>
              <a:rPr lang="nn-NO" sz="18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Annars vegar </a:t>
            </a:r>
            <a:r>
              <a:rPr lang="is-IS" sz="18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nýtt hágæðakerfi almenningssamgangna, </a:t>
            </a:r>
            <a:r>
              <a:rPr lang="is-IS" sz="18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Borgarlína, </a:t>
            </a:r>
            <a:r>
              <a:rPr lang="is-IS" sz="18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tengir kjarna sveitarfélaganna.</a:t>
            </a:r>
          </a:p>
          <a:p>
            <a:pPr marL="780251" lvl="1" indent="-342549" eaLnBrk="1" hangingPunct="1"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/>
            </a:pPr>
            <a:endParaRPr lang="is-IS" sz="18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0251" lvl="1" indent="-342549" eaLnBrk="1" hangingPunct="1"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/>
            </a:pPr>
            <a:r>
              <a:rPr lang="is-IS" sz="18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Hins vegar strætisvagnakerfi, sem verður aðlagað hágæðakerfinu, og myndar net um þéttbýlið.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1" y="-531939"/>
            <a:ext cx="6065593" cy="126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7" tIns="45669" rIns="91347" bIns="45669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s-IS" altLang="is-IS" sz="3600" b="1" kern="0" cap="small" dirty="0">
                <a:latin typeface="Arial" panose="020B0604020202020204" pitchFamily="34" charset="0"/>
                <a:cs typeface="Arial" panose="020B0604020202020204" pitchFamily="34" charset="0"/>
              </a:rPr>
              <a:t>H2040 - Borgarlína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r="28330"/>
          <a:stretch/>
        </p:blipFill>
        <p:spPr>
          <a:xfrm>
            <a:off x="6300192" y="3370161"/>
            <a:ext cx="2829782" cy="1656184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11" name="Picture 4" descr="http://blogg.larsidar.no/wp-content/uploads/2010/10/Bybanen_181010liw_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" r="5001" b="5237"/>
          <a:stretch/>
        </p:blipFill>
        <p:spPr bwMode="auto">
          <a:xfrm>
            <a:off x="3563894" y="3340730"/>
            <a:ext cx="2664296" cy="1673883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363847"/>
            <a:ext cx="3312368" cy="162766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54412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36117" y="-668610"/>
            <a:ext cx="6065593" cy="126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7" tIns="45669" rIns="91347" bIns="45669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s-IS" altLang="is-IS" sz="3600" b="1" kern="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H2040 - Borgarlína</a:t>
            </a:r>
          </a:p>
        </p:txBody>
      </p:sp>
      <p:pic>
        <p:nvPicPr>
          <p:cNvPr id="16" name="Picture 2" descr="https://farm8.staticflickr.com/7162/13779595404_723ca9d5fc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8" y="2355727"/>
            <a:ext cx="1621187" cy="106691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vegvesen.no/_attachment/313830/binary/552409?fast_title=Pressefoto+-+Bybanen+i+Bergen+-+VVP2012+-+Foto+Knut+Ope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55727"/>
            <a:ext cx="1512168" cy="1066910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" y="3651879"/>
            <a:ext cx="3359282" cy="133381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Ellipse 3"/>
          <p:cNvSpPr/>
          <p:nvPr/>
        </p:nvSpPr>
        <p:spPr>
          <a:xfrm>
            <a:off x="5243535" y="2038763"/>
            <a:ext cx="1975134" cy="1720563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r>
              <a:rPr lang="da-DK" b="1" dirty="0"/>
              <a:t>Hraðvagnar</a:t>
            </a:r>
            <a:r>
              <a:rPr lang="da-DK" sz="2000" b="1" dirty="0"/>
              <a:t> </a:t>
            </a:r>
            <a:r>
              <a:rPr lang="da-DK" b="1" dirty="0"/>
              <a:t>(BRT) </a:t>
            </a:r>
            <a:r>
              <a:rPr lang="da-DK" sz="2000" b="1" dirty="0"/>
              <a:t>Léttlestar </a:t>
            </a:r>
            <a:r>
              <a:rPr lang="da-DK" b="1" dirty="0"/>
              <a:t>(LRT)</a:t>
            </a:r>
            <a:endParaRPr lang="da-DK" sz="2000" b="1" dirty="0"/>
          </a:p>
        </p:txBody>
      </p:sp>
      <p:sp>
        <p:nvSpPr>
          <p:cNvPr id="14" name="Ellipse 9"/>
          <p:cNvSpPr/>
          <p:nvPr/>
        </p:nvSpPr>
        <p:spPr>
          <a:xfrm>
            <a:off x="3707911" y="1839964"/>
            <a:ext cx="1688123" cy="145303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r>
              <a:rPr lang="en-US" dirty="0" err="1"/>
              <a:t>Hraði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sz="1600" dirty="0" err="1"/>
              <a:t>áreiðan-leiki</a:t>
            </a:r>
            <a:endParaRPr lang="da-DK" dirty="0"/>
          </a:p>
        </p:txBody>
      </p:sp>
      <p:sp>
        <p:nvSpPr>
          <p:cNvPr id="17" name="Ellipse 11"/>
          <p:cNvSpPr/>
          <p:nvPr/>
        </p:nvSpPr>
        <p:spPr>
          <a:xfrm>
            <a:off x="7092280" y="1714270"/>
            <a:ext cx="1656296" cy="1516525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r>
              <a:rPr lang="en-US" dirty="0" err="1"/>
              <a:t>Hágæða</a:t>
            </a:r>
            <a:r>
              <a:rPr lang="en-US" dirty="0"/>
              <a:t> </a:t>
            </a:r>
            <a:r>
              <a:rPr lang="en-US" sz="1600" dirty="0" err="1"/>
              <a:t>stoppi-stöðvar</a:t>
            </a:r>
            <a:endParaRPr lang="da-DK" dirty="0"/>
          </a:p>
        </p:txBody>
      </p:sp>
      <p:sp>
        <p:nvSpPr>
          <p:cNvPr id="21" name="Ellipse 12"/>
          <p:cNvSpPr/>
          <p:nvPr/>
        </p:nvSpPr>
        <p:spPr>
          <a:xfrm>
            <a:off x="6516224" y="3296971"/>
            <a:ext cx="1678387" cy="150702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r>
              <a:rPr lang="en-US" sz="1600" dirty="0" err="1"/>
              <a:t>Sérkenni</a:t>
            </a:r>
            <a:r>
              <a:rPr lang="en-US" sz="1600" dirty="0"/>
              <a:t> (identity)</a:t>
            </a:r>
            <a:endParaRPr lang="da-DK" sz="1600" dirty="0"/>
          </a:p>
        </p:txBody>
      </p:sp>
      <p:sp>
        <p:nvSpPr>
          <p:cNvPr id="22" name="Ellipse 13"/>
          <p:cNvSpPr/>
          <p:nvPr/>
        </p:nvSpPr>
        <p:spPr>
          <a:xfrm>
            <a:off x="4427030" y="3294984"/>
            <a:ext cx="1633010" cy="150546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r>
              <a:rPr lang="en-US" sz="1600" dirty="0" err="1"/>
              <a:t>Mikil</a:t>
            </a:r>
            <a:r>
              <a:rPr lang="en-US" sz="1600" dirty="0"/>
              <a:t> </a:t>
            </a:r>
            <a:r>
              <a:rPr lang="en-US" sz="1600" dirty="0" err="1"/>
              <a:t>afkastageta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tíðar</a:t>
            </a:r>
            <a:r>
              <a:rPr lang="en-US" sz="1600" dirty="0"/>
              <a:t> </a:t>
            </a:r>
            <a:r>
              <a:rPr lang="en-US" sz="1600" dirty="0" err="1"/>
              <a:t>ferðir</a:t>
            </a:r>
            <a:endParaRPr lang="da-DK" sz="1600" dirty="0"/>
          </a:p>
        </p:txBody>
      </p:sp>
      <p:sp>
        <p:nvSpPr>
          <p:cNvPr id="23" name="Ellipse 14"/>
          <p:cNvSpPr/>
          <p:nvPr/>
        </p:nvSpPr>
        <p:spPr>
          <a:xfrm>
            <a:off x="5272294" y="701748"/>
            <a:ext cx="1658831" cy="145303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r>
              <a:rPr lang="en-US" dirty="0" err="1"/>
              <a:t>Akstur</a:t>
            </a:r>
            <a:r>
              <a:rPr lang="en-US" dirty="0"/>
              <a:t> í </a:t>
            </a:r>
            <a:r>
              <a:rPr lang="en-US" dirty="0" err="1"/>
              <a:t>sérrými</a:t>
            </a:r>
            <a:endParaRPr lang="da-DK" dirty="0"/>
          </a:p>
        </p:txBody>
      </p:sp>
      <p:pic>
        <p:nvPicPr>
          <p:cNvPr id="12290" name="Picture 2" descr="Image result for strasbourg tr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5"/>
          <a:stretch/>
        </p:blipFill>
        <p:spPr bwMode="auto">
          <a:xfrm>
            <a:off x="90520" y="699551"/>
            <a:ext cx="3331328" cy="1468603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9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0552" cy="5201430"/>
          </a:xfrm>
          <a:prstGeom prst="rect">
            <a:avLst/>
          </a:prstGeom>
          <a:noFill/>
          <a:ln w="254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 smtClean="0">
                <a:solidFill>
                  <a:schemeClr val="tx2">
                    <a:lumMod val="75000"/>
                  </a:schemeClr>
                </a:solidFill>
              </a:rPr>
              <a:t>LEIÐARKERFI BORGARLÍNU</a:t>
            </a:r>
            <a:endParaRPr lang="is-I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14" name="Picture 2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24" y="881608"/>
            <a:ext cx="4657725" cy="3562350"/>
          </a:xfrm>
          <a:prstGeom prst="rect">
            <a:avLst/>
          </a:prstGeom>
          <a:noFill/>
          <a:ln w="254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71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nd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8" y="-10871"/>
            <a:ext cx="9237712" cy="5196213"/>
          </a:xfrm>
          <a:prstGeom prst="rect">
            <a:avLst/>
          </a:prstGeom>
        </p:spPr>
      </p:pic>
      <p:sp>
        <p:nvSpPr>
          <p:cNvPr id="5" name="Titill 1"/>
          <p:cNvSpPr txBox="1">
            <a:spLocks/>
          </p:cNvSpPr>
          <p:nvPr/>
        </p:nvSpPr>
        <p:spPr>
          <a:xfrm>
            <a:off x="179512" y="699544"/>
            <a:ext cx="7772400" cy="1021556"/>
          </a:xfrm>
          <a:prstGeom prst="rect">
            <a:avLst/>
          </a:prstGeom>
        </p:spPr>
        <p:txBody>
          <a:bodyPr vert="horz" lIns="91336" tIns="45663" rIns="91336" bIns="45663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is-I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Opnir fundir borgarstjóra</a:t>
            </a:r>
          </a:p>
          <a:p>
            <a:r>
              <a:rPr lang="is-I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Tjarnarsal Ráðhúss Reykjavíkur</a:t>
            </a:r>
          </a:p>
        </p:txBody>
      </p:sp>
      <p:sp>
        <p:nvSpPr>
          <p:cNvPr id="4" name="Titill 1"/>
          <p:cNvSpPr txBox="1">
            <a:spLocks/>
          </p:cNvSpPr>
          <p:nvPr/>
        </p:nvSpPr>
        <p:spPr>
          <a:xfrm>
            <a:off x="179512" y="2355726"/>
            <a:ext cx="7772400" cy="2273300"/>
          </a:xfrm>
          <a:prstGeom prst="rect">
            <a:avLst/>
          </a:prstGeom>
        </p:spPr>
        <p:txBody>
          <a:bodyPr vert="horz" lIns="91336" tIns="45663" rIns="91336" bIns="45663" rtlCol="0" anchor="ctr">
            <a:normAutofit fontScale="5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endParaRPr lang="is-I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s-IS" sz="4800" dirty="0">
                <a:latin typeface="+mn-lt"/>
                <a:cs typeface="Arial" panose="020B0604020202020204" pitchFamily="34" charset="0"/>
              </a:rPr>
              <a:t>Loftslagmál – 8. desember</a:t>
            </a:r>
          </a:p>
          <a:p>
            <a:r>
              <a:rPr lang="is-IS" sz="4800" dirty="0">
                <a:latin typeface="+mn-lt"/>
                <a:cs typeface="Arial" panose="020B0604020202020204" pitchFamily="34" charset="0"/>
              </a:rPr>
              <a:t>Skólamál - menntastefna – 19. janúar</a:t>
            </a:r>
          </a:p>
          <a:p>
            <a:r>
              <a:rPr lang="is-IS" sz="4800" dirty="0">
                <a:latin typeface="+mn-lt"/>
                <a:cs typeface="Arial" panose="020B0604020202020204" pitchFamily="34" charset="0"/>
              </a:rPr>
              <a:t>Velferðarmál – 23. febrúar</a:t>
            </a:r>
          </a:p>
          <a:p>
            <a:r>
              <a:rPr lang="is-IS" sz="4800" dirty="0">
                <a:latin typeface="+mn-lt"/>
                <a:cs typeface="Arial" panose="020B0604020202020204" pitchFamily="34" charset="0"/>
              </a:rPr>
              <a:t>Samgöngumál – 23. mars</a:t>
            </a:r>
          </a:p>
          <a:p>
            <a:r>
              <a:rPr lang="is-IS" sz="4800" dirty="0">
                <a:latin typeface="+mn-lt"/>
                <a:cs typeface="Arial" panose="020B0604020202020204" pitchFamily="34" charset="0"/>
              </a:rPr>
              <a:t>Uppbygging atvinnuhúsnæðis – 27. apríl</a:t>
            </a:r>
          </a:p>
          <a:p>
            <a:endParaRPr lang="is-I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6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2" b="7525"/>
          <a:stretch/>
        </p:blipFill>
        <p:spPr bwMode="auto">
          <a:xfrm>
            <a:off x="-111161" y="9"/>
            <a:ext cx="9399177" cy="547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Ávalur rétthyrningur 3"/>
          <p:cNvSpPr/>
          <p:nvPr/>
        </p:nvSpPr>
        <p:spPr>
          <a:xfrm>
            <a:off x="5724128" y="3940344"/>
            <a:ext cx="4464496" cy="954106"/>
          </a:xfrm>
          <a:prstGeom prst="roundRect">
            <a:avLst/>
          </a:prstGeom>
          <a:solidFill>
            <a:schemeClr val="bg1">
              <a:lumMod val="65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63" rIns="91336" bIns="45663" rtlCol="0" anchor="ctr"/>
          <a:lstStyle/>
          <a:p>
            <a:pPr algn="ctr"/>
            <a:endParaRPr lang="is-IS"/>
          </a:p>
        </p:txBody>
      </p:sp>
      <p:sp>
        <p:nvSpPr>
          <p:cNvPr id="5" name="Titill 1"/>
          <p:cNvSpPr txBox="1">
            <a:spLocks/>
          </p:cNvSpPr>
          <p:nvPr/>
        </p:nvSpPr>
        <p:spPr>
          <a:xfrm>
            <a:off x="2051722" y="3957904"/>
            <a:ext cx="6840760" cy="810090"/>
          </a:xfrm>
          <a:prstGeom prst="rect">
            <a:avLst/>
          </a:prstGeom>
        </p:spPr>
        <p:txBody>
          <a:bodyPr vert="horz" lIns="91336" tIns="45663" rIns="91336" bIns="45663" rtlCol="0" anchor="ctr">
            <a:normAutofit fontScale="85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2200" b="1" dirty="0">
                <a:latin typeface="Tw Cen MT Condensed" panose="020B0606020104020203" pitchFamily="34" charset="0"/>
              </a:rPr>
              <a:t>Dagur B. Eggertsson</a:t>
            </a:r>
          </a:p>
          <a:p>
            <a:r>
              <a:rPr lang="is-IS" sz="2200" b="1" dirty="0">
                <a:latin typeface="Tw Cen MT Condensed" panose="020B0606020104020203" pitchFamily="34" charset="0"/>
              </a:rPr>
              <a:t>Borgarstjóri</a:t>
            </a:r>
          </a:p>
          <a:p>
            <a:r>
              <a:rPr lang="is-IS" sz="2200" b="1" dirty="0">
                <a:latin typeface="Tw Cen MT Condensed" panose="020B0606020104020203" pitchFamily="34" charset="0"/>
              </a:rPr>
              <a:t>Reykjavíkurborg</a:t>
            </a:r>
          </a:p>
        </p:txBody>
      </p:sp>
      <p:sp>
        <p:nvSpPr>
          <p:cNvPr id="2" name="Textarammi 1"/>
          <p:cNvSpPr txBox="1"/>
          <p:nvPr/>
        </p:nvSpPr>
        <p:spPr>
          <a:xfrm>
            <a:off x="-111161" y="411516"/>
            <a:ext cx="9399177" cy="938616"/>
          </a:xfrm>
          <a:prstGeom prst="rect">
            <a:avLst/>
          </a:prstGeom>
          <a:noFill/>
        </p:spPr>
        <p:txBody>
          <a:bodyPr wrap="square" lIns="91347" tIns="45669" rIns="91347" bIns="45669" rtlCol="0">
            <a:spAutoFit/>
          </a:bodyPr>
          <a:lstStyle/>
          <a:p>
            <a:pPr algn="ctr"/>
            <a:r>
              <a:rPr lang="is-IS" sz="5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TAKK FYRIR</a:t>
            </a:r>
          </a:p>
        </p:txBody>
      </p:sp>
    </p:spTree>
    <p:extLst>
      <p:ext uri="{BB962C8B-B14F-4D97-AF65-F5344CB8AC3E}">
        <p14:creationId xmlns:p14="http://schemas.microsoft.com/office/powerpoint/2010/main" val="73060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yn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6" b="18823"/>
          <a:stretch/>
        </p:blipFill>
        <p:spPr>
          <a:xfrm>
            <a:off x="-56684" y="1"/>
            <a:ext cx="9165188" cy="5125452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glow>
              <a:schemeClr val="accent1"/>
            </a:glow>
            <a:softEdge rad="0"/>
          </a:effectLst>
        </p:spPr>
      </p:pic>
      <p:pic>
        <p:nvPicPr>
          <p:cNvPr id="4" name="Myn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29490"/>
            <a:ext cx="5688632" cy="426647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-56684" y="3893418"/>
            <a:ext cx="9165188" cy="622548"/>
          </a:xfrm>
        </p:spPr>
        <p:txBody>
          <a:bodyPr/>
          <a:lstStyle/>
          <a:p>
            <a:pPr algn="ctr"/>
            <a:r>
              <a:rPr lang="is-IS" sz="3400" b="1" dirty="0"/>
              <a:t>SKÓLA- OG FRÍSTUNDASTARF</a:t>
            </a:r>
          </a:p>
        </p:txBody>
      </p:sp>
    </p:spTree>
    <p:extLst>
      <p:ext uri="{BB962C8B-B14F-4D97-AF65-F5344CB8AC3E}">
        <p14:creationId xmlns:p14="http://schemas.microsoft.com/office/powerpoint/2010/main" val="209782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b="1" dirty="0" smtClean="0"/>
              <a:t>Breiðholt er … </a:t>
            </a:r>
            <a:endParaRPr lang="is-IS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0" y="771549"/>
            <a:ext cx="6253065" cy="4032457"/>
          </a:xfrm>
        </p:spPr>
        <p:txBody>
          <a:bodyPr>
            <a:normAutofit fontScale="85000" lnSpcReduction="20000"/>
          </a:bodyPr>
          <a:lstStyle/>
          <a:p>
            <a:r>
              <a:rPr lang="is-IS" dirty="0" smtClean="0"/>
              <a:t>Gróið og barnmargt hverfi</a:t>
            </a:r>
          </a:p>
          <a:p>
            <a:r>
              <a:rPr lang="is-IS" dirty="0" smtClean="0"/>
              <a:t>Framsækið og fjölmenningarlegt skóla- og frístundastarf</a:t>
            </a:r>
          </a:p>
          <a:p>
            <a:r>
              <a:rPr lang="is-IS" dirty="0" smtClean="0"/>
              <a:t>Þverfaglegt samstarf  á milli skóla og með frístundamiðstöð og þjónustumiðstöð um mörg verkefni</a:t>
            </a:r>
          </a:p>
          <a:p>
            <a:r>
              <a:rPr lang="is-IS" dirty="0" smtClean="0"/>
              <a:t>Áhugaverð þróunarverkefni sem snúa að börnum og ungmennum,  s.s. Okkar mál, Læsi allra mál, Brúarsmiður í Fellaskóla og fl.</a:t>
            </a:r>
          </a:p>
          <a:p>
            <a:endParaRPr lang="is-IS" dirty="0" smtClean="0"/>
          </a:p>
          <a:p>
            <a:endParaRPr lang="is-IS" dirty="0"/>
          </a:p>
        </p:txBody>
      </p:sp>
      <p:pic>
        <p:nvPicPr>
          <p:cNvPr id="6" name="Mynd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65" y="771550"/>
            <a:ext cx="2783431" cy="185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Myn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71" y="2716434"/>
            <a:ext cx="2783430" cy="208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81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n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5"/>
          <a:stretch/>
        </p:blipFill>
        <p:spPr>
          <a:xfrm>
            <a:off x="0" y="651387"/>
            <a:ext cx="9144000" cy="4877543"/>
          </a:xfrm>
          <a:prstGeom prst="rect">
            <a:avLst/>
          </a:prstGeom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-236562"/>
            <a:ext cx="9252520" cy="1990700"/>
          </a:xfrm>
        </p:spPr>
        <p:txBody>
          <a:bodyPr/>
          <a:lstStyle/>
          <a:p>
            <a:pPr algn="ctr"/>
            <a:r>
              <a:rPr lang="is-IS" dirty="0" smtClean="0"/>
              <a:t>11 LEIKSKÓLAR – 950 BÖRN - </a:t>
            </a:r>
            <a:r>
              <a:rPr lang="is-IS" dirty="0"/>
              <a:t> 350 af erlendum uppruna</a:t>
            </a:r>
            <a:r>
              <a:rPr lang="is-IS" dirty="0" smtClean="0"/>
              <a:t/>
            </a:r>
            <a:br>
              <a:rPr lang="is-IS" dirty="0" smtClean="0"/>
            </a:br>
            <a:r>
              <a:rPr lang="is-IS" dirty="0" smtClean="0"/>
              <a:t/>
            </a:r>
            <a:br>
              <a:rPr lang="is-IS" dirty="0" smtClean="0"/>
            </a:b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5757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 smtClean="0"/>
              <a:t>Öflugt leikskólastarf</a:t>
            </a:r>
            <a:endParaRPr lang="is-IS" sz="3200" b="1" dirty="0"/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77728"/>
            <a:ext cx="3819225" cy="254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arammi 2"/>
          <p:cNvSpPr txBox="1"/>
          <p:nvPr/>
        </p:nvSpPr>
        <p:spPr>
          <a:xfrm>
            <a:off x="107504" y="699542"/>
            <a:ext cx="4896544" cy="3139218"/>
          </a:xfrm>
          <a:prstGeom prst="rect">
            <a:avLst/>
          </a:prstGeom>
          <a:noFill/>
        </p:spPr>
        <p:txBody>
          <a:bodyPr wrap="square" lIns="91347" tIns="45669" rIns="91347" bIns="45669" rtlCol="0">
            <a:spAutoFit/>
          </a:bodyPr>
          <a:lstStyle/>
          <a:p>
            <a:r>
              <a:rPr lang="is-IS" dirty="0" smtClean="0"/>
              <a:t>Borg – umhverfismennt, </a:t>
            </a:r>
            <a:r>
              <a:rPr lang="is-IS" dirty="0" err="1" smtClean="0"/>
              <a:t>grænfáni</a:t>
            </a:r>
            <a:endParaRPr lang="is-IS" dirty="0" smtClean="0"/>
          </a:p>
          <a:p>
            <a:r>
              <a:rPr lang="is-IS" dirty="0" smtClean="0"/>
              <a:t>Bakkaborg – samskiptahæfni </a:t>
            </a:r>
          </a:p>
          <a:p>
            <a:r>
              <a:rPr lang="is-IS" dirty="0" smtClean="0"/>
              <a:t>Holt – fjölmenning,  samstarf um Okkar mál. </a:t>
            </a:r>
          </a:p>
          <a:p>
            <a:r>
              <a:rPr lang="is-IS" dirty="0" smtClean="0"/>
              <a:t>Hálsaskógur – umhverfismennt, </a:t>
            </a:r>
            <a:r>
              <a:rPr lang="is-IS" dirty="0" err="1" smtClean="0"/>
              <a:t>grænfáni</a:t>
            </a:r>
            <a:endParaRPr lang="is-IS" dirty="0" smtClean="0"/>
          </a:p>
          <a:p>
            <a:r>
              <a:rPr lang="is-IS" dirty="0" smtClean="0"/>
              <a:t> Hólaborg – fjölmenning, 40 ára </a:t>
            </a:r>
          </a:p>
          <a:p>
            <a:r>
              <a:rPr lang="is-IS" dirty="0" smtClean="0"/>
              <a:t>Hraunborg – samstarf við eldri borgara, útinám </a:t>
            </a:r>
          </a:p>
          <a:p>
            <a:r>
              <a:rPr lang="is-IS" dirty="0" smtClean="0"/>
              <a:t>Jöklaborg – útinám og félagsfærni </a:t>
            </a:r>
          </a:p>
          <a:p>
            <a:r>
              <a:rPr lang="is-IS" dirty="0" smtClean="0"/>
              <a:t>Seljaborg – Hjallastefnuskóli</a:t>
            </a:r>
          </a:p>
          <a:p>
            <a:r>
              <a:rPr lang="is-IS" dirty="0" smtClean="0"/>
              <a:t>Seljakot – </a:t>
            </a:r>
            <a:r>
              <a:rPr lang="is-IS" dirty="0" err="1" smtClean="0"/>
              <a:t>Reggio</a:t>
            </a:r>
            <a:r>
              <a:rPr lang="is-IS" dirty="0" smtClean="0"/>
              <a:t> </a:t>
            </a:r>
            <a:r>
              <a:rPr lang="is-IS" dirty="0" err="1" smtClean="0"/>
              <a:t>Emilia</a:t>
            </a:r>
            <a:endParaRPr lang="is-IS" dirty="0" smtClean="0"/>
          </a:p>
          <a:p>
            <a:r>
              <a:rPr lang="is-IS" dirty="0" smtClean="0"/>
              <a:t>Suðurborg –  atferlisþjálfun. börn með einhverfu</a:t>
            </a:r>
          </a:p>
          <a:p>
            <a:r>
              <a:rPr lang="is-IS" dirty="0" smtClean="0"/>
              <a:t>Ösp – fjölmenning, Okkar mál </a:t>
            </a:r>
            <a:endParaRPr lang="is-IS" dirty="0"/>
          </a:p>
        </p:txBody>
      </p:sp>
      <p:sp>
        <p:nvSpPr>
          <p:cNvPr id="5" name="Textarammi 4"/>
          <p:cNvSpPr txBox="1"/>
          <p:nvPr/>
        </p:nvSpPr>
        <p:spPr>
          <a:xfrm>
            <a:off x="5004048" y="3880668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mtClean="0"/>
              <a:t>Mikið samstarf  leikskóla, s.s. í Seljahverfi og um fjölmenningarlegt fagstarf -   </a:t>
            </a:r>
            <a:r>
              <a:rPr lang="is-IS" i="1" smtClean="0"/>
              <a:t>Undir regnboganum. </a:t>
            </a:r>
            <a:endParaRPr lang="is-IS" i="1"/>
          </a:p>
        </p:txBody>
      </p:sp>
    </p:spTree>
    <p:extLst>
      <p:ext uri="{BB962C8B-B14F-4D97-AF65-F5344CB8AC3E}">
        <p14:creationId xmlns:p14="http://schemas.microsoft.com/office/powerpoint/2010/main" val="425255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n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" y="627543"/>
            <a:ext cx="9144000" cy="5139035"/>
          </a:xfrm>
          <a:prstGeom prst="rect">
            <a:avLst/>
          </a:prstGeom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1584182" y="242278"/>
            <a:ext cx="8964482" cy="1393368"/>
          </a:xfrm>
        </p:spPr>
        <p:txBody>
          <a:bodyPr/>
          <a:lstStyle/>
          <a:p>
            <a:r>
              <a:rPr lang="is-IS" dirty="0" smtClean="0"/>
              <a:t/>
            </a:r>
            <a:br>
              <a:rPr lang="is-IS" dirty="0" smtClean="0"/>
            </a:br>
            <a:r>
              <a:rPr lang="is-IS" b="1" dirty="0" smtClean="0"/>
              <a:t>Fimm grunnskólar – 2.350 nemendur </a:t>
            </a:r>
            <a:br>
              <a:rPr lang="is-IS" b="1" dirty="0" smtClean="0"/>
            </a:br>
            <a:r>
              <a:rPr lang="is-IS" b="1" dirty="0" smtClean="0"/>
              <a:t>Nemendafjöldi stöðugur </a:t>
            </a:r>
            <a:r>
              <a:rPr lang="is-IS" b="1" dirty="0"/>
              <a:t>næstu ár</a:t>
            </a:r>
            <a:r>
              <a:rPr lang="is-IS" dirty="0"/>
              <a:t/>
            </a:r>
            <a:br>
              <a:rPr lang="is-IS" dirty="0"/>
            </a:br>
            <a:r>
              <a:rPr lang="is-IS" dirty="0"/>
              <a:t/>
            </a:r>
            <a:br>
              <a:rPr lang="is-IS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is-IS" dirty="0"/>
          </a:p>
        </p:txBody>
      </p:sp>
      <p:sp>
        <p:nvSpPr>
          <p:cNvPr id="8" name="Textarammi 7"/>
          <p:cNvSpPr txBox="1"/>
          <p:nvPr/>
        </p:nvSpPr>
        <p:spPr>
          <a:xfrm>
            <a:off x="2339752" y="627538"/>
            <a:ext cx="5184574" cy="369229"/>
          </a:xfrm>
          <a:prstGeom prst="rect">
            <a:avLst/>
          </a:prstGeom>
          <a:noFill/>
        </p:spPr>
        <p:txBody>
          <a:bodyPr wrap="square" lIns="91347" tIns="45669" rIns="91347" bIns="45669" rtlCol="0">
            <a:spAutoFit/>
          </a:bodyPr>
          <a:lstStyle/>
          <a:p>
            <a:r>
              <a:rPr lang="is-IS" b="1" dirty="0" smtClean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+mj-ea"/>
                <a:cs typeface="+mj-cs"/>
              </a:rPr>
              <a:t>Nemendafjöldi nokkuð stöðugur  á næstu árum</a:t>
            </a:r>
            <a:endParaRPr lang="is-IS" b="1" dirty="0">
              <a:solidFill>
                <a:schemeClr val="accent1">
                  <a:lumMod val="50000"/>
                </a:schemeClr>
              </a:solidFill>
              <a:latin typeface="Segoe UI Light" panose="020B0502040204020203" pitchFamily="34" charset="0"/>
              <a:ea typeface="+mj-ea"/>
              <a:cs typeface="+mj-cs"/>
            </a:endParaRPr>
          </a:p>
        </p:txBody>
      </p:sp>
      <p:sp>
        <p:nvSpPr>
          <p:cNvPr id="3" name="Textarammi 2"/>
          <p:cNvSpPr txBox="1"/>
          <p:nvPr/>
        </p:nvSpPr>
        <p:spPr>
          <a:xfrm>
            <a:off x="3707904" y="4866714"/>
            <a:ext cx="119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/>
                </a:solidFill>
              </a:rPr>
              <a:t>Fellaskóli</a:t>
            </a:r>
            <a:endParaRPr lang="is-IS" dirty="0">
              <a:solidFill>
                <a:schemeClr val="bg1"/>
              </a:solidFill>
            </a:endParaRPr>
          </a:p>
        </p:txBody>
      </p:sp>
      <p:sp>
        <p:nvSpPr>
          <p:cNvPr id="5" name="Textarammi 4"/>
          <p:cNvSpPr txBox="1"/>
          <p:nvPr/>
        </p:nvSpPr>
        <p:spPr>
          <a:xfrm>
            <a:off x="1661463" y="48073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/>
                </a:solidFill>
              </a:rPr>
              <a:t>Hólabrekkuskóli</a:t>
            </a:r>
            <a:endParaRPr lang="is-IS" dirty="0">
              <a:solidFill>
                <a:schemeClr val="bg1"/>
              </a:solidFill>
            </a:endParaRPr>
          </a:p>
        </p:txBody>
      </p:sp>
      <p:sp>
        <p:nvSpPr>
          <p:cNvPr id="6" name="Textarammi 5"/>
          <p:cNvSpPr txBox="1"/>
          <p:nvPr/>
        </p:nvSpPr>
        <p:spPr>
          <a:xfrm>
            <a:off x="5279" y="451596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/>
                </a:solidFill>
              </a:rPr>
              <a:t>Breiðholtsskóli</a:t>
            </a:r>
            <a:endParaRPr lang="is-IS" dirty="0">
              <a:solidFill>
                <a:schemeClr val="bg1"/>
              </a:solidFill>
            </a:endParaRPr>
          </a:p>
        </p:txBody>
      </p:sp>
      <p:sp>
        <p:nvSpPr>
          <p:cNvPr id="7" name="Textarammi 6"/>
          <p:cNvSpPr txBox="1"/>
          <p:nvPr/>
        </p:nvSpPr>
        <p:spPr>
          <a:xfrm>
            <a:off x="5334480" y="4973528"/>
            <a:ext cx="154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err="1" smtClean="0">
                <a:solidFill>
                  <a:schemeClr val="bg1"/>
                </a:solidFill>
              </a:rPr>
              <a:t>Seljaskóli</a:t>
            </a:r>
            <a:r>
              <a:rPr lang="is-IS" dirty="0" err="1" smtClean="0"/>
              <a:t>i</a:t>
            </a:r>
            <a:endParaRPr lang="is-IS" dirty="0"/>
          </a:p>
        </p:txBody>
      </p:sp>
      <p:sp>
        <p:nvSpPr>
          <p:cNvPr id="9" name="Textarammi 8"/>
          <p:cNvSpPr txBox="1"/>
          <p:nvPr/>
        </p:nvSpPr>
        <p:spPr>
          <a:xfrm>
            <a:off x="6804248" y="47741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/>
                </a:solidFill>
              </a:rPr>
              <a:t>Ölduselsskóli</a:t>
            </a:r>
            <a:endParaRPr lang="is-I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3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 smtClean="0"/>
              <a:t>Faglegar áherslur</a:t>
            </a:r>
            <a:endParaRPr lang="is-IS" sz="3200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s-IS" dirty="0" smtClean="0"/>
              <a:t>Fjölmenning – í Fellaskóla eru </a:t>
            </a:r>
            <a:br>
              <a:rPr lang="is-IS" dirty="0" smtClean="0"/>
            </a:br>
            <a:r>
              <a:rPr lang="is-IS" dirty="0" smtClean="0"/>
              <a:t>töluð </a:t>
            </a:r>
            <a:r>
              <a:rPr lang="pt-BR" dirty="0" smtClean="0"/>
              <a:t>26 tungumál, um 70% nemenda með annað </a:t>
            </a:r>
            <a:br>
              <a:rPr lang="pt-BR" dirty="0" smtClean="0"/>
            </a:br>
            <a:r>
              <a:rPr lang="pt-BR" dirty="0" smtClean="0"/>
              <a:t>tala móðurmál annað en íslensku </a:t>
            </a:r>
            <a:endParaRPr lang="is-IS" dirty="0" smtClean="0"/>
          </a:p>
          <a:p>
            <a:r>
              <a:rPr lang="is-IS" dirty="0" smtClean="0"/>
              <a:t>Upplýsingatækni </a:t>
            </a:r>
          </a:p>
          <a:p>
            <a:r>
              <a:rPr lang="is-IS" dirty="0" smtClean="0"/>
              <a:t>Lífsleikni, útinám</a:t>
            </a:r>
          </a:p>
          <a:p>
            <a:r>
              <a:rPr lang="is-IS" dirty="0" smtClean="0"/>
              <a:t>Hreyfing og heilsuefling</a:t>
            </a:r>
          </a:p>
          <a:p>
            <a:r>
              <a:rPr lang="is-IS" dirty="0" smtClean="0"/>
              <a:t>Þétt samstarf við íþróttafélögin </a:t>
            </a:r>
          </a:p>
          <a:p>
            <a:endParaRPr lang="is-IS" dirty="0"/>
          </a:p>
        </p:txBody>
      </p:sp>
      <p:pic>
        <p:nvPicPr>
          <p:cNvPr id="5" name="Picture 2" descr="M:\MSR-Skrifstofa\Myndir\SFS\FRÍSTUNDASTARF\Hrekkjarvaka Midberg\hrekkjarvaka 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71559"/>
            <a:ext cx="2645627" cy="1736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yn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871" y="2427734"/>
            <a:ext cx="2645627" cy="176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173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n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99542"/>
            <a:ext cx="2708920" cy="2031690"/>
          </a:xfrm>
          <a:prstGeom prst="rect">
            <a:avLst/>
          </a:prstGeom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 smtClean="0"/>
              <a:t>Skemmtileg verkefni</a:t>
            </a:r>
            <a:endParaRPr lang="is-IS" sz="3200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s-IS" dirty="0" smtClean="0"/>
              <a:t>Þróunarverkefni á unglingastigi í </a:t>
            </a:r>
            <a:br>
              <a:rPr lang="is-IS" dirty="0" smtClean="0"/>
            </a:br>
            <a:r>
              <a:rPr lang="is-IS" dirty="0" smtClean="0"/>
              <a:t>Hólabrekkuskóla</a:t>
            </a:r>
          </a:p>
          <a:p>
            <a:r>
              <a:rPr lang="is-IS" dirty="0" err="1" smtClean="0"/>
              <a:t>Chromebook</a:t>
            </a:r>
            <a:r>
              <a:rPr lang="is-IS" dirty="0" smtClean="0"/>
              <a:t> í Fellaskóla</a:t>
            </a:r>
          </a:p>
          <a:p>
            <a:r>
              <a:rPr lang="is-IS" dirty="0" smtClean="0"/>
              <a:t>Skólabókasafnið í Seljaskóla</a:t>
            </a:r>
          </a:p>
          <a:p>
            <a:r>
              <a:rPr lang="is-IS" dirty="0" err="1" smtClean="0"/>
              <a:t>Fab-lab</a:t>
            </a:r>
            <a:endParaRPr lang="is-IS" dirty="0" smtClean="0"/>
          </a:p>
          <a:p>
            <a:r>
              <a:rPr lang="is-IS" dirty="0" smtClean="0"/>
              <a:t>Öndvegisbúðir </a:t>
            </a:r>
          </a:p>
          <a:p>
            <a:r>
              <a:rPr lang="is-IS" dirty="0" smtClean="0"/>
              <a:t>Tilraunaverkstæði Borgarbókasafnsins til að efla tæknilæsi  </a:t>
            </a:r>
          </a:p>
          <a:p>
            <a:r>
              <a:rPr lang="is-IS" dirty="0" smtClean="0"/>
              <a:t>Verðlaunað foreldrastarf í Breiðholtsskóla 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3421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 smtClean="0"/>
              <a:t>Skemmtileg verkefni </a:t>
            </a:r>
            <a:endParaRPr lang="is-IS" sz="3200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13372" y="771550"/>
            <a:ext cx="4752528" cy="3888432"/>
          </a:xfrm>
        </p:spPr>
        <p:txBody>
          <a:bodyPr>
            <a:noAutofit/>
          </a:bodyPr>
          <a:lstStyle/>
          <a:p>
            <a:r>
              <a:rPr lang="is-IS" sz="1600" dirty="0" smtClean="0"/>
              <a:t>Mestu framfarir í lestri barna í borginni eru í Breiðholti samkvæmt könnunum </a:t>
            </a:r>
          </a:p>
          <a:p>
            <a:r>
              <a:rPr lang="is-IS" sz="1600" dirty="0" smtClean="0"/>
              <a:t>Okkar mál – samstarfsverkefni Holts, Aspar, Fellaskóla og þjónustumiðstöðvar</a:t>
            </a:r>
          </a:p>
          <a:p>
            <a:r>
              <a:rPr lang="is-IS" sz="1600" dirty="0" smtClean="0"/>
              <a:t>Byrjendalæsi hefur verið innleitt í öllum grunnskólum</a:t>
            </a:r>
          </a:p>
          <a:p>
            <a:r>
              <a:rPr lang="is-IS" sz="1600" dirty="0" smtClean="0"/>
              <a:t>1,2 og Fellaskóli – lengri viðvera fyrir tvítyngda nemendur </a:t>
            </a:r>
          </a:p>
          <a:p>
            <a:r>
              <a:rPr lang="is-IS" sz="1600" dirty="0" smtClean="0"/>
              <a:t>Læsi allra mál, samstarf þjónustumiðstöðvar og allra skóla um læsi</a:t>
            </a:r>
          </a:p>
          <a:p>
            <a:r>
              <a:rPr lang="is-IS" sz="1600" dirty="0" smtClean="0"/>
              <a:t>Samstarf við Móðurmál samtök um tvítyngi sem kenna hátt í 1000 börnum yfir 20 tungumál á laugardögum í Fellaskóla, Hólabrekkuskóla og víðar</a:t>
            </a:r>
          </a:p>
          <a:p>
            <a:r>
              <a:rPr lang="is-IS" sz="1600" dirty="0" smtClean="0"/>
              <a:t>Heilahristingur, heimanámsaðstoð á Borgarbókasafni </a:t>
            </a:r>
            <a:endParaRPr lang="is-IS" sz="1600" dirty="0"/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59582"/>
            <a:ext cx="3507903" cy="245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66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il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12" name="Staðgengill efnis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"/>
          <a:stretch/>
        </p:blipFill>
        <p:spPr bwMode="auto">
          <a:xfrm>
            <a:off x="-42095" y="9"/>
            <a:ext cx="9186095" cy="51435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511812"/>
            <a:ext cx="7990095" cy="411989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62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590872" y="-92546"/>
            <a:ext cx="8229600" cy="857250"/>
          </a:xfrm>
        </p:spPr>
        <p:txBody>
          <a:bodyPr/>
          <a:lstStyle/>
          <a:p>
            <a:pPr algn="ctr"/>
            <a:r>
              <a:rPr lang="is-IS" b="1" dirty="0" smtClean="0"/>
              <a:t>Frístundamiðstöðin Miðberg</a:t>
            </a:r>
            <a:endParaRPr lang="is-IS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467544" y="843558"/>
            <a:ext cx="5760640" cy="3870430"/>
          </a:xfrm>
        </p:spPr>
        <p:txBody>
          <a:bodyPr>
            <a:normAutofit fontScale="77500" lnSpcReduction="20000"/>
          </a:bodyPr>
          <a:lstStyle/>
          <a:p>
            <a:r>
              <a:rPr lang="is-IS" sz="1800" dirty="0" smtClean="0"/>
              <a:t>Starfsfólk</a:t>
            </a:r>
          </a:p>
          <a:p>
            <a:pPr lvl="1"/>
            <a:r>
              <a:rPr lang="is-IS" sz="1400" dirty="0"/>
              <a:t>U</a:t>
            </a:r>
            <a:r>
              <a:rPr lang="is-IS" sz="1400" dirty="0" smtClean="0"/>
              <a:t>m það bil 110 starfsmenn</a:t>
            </a:r>
            <a:endParaRPr lang="is-IS" sz="1400" dirty="0"/>
          </a:p>
          <a:p>
            <a:r>
              <a:rPr lang="is-IS" sz="1800" dirty="0" smtClean="0"/>
              <a:t>Fjórar félagsmiðstöðvar</a:t>
            </a:r>
          </a:p>
          <a:p>
            <a:pPr lvl="1"/>
            <a:r>
              <a:rPr lang="is-IS" sz="1400" dirty="0" smtClean="0"/>
              <a:t>Hundrað og ellefu</a:t>
            </a:r>
          </a:p>
          <a:p>
            <a:pPr lvl="1"/>
            <a:r>
              <a:rPr lang="is-IS" sz="1400" dirty="0" smtClean="0"/>
              <a:t>Hólmasel</a:t>
            </a:r>
          </a:p>
          <a:p>
            <a:pPr lvl="1"/>
            <a:r>
              <a:rPr lang="is-IS" sz="1400" dirty="0" smtClean="0"/>
              <a:t>Bakkinn </a:t>
            </a:r>
            <a:endParaRPr lang="is-IS" sz="1400" dirty="0"/>
          </a:p>
          <a:p>
            <a:pPr lvl="1"/>
            <a:r>
              <a:rPr lang="is-IS" sz="1400" dirty="0" smtClean="0"/>
              <a:t>Hellirinn</a:t>
            </a:r>
          </a:p>
          <a:p>
            <a:r>
              <a:rPr lang="is-IS" sz="1800" dirty="0" smtClean="0"/>
              <a:t>Sex</a:t>
            </a:r>
            <a:r>
              <a:rPr lang="is-IS" sz="1800" dirty="0"/>
              <a:t> </a:t>
            </a:r>
            <a:r>
              <a:rPr lang="is-IS" sz="1800" dirty="0" smtClean="0"/>
              <a:t>frístundaheimili</a:t>
            </a:r>
            <a:endParaRPr lang="is-IS" sz="1800" dirty="0"/>
          </a:p>
          <a:p>
            <a:pPr lvl="1"/>
            <a:r>
              <a:rPr lang="is-IS" sz="1400" dirty="0" smtClean="0"/>
              <a:t>Álfheimar</a:t>
            </a:r>
          </a:p>
          <a:p>
            <a:pPr lvl="1"/>
            <a:r>
              <a:rPr lang="is-IS" sz="1400" dirty="0" smtClean="0"/>
              <a:t>Hraunheimar</a:t>
            </a:r>
          </a:p>
          <a:p>
            <a:pPr lvl="1"/>
            <a:r>
              <a:rPr lang="is-IS" sz="1400" dirty="0" smtClean="0"/>
              <a:t>Vinasel</a:t>
            </a:r>
          </a:p>
          <a:p>
            <a:pPr lvl="1"/>
            <a:r>
              <a:rPr lang="is-IS" sz="1400" dirty="0" smtClean="0"/>
              <a:t>Vinaheimar</a:t>
            </a:r>
          </a:p>
          <a:p>
            <a:pPr lvl="1"/>
            <a:r>
              <a:rPr lang="is-IS" sz="1400" dirty="0" smtClean="0"/>
              <a:t>Regnboginn</a:t>
            </a:r>
          </a:p>
          <a:p>
            <a:pPr lvl="1"/>
            <a:r>
              <a:rPr lang="is-IS" sz="1400" dirty="0" smtClean="0"/>
              <a:t>Bakkasel</a:t>
            </a:r>
          </a:p>
          <a:p>
            <a:r>
              <a:rPr lang="is-IS" sz="1800" dirty="0" smtClean="0"/>
              <a:t>Annað starf og samstarf</a:t>
            </a:r>
          </a:p>
          <a:p>
            <a:pPr lvl="1"/>
            <a:r>
              <a:rPr lang="is-IS" sz="1400" dirty="0" smtClean="0"/>
              <a:t>Sumarstarf</a:t>
            </a:r>
          </a:p>
          <a:p>
            <a:pPr lvl="1"/>
            <a:r>
              <a:rPr lang="is-IS" sz="1400" dirty="0" smtClean="0"/>
              <a:t>Ungmennaráð</a:t>
            </a:r>
          </a:p>
          <a:p>
            <a:pPr lvl="1"/>
            <a:r>
              <a:rPr lang="is-IS" sz="1400" dirty="0"/>
              <a:t>F</a:t>
            </a:r>
            <a:r>
              <a:rPr lang="is-IS" sz="1400" dirty="0" smtClean="0"/>
              <a:t>ræðsla og námskeið</a:t>
            </a:r>
          </a:p>
          <a:p>
            <a:pPr lvl="1"/>
            <a:r>
              <a:rPr lang="is-IS" sz="1400" dirty="0" smtClean="0"/>
              <a:t>Hverfahátíðir</a:t>
            </a:r>
          </a:p>
          <a:p>
            <a:pPr lvl="1"/>
            <a:r>
              <a:rPr lang="is-IS" sz="1400" dirty="0"/>
              <a:t>Ú</a:t>
            </a:r>
            <a:r>
              <a:rPr lang="is-IS" sz="1400" dirty="0" smtClean="0"/>
              <a:t>tlán og leiga </a:t>
            </a:r>
          </a:p>
          <a:p>
            <a:pPr lvl="1"/>
            <a:r>
              <a:rPr lang="is-IS" sz="1400" dirty="0"/>
              <a:t>U</a:t>
            </a:r>
            <a:r>
              <a:rPr lang="is-IS" sz="1400" dirty="0" smtClean="0"/>
              <a:t>pplýsingagjöf</a:t>
            </a:r>
            <a:endParaRPr lang="is-IS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7654"/>
            <a:ext cx="2438400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06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590872" y="-92546"/>
            <a:ext cx="8229600" cy="857250"/>
          </a:xfrm>
        </p:spPr>
        <p:txBody>
          <a:bodyPr/>
          <a:lstStyle/>
          <a:p>
            <a:pPr algn="ctr"/>
            <a:r>
              <a:rPr lang="is-IS" b="1" dirty="0" smtClean="0"/>
              <a:t>Félagsmiðstöðvar</a:t>
            </a:r>
            <a:endParaRPr lang="is-IS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79512" y="843558"/>
            <a:ext cx="4536504" cy="3772514"/>
          </a:xfrm>
        </p:spPr>
        <p:txBody>
          <a:bodyPr>
            <a:normAutofit/>
          </a:bodyPr>
          <a:lstStyle/>
          <a:p>
            <a:pPr lvl="0"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r>
              <a:rPr lang="is-IS" altLang="is-IS" sz="2400" kern="0" dirty="0">
                <a:solidFill>
                  <a:srgbClr val="000000"/>
                </a:solidFill>
                <a:latin typeface="Times New Roman"/>
              </a:rPr>
              <a:t>Opið </a:t>
            </a:r>
            <a:r>
              <a:rPr lang="is-IS" altLang="is-IS" sz="2400" kern="0" dirty="0" smtClean="0">
                <a:solidFill>
                  <a:srgbClr val="000000"/>
                </a:solidFill>
                <a:latin typeface="Times New Roman"/>
              </a:rPr>
              <a:t>hús </a:t>
            </a:r>
            <a:endParaRPr lang="is-IS" altLang="is-IS" sz="2400" kern="0" dirty="0">
              <a:solidFill>
                <a:srgbClr val="000000"/>
              </a:solidFill>
              <a:latin typeface="Times New Roman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r>
              <a:rPr lang="is-IS" altLang="is-IS" sz="2400" kern="0" dirty="0">
                <a:solidFill>
                  <a:srgbClr val="000000"/>
                </a:solidFill>
                <a:latin typeface="Times New Roman"/>
              </a:rPr>
              <a:t>Unglingaráð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r>
              <a:rPr lang="is-IS" altLang="is-IS" sz="2400" kern="0" dirty="0">
                <a:solidFill>
                  <a:srgbClr val="000000"/>
                </a:solidFill>
                <a:latin typeface="Times New Roman"/>
              </a:rPr>
              <a:t>Unglingalýðræði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r>
              <a:rPr lang="is-IS" altLang="is-IS" sz="2400" kern="0" dirty="0">
                <a:solidFill>
                  <a:srgbClr val="000000"/>
                </a:solidFill>
                <a:latin typeface="Times New Roman"/>
              </a:rPr>
              <a:t>Klúbbastarf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r>
              <a:rPr lang="is-IS" altLang="is-IS" sz="2400" kern="0" dirty="0">
                <a:solidFill>
                  <a:srgbClr val="000000"/>
                </a:solidFill>
                <a:latin typeface="Times New Roman"/>
              </a:rPr>
              <a:t>Rímnaflæði</a:t>
            </a:r>
            <a:endParaRPr lang="is-IS" altLang="is-IS" sz="2400" kern="0" dirty="0">
              <a:solidFill>
                <a:srgbClr val="FF0000"/>
              </a:solidFill>
              <a:latin typeface="Times New Roman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r>
              <a:rPr lang="is-IS" altLang="is-IS" sz="2400" kern="0" dirty="0">
                <a:solidFill>
                  <a:srgbClr val="000000"/>
                </a:solidFill>
                <a:latin typeface="Times New Roman"/>
              </a:rPr>
              <a:t>Samfés viðburðir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r>
              <a:rPr lang="is-IS" altLang="is-IS" sz="2400" kern="0" dirty="0" smtClean="0">
                <a:solidFill>
                  <a:srgbClr val="000000"/>
                </a:solidFill>
                <a:latin typeface="Times New Roman"/>
              </a:rPr>
              <a:t>Breiðholt got talent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r>
              <a:rPr lang="is-IS" altLang="is-IS" sz="2400" kern="0" dirty="0" smtClean="0">
                <a:solidFill>
                  <a:srgbClr val="000000"/>
                </a:solidFill>
                <a:latin typeface="Times New Roman"/>
              </a:rPr>
              <a:t>Hellirinn fyrir börn með fötlun</a:t>
            </a:r>
            <a:endParaRPr lang="is-IS" altLang="is-IS" sz="2400" kern="0" dirty="0">
              <a:solidFill>
                <a:srgbClr val="000000"/>
              </a:solidFill>
              <a:latin typeface="Times New Roman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r>
              <a:rPr lang="is-IS" altLang="is-IS" sz="2400" kern="0" dirty="0" smtClean="0">
                <a:solidFill>
                  <a:srgbClr val="000000"/>
                </a:solidFill>
                <a:latin typeface="Times New Roman"/>
              </a:rPr>
              <a:t>Heilsueflandi Breiðholt</a:t>
            </a:r>
            <a:endParaRPr lang="is-IS" altLang="is-IS" sz="2400" kern="0" dirty="0">
              <a:solidFill>
                <a:srgbClr val="000000"/>
              </a:solidFill>
              <a:latin typeface="Times New Roman"/>
            </a:endParaRPr>
          </a:p>
          <a:p>
            <a:endParaRPr lang="is-IS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437624"/>
            <a:ext cx="4103687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28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590872" y="-92546"/>
            <a:ext cx="8229600" cy="857250"/>
          </a:xfrm>
        </p:spPr>
        <p:txBody>
          <a:bodyPr/>
          <a:lstStyle/>
          <a:p>
            <a:pPr algn="ctr"/>
            <a:r>
              <a:rPr lang="is-IS" b="1" dirty="0" smtClean="0"/>
              <a:t>Frístundaheimili</a:t>
            </a:r>
            <a:endParaRPr lang="is-IS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323528" y="1221600"/>
            <a:ext cx="4392488" cy="3394472"/>
          </a:xfrm>
        </p:spPr>
        <p:txBody>
          <a:bodyPr>
            <a:normAutofit lnSpcReduction="10000"/>
          </a:bodyPr>
          <a:lstStyle/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is-IS" altLang="is-IS" sz="2400" kern="0" dirty="0" smtClean="0">
                <a:solidFill>
                  <a:srgbClr val="000000"/>
                </a:solidFill>
                <a:latin typeface="Times New Roman"/>
              </a:rPr>
              <a:t>Heimilislegt </a:t>
            </a:r>
            <a:r>
              <a:rPr lang="is-IS" altLang="is-IS" sz="2400" kern="0" dirty="0">
                <a:solidFill>
                  <a:srgbClr val="000000"/>
                </a:solidFill>
                <a:latin typeface="Times New Roman"/>
              </a:rPr>
              <a:t>umhverfi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is-IS" altLang="is-IS" sz="2400" kern="0" dirty="0">
                <a:solidFill>
                  <a:srgbClr val="000000"/>
                </a:solidFill>
                <a:latin typeface="Times New Roman"/>
              </a:rPr>
              <a:t>Fjölbreytt viðfangsefni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is-IS" altLang="is-IS" sz="2400" kern="0" dirty="0">
                <a:solidFill>
                  <a:srgbClr val="000000"/>
                </a:solidFill>
                <a:latin typeface="Times New Roman"/>
              </a:rPr>
              <a:t>Barnalýðræði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is-IS" altLang="is-IS" sz="2400" kern="0" dirty="0">
                <a:solidFill>
                  <a:srgbClr val="000000"/>
                </a:solidFill>
                <a:latin typeface="Times New Roman"/>
              </a:rPr>
              <a:t>Hópastarf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is-IS" altLang="is-IS" sz="2400" kern="0" dirty="0">
                <a:solidFill>
                  <a:srgbClr val="000000"/>
                </a:solidFill>
                <a:latin typeface="Times New Roman"/>
              </a:rPr>
              <a:t>Samstarf og samvinna milli </a:t>
            </a:r>
            <a:r>
              <a:rPr lang="is-IS" altLang="is-IS" sz="2400" kern="0" dirty="0" smtClean="0">
                <a:solidFill>
                  <a:srgbClr val="000000"/>
                </a:solidFill>
                <a:latin typeface="Times New Roman"/>
              </a:rPr>
              <a:t>frístundaheimila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is-IS" altLang="is-IS" sz="2400" kern="0" dirty="0" smtClean="0">
                <a:solidFill>
                  <a:srgbClr val="000000"/>
                </a:solidFill>
                <a:latin typeface="Times New Roman"/>
              </a:rPr>
              <a:t>Filman Stuttmyndahátíð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is-IS" altLang="is-IS" sz="2400" kern="0" dirty="0" smtClean="0">
                <a:solidFill>
                  <a:srgbClr val="000000"/>
                </a:solidFill>
                <a:latin typeface="Times New Roman"/>
              </a:rPr>
              <a:t>Breiðholt got </a:t>
            </a:r>
            <a:r>
              <a:rPr lang="is-IS" altLang="is-IS" sz="2400" kern="0" dirty="0" err="1" smtClean="0">
                <a:solidFill>
                  <a:srgbClr val="000000"/>
                </a:solidFill>
                <a:latin typeface="Times New Roman"/>
              </a:rPr>
              <a:t>talent</a:t>
            </a:r>
            <a:endParaRPr lang="is-IS" altLang="is-IS" sz="2400" kern="0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endParaRPr lang="is-IS" sz="28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11" y="1491630"/>
            <a:ext cx="410368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42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590872" y="-92546"/>
            <a:ext cx="8229600" cy="857250"/>
          </a:xfrm>
        </p:spPr>
        <p:txBody>
          <a:bodyPr/>
          <a:lstStyle/>
          <a:p>
            <a:pPr algn="ctr"/>
            <a:r>
              <a:rPr lang="is-IS" dirty="0" smtClean="0"/>
              <a:t>Annað starf og </a:t>
            </a:r>
            <a:r>
              <a:rPr lang="is-IS" b="1" dirty="0" smtClean="0"/>
              <a:t>samstarf</a:t>
            </a:r>
            <a:endParaRPr lang="is-IS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323528" y="1221600"/>
            <a:ext cx="4392488" cy="3394472"/>
          </a:xfrm>
        </p:spPr>
        <p:txBody>
          <a:bodyPr>
            <a:normAutofit fontScale="85000" lnSpcReduction="20000"/>
          </a:bodyPr>
          <a:lstStyle/>
          <a:p>
            <a:r>
              <a:rPr lang="is-IS" sz="2800" dirty="0" smtClean="0"/>
              <a:t> Dagskrá í vetrarfríi</a:t>
            </a:r>
          </a:p>
          <a:p>
            <a:pPr lvl="1"/>
            <a:r>
              <a:rPr lang="is-IS" sz="2400" dirty="0" err="1" smtClean="0"/>
              <a:t>Halloween</a:t>
            </a:r>
            <a:endParaRPr lang="is-IS" sz="2400" dirty="0" smtClean="0"/>
          </a:p>
          <a:p>
            <a:r>
              <a:rPr lang="is-IS" sz="2800" dirty="0" smtClean="0"/>
              <a:t>Sumardagurinn fyrsti</a:t>
            </a:r>
          </a:p>
          <a:p>
            <a:r>
              <a:rPr lang="is-IS" sz="2800" dirty="0" smtClean="0"/>
              <a:t>Ungmennaráð</a:t>
            </a:r>
          </a:p>
          <a:p>
            <a:r>
              <a:rPr lang="is-IS" sz="2800" dirty="0"/>
              <a:t>S</a:t>
            </a:r>
            <a:r>
              <a:rPr lang="is-IS" sz="2800" dirty="0" smtClean="0"/>
              <a:t>amstarf við:</a:t>
            </a:r>
          </a:p>
          <a:p>
            <a:pPr lvl="1"/>
            <a:r>
              <a:rPr lang="is-IS" sz="2400" dirty="0" smtClean="0"/>
              <a:t>Foreldra</a:t>
            </a:r>
          </a:p>
          <a:p>
            <a:pPr lvl="1"/>
            <a:r>
              <a:rPr lang="is-IS" sz="2400" dirty="0" smtClean="0"/>
              <a:t>Skóla</a:t>
            </a:r>
          </a:p>
          <a:p>
            <a:pPr lvl="1"/>
            <a:r>
              <a:rPr lang="is-IS" sz="2400" dirty="0" smtClean="0">
                <a:solidFill>
                  <a:prstClr val="black"/>
                </a:solidFill>
              </a:rPr>
              <a:t>Lögreglu </a:t>
            </a:r>
          </a:p>
          <a:p>
            <a:pPr lvl="1"/>
            <a:r>
              <a:rPr lang="is-IS" sz="2400" dirty="0" smtClean="0"/>
              <a:t>Þjónustumiðstöð</a:t>
            </a:r>
          </a:p>
          <a:p>
            <a:pPr lvl="1"/>
            <a:r>
              <a:rPr lang="is-IS" sz="2400" dirty="0" smtClean="0"/>
              <a:t>Íþrótta- og æskulýðsfélög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/>
          <a:stretch/>
        </p:blipFill>
        <p:spPr bwMode="auto">
          <a:xfrm>
            <a:off x="5292080" y="1275606"/>
            <a:ext cx="363589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4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Endurbættar skólalóðir og skólahús</a:t>
            </a:r>
            <a:endParaRPr lang="is-IS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30581" y="843559"/>
            <a:ext cx="8229600" cy="3394472"/>
          </a:xfrm>
        </p:spPr>
        <p:txBody>
          <a:bodyPr/>
          <a:lstStyle/>
          <a:p>
            <a:r>
              <a:rPr lang="is-IS" dirty="0" smtClean="0"/>
              <a:t>Bakkaborg </a:t>
            </a:r>
          </a:p>
          <a:p>
            <a:r>
              <a:rPr lang="is-IS" dirty="0" smtClean="0"/>
              <a:t>Fálkaborg</a:t>
            </a:r>
          </a:p>
          <a:p>
            <a:r>
              <a:rPr lang="is-IS" dirty="0" smtClean="0"/>
              <a:t>Endurbætur </a:t>
            </a:r>
            <a:br>
              <a:rPr lang="is-IS" dirty="0" smtClean="0"/>
            </a:br>
            <a:r>
              <a:rPr lang="is-IS" dirty="0" smtClean="0"/>
              <a:t>í Breiðholtsskóla </a:t>
            </a:r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33" y="699542"/>
            <a:ext cx="2376265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Mynd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3514" r="7554" b="5323"/>
          <a:stretch/>
        </p:blipFill>
        <p:spPr>
          <a:xfrm>
            <a:off x="6588224" y="2343985"/>
            <a:ext cx="2341403" cy="159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Mynd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3312571"/>
            <a:ext cx="2376264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Mynd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b="17313"/>
          <a:stretch/>
        </p:blipFill>
        <p:spPr>
          <a:xfrm>
            <a:off x="251522" y="3312579"/>
            <a:ext cx="2397096" cy="1529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Mynd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10" y="3312571"/>
            <a:ext cx="2376264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Mynd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00" y="956768"/>
            <a:ext cx="2872492" cy="2154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558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 smtClean="0"/>
              <a:t>Óskalögin – </a:t>
            </a:r>
            <a:br>
              <a:rPr lang="is-IS" dirty="0" smtClean="0"/>
            </a:br>
            <a:r>
              <a:rPr lang="is-IS" dirty="0" smtClean="0"/>
              <a:t>tónleikar í Hörpu</a:t>
            </a:r>
          </a:p>
          <a:p>
            <a:r>
              <a:rPr lang="is-IS" dirty="0" smtClean="0"/>
              <a:t>Hausttónleikar 29. </a:t>
            </a:r>
            <a:r>
              <a:rPr lang="is-IS" smtClean="0"/>
              <a:t>nóv.</a:t>
            </a:r>
          </a:p>
          <a:p>
            <a:r>
              <a:rPr lang="is-IS" smtClean="0"/>
              <a:t>Jólatónleikar í </a:t>
            </a:r>
            <a:br>
              <a:rPr lang="is-IS" smtClean="0"/>
            </a:br>
            <a:r>
              <a:rPr lang="is-IS" smtClean="0"/>
              <a:t>Gerðubergi 4. des.</a:t>
            </a:r>
          </a:p>
          <a:p>
            <a:r>
              <a:rPr lang="is-IS" smtClean="0"/>
              <a:t>Uppákomur í Mjódd.</a:t>
            </a:r>
            <a:endParaRPr lang="is-IS" dirty="0"/>
          </a:p>
        </p:txBody>
      </p:sp>
      <p:sp>
        <p:nvSpPr>
          <p:cNvPr id="4" name="Textarammi 3"/>
          <p:cNvSpPr txBox="1"/>
          <p:nvPr/>
        </p:nvSpPr>
        <p:spPr>
          <a:xfrm>
            <a:off x="-56448" y="28522"/>
            <a:ext cx="9217024" cy="523117"/>
          </a:xfrm>
          <a:prstGeom prst="rect">
            <a:avLst/>
          </a:prstGeom>
          <a:noFill/>
        </p:spPr>
        <p:txBody>
          <a:bodyPr wrap="square" lIns="91347" tIns="45669" rIns="91347" bIns="45669" rtlCol="0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rPr>
              <a:t>Stækkandi skólahljómsveit - 135 nemendur </a:t>
            </a:r>
            <a:r>
              <a:rPr lang="is-IS" sz="2800" b="1" dirty="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rPr>
              <a:t>í þremur </a:t>
            </a:r>
            <a:r>
              <a:rPr lang="is-IS" sz="2800" b="1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rPr>
              <a:t>sveitum </a:t>
            </a:r>
          </a:p>
        </p:txBody>
      </p:sp>
      <p:pic>
        <p:nvPicPr>
          <p:cNvPr id="2" name="Mynd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0" b="10905"/>
          <a:stretch/>
        </p:blipFill>
        <p:spPr>
          <a:xfrm>
            <a:off x="5508104" y="627534"/>
            <a:ext cx="2665857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Mynd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30429" r="3219" b="10284"/>
          <a:stretch/>
        </p:blipFill>
        <p:spPr>
          <a:xfrm>
            <a:off x="4354818" y="2859782"/>
            <a:ext cx="4681678" cy="199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13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b="1" dirty="0" smtClean="0"/>
              <a:t>Ungmennaráð</a:t>
            </a:r>
            <a:endParaRPr lang="is-IS" sz="3600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s-IS" dirty="0" smtClean="0"/>
              <a:t>12 ungmenni á aldrinum 14 – 18 ára. </a:t>
            </a:r>
          </a:p>
          <a:p>
            <a:r>
              <a:rPr lang="is-IS" dirty="0" smtClean="0"/>
              <a:t>Rödd ungmenna í Breiðholti og fjallar um málefni </a:t>
            </a:r>
            <a:br>
              <a:rPr lang="is-IS" dirty="0" smtClean="0"/>
            </a:br>
            <a:r>
              <a:rPr lang="is-IS" dirty="0" smtClean="0"/>
              <a:t>sem brenna á þeim.</a:t>
            </a:r>
          </a:p>
          <a:p>
            <a:r>
              <a:rPr lang="is-IS" smtClean="0"/>
              <a:t>Hefur </a:t>
            </a:r>
            <a:r>
              <a:rPr lang="is-IS" dirty="0" smtClean="0"/>
              <a:t>áheyrnafulltrúa í hverfisráði </a:t>
            </a:r>
            <a:br>
              <a:rPr lang="is-IS" dirty="0" smtClean="0"/>
            </a:br>
            <a:r>
              <a:rPr lang="is-IS" dirty="0" smtClean="0"/>
              <a:t>og tvo fulltrúa í Reykjavíkurráði ungmenna.</a:t>
            </a:r>
          </a:p>
          <a:p>
            <a:r>
              <a:rPr lang="is-IS" smtClean="0"/>
              <a:t>Margar góðar tillögur komið til framkvæmda, </a:t>
            </a:r>
            <a:br>
              <a:rPr lang="is-IS" smtClean="0"/>
            </a:br>
            <a:r>
              <a:rPr lang="is-IS" smtClean="0"/>
              <a:t>m.a. að virkja jafnaldra í móttöku </a:t>
            </a:r>
            <a:br>
              <a:rPr lang="is-IS" smtClean="0"/>
            </a:br>
            <a:r>
              <a:rPr lang="is-IS" smtClean="0"/>
              <a:t>barna af erlendum uppruna og fjármálafræðslu í </a:t>
            </a:r>
            <a:br>
              <a:rPr lang="is-IS" smtClean="0"/>
            </a:br>
            <a:r>
              <a:rPr lang="is-IS" smtClean="0"/>
              <a:t>unglingadeildir. </a:t>
            </a:r>
          </a:p>
          <a:p>
            <a:r>
              <a:rPr lang="is-IS" smtClean="0"/>
              <a:t>Miðberg hefur umsjón með ungmennaráði.</a:t>
            </a:r>
            <a:endParaRPr lang="is-IS" dirty="0"/>
          </a:p>
        </p:txBody>
      </p:sp>
      <p:pic>
        <p:nvPicPr>
          <p:cNvPr id="8" name="Mynd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203598"/>
            <a:ext cx="2127505" cy="143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Myn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809597"/>
            <a:ext cx="2127505" cy="141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557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grenndarstöðva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56" y="0"/>
            <a:ext cx="916995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-92546"/>
            <a:ext cx="8229600" cy="622548"/>
          </a:xfrm>
        </p:spPr>
        <p:txBody>
          <a:bodyPr/>
          <a:lstStyle/>
          <a:p>
            <a:pPr algn="ctr"/>
            <a:r>
              <a:rPr lang="is-IS" sz="3600" b="1" dirty="0" smtClean="0"/>
              <a:t>Sorpmál og endurvinnsla</a:t>
            </a:r>
            <a:endParaRPr lang="is-IS" sz="3600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323528" y="555526"/>
            <a:ext cx="8229600" cy="3394472"/>
          </a:xfrm>
        </p:spPr>
        <p:txBody>
          <a:bodyPr>
            <a:noAutofit/>
          </a:bodyPr>
          <a:lstStyle/>
          <a:p>
            <a:r>
              <a:rPr lang="is-IS" sz="2400" b="1" dirty="0" smtClean="0">
                <a:solidFill>
                  <a:schemeClr val="bg1"/>
                </a:solidFill>
              </a:rPr>
              <a:t>Grenndarstöðvar á 57 stöðum í Reykjavík, 85 á höfuðborgarsvæðinu.  </a:t>
            </a:r>
          </a:p>
          <a:p>
            <a:r>
              <a:rPr lang="is-IS" sz="2400" b="1" dirty="0" smtClean="0">
                <a:solidFill>
                  <a:schemeClr val="bg1"/>
                </a:solidFill>
              </a:rPr>
              <a:t>Þar af eru 12 í Breiðholti, Seljahverfi</a:t>
            </a:r>
          </a:p>
          <a:p>
            <a:r>
              <a:rPr lang="is-IS" sz="2400" b="1" dirty="0" smtClean="0">
                <a:solidFill>
                  <a:schemeClr val="bg1"/>
                </a:solidFill>
              </a:rPr>
              <a:t>Í dag eru gámar fyrir glersöfnun á þremur stöðum, Vesturbergi, Maríubakka og Skógarseli</a:t>
            </a:r>
          </a:p>
          <a:p>
            <a:r>
              <a:rPr lang="is-IS" sz="2400" b="1" dirty="0" smtClean="0">
                <a:solidFill>
                  <a:schemeClr val="bg1"/>
                </a:solidFill>
              </a:rPr>
              <a:t>Stefnt er að því að glergámar verði komnir á allar grenndarstöðvar </a:t>
            </a:r>
            <a:r>
              <a:rPr lang="is-IS" sz="2400" b="1" dirty="0">
                <a:solidFill>
                  <a:schemeClr val="bg1"/>
                </a:solidFill>
              </a:rPr>
              <a:t> </a:t>
            </a:r>
            <a:r>
              <a:rPr lang="is-IS" sz="2400" b="1" dirty="0" smtClean="0">
                <a:solidFill>
                  <a:schemeClr val="bg1"/>
                </a:solidFill>
              </a:rPr>
              <a:t>árið 2020.</a:t>
            </a:r>
          </a:p>
          <a:p>
            <a:r>
              <a:rPr lang="is-IS" sz="2400" b="1" dirty="0" smtClean="0">
                <a:solidFill>
                  <a:schemeClr val="bg1"/>
                </a:solidFill>
              </a:rPr>
              <a:t>Flestir íbúar hafa aðgengi að grenndarstöðvum í 500 metra fjarlægð frá heimili sínu eða minna.</a:t>
            </a:r>
          </a:p>
          <a:p>
            <a:r>
              <a:rPr lang="is-IS" sz="2400" b="1" dirty="0" smtClean="0">
                <a:solidFill>
                  <a:schemeClr val="bg1"/>
                </a:solidFill>
              </a:rPr>
              <a:t>Í Jafnaseli í Breiðholti er endurvinnslustöð sem tekur við  sorpi til endurvinnslu alla daga vikunnar.   </a:t>
            </a:r>
          </a:p>
        </p:txBody>
      </p:sp>
    </p:spTree>
    <p:extLst>
      <p:ext uri="{BB962C8B-B14F-4D97-AF65-F5344CB8AC3E}">
        <p14:creationId xmlns:p14="http://schemas.microsoft.com/office/powerpoint/2010/main" val="12274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7"/>
          <a:stretch/>
        </p:blipFill>
        <p:spPr bwMode="auto">
          <a:xfrm>
            <a:off x="-1" y="0"/>
            <a:ext cx="9144001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ill 1"/>
          <p:cNvSpPr txBox="1">
            <a:spLocks/>
          </p:cNvSpPr>
          <p:nvPr/>
        </p:nvSpPr>
        <p:spPr>
          <a:xfrm>
            <a:off x="0" y="627534"/>
            <a:ext cx="9144000" cy="1368152"/>
          </a:xfrm>
          <a:prstGeom prst="rect">
            <a:avLst/>
          </a:prstGeom>
        </p:spPr>
        <p:txBody>
          <a:bodyPr vert="horz" lIns="91336" tIns="45663" rIns="91336" bIns="45663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s-IS" sz="4900" b="1" cap="all" dirty="0">
                <a:latin typeface="Arial" panose="020B0604020202020204" pitchFamily="34" charset="0"/>
                <a:cs typeface="Arial" panose="020B0604020202020204" pitchFamily="34" charset="0"/>
              </a:rPr>
              <a:t>Þjónusta</a:t>
            </a:r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4900" b="1" cap="all" dirty="0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4900" b="1" cap="all" dirty="0">
                <a:latin typeface="Arial" panose="020B0604020202020204" pitchFamily="34" charset="0"/>
                <a:cs typeface="Arial" panose="020B0604020202020204" pitchFamily="34" charset="0"/>
              </a:rPr>
              <a:t>menning</a:t>
            </a:r>
          </a:p>
        </p:txBody>
      </p:sp>
    </p:spTree>
    <p:extLst>
      <p:ext uri="{BB962C8B-B14F-4D97-AF65-F5344CB8AC3E}">
        <p14:creationId xmlns:p14="http://schemas.microsoft.com/office/powerpoint/2010/main" val="22629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b="1" dirty="0" smtClean="0"/>
              <a:t>Þjónustumiðstöð Breiðholts</a:t>
            </a:r>
            <a:endParaRPr lang="is-IS" sz="3600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27528" y="910490"/>
            <a:ext cx="4176464" cy="3749497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is-IS" dirty="0" smtClean="0"/>
              <a:t>Aðgengileg þjónusta fyrir </a:t>
            </a:r>
            <a:br>
              <a:rPr lang="is-IS" dirty="0" smtClean="0"/>
            </a:br>
            <a:r>
              <a:rPr lang="is-IS" dirty="0" smtClean="0"/>
              <a:t>íbúa á einum stað</a:t>
            </a:r>
          </a:p>
          <a:p>
            <a:pPr lvl="0"/>
            <a:r>
              <a:rPr lang="is-IS" dirty="0" smtClean="0"/>
              <a:t>Samþætting verkefna þvert á stofnanir, félög og hverfi</a:t>
            </a:r>
          </a:p>
          <a:p>
            <a:pPr lvl="0"/>
            <a:r>
              <a:rPr lang="is-IS" dirty="0" smtClean="0"/>
              <a:t>Góð sambúð í Mjódd og Gerðubergi</a:t>
            </a:r>
          </a:p>
          <a:p>
            <a:pPr lvl="0"/>
            <a:r>
              <a:rPr lang="is-IS" dirty="0" smtClean="0"/>
              <a:t>Samstarf við íbúa, frjáls félagasamtök og aðra grasrótarstarfsemi</a:t>
            </a:r>
          </a:p>
          <a:p>
            <a:pPr lvl="0"/>
            <a:endParaRPr lang="is-IS" dirty="0" smtClean="0"/>
          </a:p>
          <a:p>
            <a:endParaRPr lang="is-I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1136679"/>
            <a:ext cx="4647420" cy="3086177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1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9"/>
          <a:stretch/>
        </p:blipFill>
        <p:spPr bwMode="auto">
          <a:xfrm>
            <a:off x="0" y="48924"/>
            <a:ext cx="9144000" cy="5094576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9938" y="242962"/>
            <a:ext cx="6164416" cy="4623312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4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 smtClean="0"/>
              <a:t>Áherslur í starfi þjónustumiðstöðvar</a:t>
            </a:r>
            <a:endParaRPr lang="is-IS" sz="3200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07504" y="699542"/>
            <a:ext cx="8229600" cy="3826520"/>
          </a:xfrm>
        </p:spPr>
        <p:txBody>
          <a:bodyPr>
            <a:noAutofit/>
          </a:bodyPr>
          <a:lstStyle/>
          <a:p>
            <a:pPr lvl="0"/>
            <a:r>
              <a:rPr lang="is-IS" sz="1600" dirty="0" smtClean="0"/>
              <a:t>Sérfræðiþjónusta við leik- og grunnskóla</a:t>
            </a:r>
          </a:p>
          <a:p>
            <a:pPr lvl="0"/>
            <a:r>
              <a:rPr lang="is-IS" sz="1600" dirty="0" smtClean="0"/>
              <a:t>Sérfræðiþjónusta við fatlað fólk</a:t>
            </a:r>
          </a:p>
          <a:p>
            <a:pPr lvl="0"/>
            <a:r>
              <a:rPr lang="is-IS" sz="1600" dirty="0" smtClean="0"/>
              <a:t>Sértæk búsetuþjónusta</a:t>
            </a:r>
          </a:p>
          <a:p>
            <a:pPr lvl="0"/>
            <a:r>
              <a:rPr lang="is-IS" sz="1600" dirty="0" smtClean="0"/>
              <a:t>Félagsleg þjónusta</a:t>
            </a:r>
          </a:p>
          <a:p>
            <a:pPr lvl="0"/>
            <a:r>
              <a:rPr lang="is-IS" sz="1600" dirty="0" smtClean="0"/>
              <a:t>Félagsstarf og matarþjónusta</a:t>
            </a:r>
          </a:p>
          <a:p>
            <a:pPr lvl="0"/>
            <a:r>
              <a:rPr lang="is-IS" sz="1600" dirty="0" smtClean="0"/>
              <a:t>Félagsauður og samfélagsvinna </a:t>
            </a:r>
          </a:p>
          <a:p>
            <a:pPr lvl="0"/>
            <a:r>
              <a:rPr lang="is-IS" sz="1600" dirty="0" smtClean="0"/>
              <a:t>Þjónusta við innflytjendur</a:t>
            </a:r>
          </a:p>
          <a:p>
            <a:pPr lvl="0"/>
            <a:r>
              <a:rPr lang="is-IS" sz="1600" dirty="0" smtClean="0"/>
              <a:t>Lýðræðis og þátttökuverkefni</a:t>
            </a:r>
          </a:p>
          <a:p>
            <a:pPr lvl="0"/>
            <a:r>
              <a:rPr lang="is-IS" sz="1600" dirty="0" smtClean="0"/>
              <a:t>Hverfisráð og  tenging við borgarstjórn</a:t>
            </a:r>
          </a:p>
          <a:p>
            <a:pPr lvl="0"/>
            <a:r>
              <a:rPr lang="is-IS" sz="1600" dirty="0" smtClean="0"/>
              <a:t>Geðteymi</a:t>
            </a:r>
          </a:p>
          <a:p>
            <a:pPr lvl="0"/>
            <a:r>
              <a:rPr lang="is-IS" sz="1600" dirty="0" smtClean="0"/>
              <a:t>Geðheilsustöð Breiðholts</a:t>
            </a:r>
          </a:p>
          <a:p>
            <a:pPr lvl="0"/>
            <a:r>
              <a:rPr lang="is-IS" sz="1600" dirty="0" smtClean="0"/>
              <a:t>Virkniverkefni</a:t>
            </a:r>
          </a:p>
          <a:p>
            <a:pPr lvl="0"/>
            <a:r>
              <a:rPr lang="is-IS" sz="1600" dirty="0" smtClean="0"/>
              <a:t>Lýðheilsa í Breiðholti</a:t>
            </a:r>
          </a:p>
          <a:p>
            <a:endParaRPr lang="is-I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059582"/>
            <a:ext cx="4058476" cy="2705650"/>
          </a:xfrm>
          <a:prstGeom prst="rect">
            <a:avLst/>
          </a:prstGeom>
          <a:ln>
            <a:noFill/>
          </a:ln>
          <a:effectLst>
            <a:glow>
              <a:schemeClr val="accent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1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 err="1" smtClean="0"/>
              <a:t>TUFF</a:t>
            </a:r>
            <a:r>
              <a:rPr lang="is-IS" sz="3200" b="1" dirty="0" smtClean="0"/>
              <a:t> – alþjóðlegt verkefni fyrir ungmenni</a:t>
            </a:r>
            <a:endParaRPr lang="is-IS" sz="3200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24124" y="627534"/>
            <a:ext cx="4763900" cy="4248472"/>
          </a:xfrm>
        </p:spPr>
        <p:txBody>
          <a:bodyPr>
            <a:normAutofit fontScale="32500" lnSpcReduction="20000"/>
          </a:bodyPr>
          <a:lstStyle/>
          <a:p>
            <a:endParaRPr lang="is-IS" sz="4900" dirty="0" smtClean="0"/>
          </a:p>
          <a:p>
            <a:r>
              <a:rPr lang="is-IS" sz="4900" dirty="0" smtClean="0"/>
              <a:t>Tilraunaverkefnið </a:t>
            </a:r>
            <a:r>
              <a:rPr lang="is-IS" sz="4900" dirty="0" err="1"/>
              <a:t>TUFF</a:t>
            </a:r>
            <a:r>
              <a:rPr lang="is-IS" sz="4900" dirty="0"/>
              <a:t> Breiðholt hefst á næstu vikum </a:t>
            </a:r>
          </a:p>
          <a:p>
            <a:r>
              <a:rPr lang="is-IS" sz="4900" dirty="0" smtClean="0"/>
              <a:t>Alþjóðlegt forvarnarverkefni </a:t>
            </a:r>
            <a:r>
              <a:rPr lang="is-IS" sz="4900" dirty="0"/>
              <a:t>til þess að styrkja og sameina börn og </a:t>
            </a:r>
            <a:r>
              <a:rPr lang="is-IS" sz="4900" dirty="0" smtClean="0"/>
              <a:t>ungmenni </a:t>
            </a:r>
            <a:r>
              <a:rPr lang="is-IS" sz="4900" dirty="0" smtClean="0"/>
              <a:t>í gegnum íþróttir og tómstundir</a:t>
            </a:r>
            <a:endParaRPr lang="is-IS" sz="4900" dirty="0" smtClean="0"/>
          </a:p>
          <a:p>
            <a:r>
              <a:rPr lang="is-IS" sz="4900" dirty="0" smtClean="0"/>
              <a:t>Styrkja </a:t>
            </a:r>
            <a:r>
              <a:rPr lang="is-IS" sz="4900" dirty="0"/>
              <a:t>sjálfsmynd </a:t>
            </a:r>
            <a:r>
              <a:rPr lang="is-IS" sz="4900" dirty="0" smtClean="0"/>
              <a:t>barna og byggja upp sjálfsöryggi</a:t>
            </a:r>
            <a:r>
              <a:rPr lang="is-IS" sz="4900" dirty="0"/>
              <a:t>, </a:t>
            </a:r>
          </a:p>
          <a:p>
            <a:r>
              <a:rPr lang="is-IS" sz="4900" dirty="0"/>
              <a:t>Samstarf </a:t>
            </a:r>
            <a:r>
              <a:rPr lang="is-IS" sz="4900" dirty="0" smtClean="0"/>
              <a:t>þjónustumiðstöðvar, </a:t>
            </a:r>
            <a:r>
              <a:rPr lang="is-IS" sz="4900" dirty="0"/>
              <a:t>íþróttafélaga, skóla, foreldra, barna o.fl. </a:t>
            </a:r>
          </a:p>
          <a:p>
            <a:r>
              <a:rPr lang="is-IS" sz="4900" dirty="0" smtClean="0"/>
              <a:t>Markmið er að byggja </a:t>
            </a:r>
            <a:r>
              <a:rPr lang="is-IS" sz="4900" dirty="0"/>
              <a:t>saman sterkara samfélag </a:t>
            </a:r>
          </a:p>
          <a:p>
            <a:r>
              <a:rPr lang="is-IS" sz="4900" dirty="0" smtClean="0"/>
              <a:t>Þverfagleg </a:t>
            </a:r>
            <a:r>
              <a:rPr lang="is-IS" sz="4900" dirty="0"/>
              <a:t>samvinna í hverfinu.</a:t>
            </a:r>
          </a:p>
          <a:p>
            <a:endParaRPr lang="is-IS" sz="4900" dirty="0"/>
          </a:p>
          <a:p>
            <a:pPr marL="0" indent="0" algn="ctr">
              <a:buNone/>
            </a:pPr>
            <a:r>
              <a:rPr lang="is-IS" sz="4900" dirty="0"/>
              <a:t>Ég er </a:t>
            </a:r>
            <a:r>
              <a:rPr lang="is-IS" sz="4900" dirty="0" err="1"/>
              <a:t>TUFF</a:t>
            </a:r>
            <a:r>
              <a:rPr lang="is-IS" sz="4900" dirty="0"/>
              <a:t>! </a:t>
            </a:r>
            <a:endParaRPr lang="is-IS" sz="4900" dirty="0" smtClean="0"/>
          </a:p>
          <a:p>
            <a:pPr marL="0" indent="0" algn="ctr">
              <a:buNone/>
            </a:pPr>
            <a:endParaRPr lang="is-IS" sz="2500" dirty="0" smtClean="0"/>
          </a:p>
          <a:p>
            <a:pPr marL="0" indent="0" algn="ctr">
              <a:buNone/>
            </a:pPr>
            <a:endParaRPr lang="is-IS" sz="2500" dirty="0"/>
          </a:p>
          <a:p>
            <a:pPr marL="0" indent="0" algn="ctr">
              <a:buNone/>
            </a:pPr>
            <a:endParaRPr lang="is-IS" sz="2500" dirty="0" smtClean="0"/>
          </a:p>
          <a:p>
            <a:pPr marL="0" indent="0" algn="ctr">
              <a:buNone/>
            </a:pPr>
            <a:r>
              <a:rPr lang="is-IS" sz="2500" dirty="0"/>
              <a:t>	</a:t>
            </a:r>
            <a:r>
              <a:rPr lang="is-IS" sz="2500" dirty="0" smtClean="0"/>
              <a:t>		Myndir frá verkefninu í </a:t>
            </a:r>
            <a:r>
              <a:rPr lang="is-IS" sz="2500" dirty="0" err="1" smtClean="0"/>
              <a:t>UK</a:t>
            </a:r>
            <a:endParaRPr lang="is-IS" sz="2500" dirty="0" smtClean="0"/>
          </a:p>
          <a:p>
            <a:endParaRPr lang="is-IS" sz="3400" dirty="0" smtClean="0"/>
          </a:p>
          <a:p>
            <a:endParaRPr lang="is-IS" dirty="0" smtClean="0"/>
          </a:p>
          <a:p>
            <a:endParaRPr lang="is-IS" dirty="0"/>
          </a:p>
        </p:txBody>
      </p:sp>
      <p:pic>
        <p:nvPicPr>
          <p:cNvPr id="1026" name="Picture 2" descr="C:\Users\elfabe4149\AppData\Local\Microsoft\Windows\Temporary Internet Files\Content.Outlook\OU49HSKK\TUFF Maccabi GB Multi faith Football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14" y="771550"/>
            <a:ext cx="3167427" cy="196215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sx="200000" sy="2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fabe4149\AppData\Local\Microsoft\Windows\Temporary Internet Files\Content.Outlook\OU49HSKK\6L9A177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14" y="2733706"/>
            <a:ext cx="3167427" cy="1982531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sx="200000" sy="2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65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4986"/>
            <a:ext cx="9468544" cy="622548"/>
          </a:xfrm>
        </p:spPr>
        <p:txBody>
          <a:bodyPr/>
          <a:lstStyle/>
          <a:p>
            <a:pPr algn="ctr"/>
            <a:r>
              <a:rPr lang="is-IS" b="1" dirty="0" smtClean="0"/>
              <a:t>TINNA – verkefni til að auka lífsgæði foreldra og barna</a:t>
            </a:r>
            <a:endParaRPr lang="is-IS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07506" y="987574"/>
            <a:ext cx="8712966" cy="3744416"/>
          </a:xfrm>
        </p:spPr>
        <p:txBody>
          <a:bodyPr>
            <a:normAutofit fontScale="77500" lnSpcReduction="20000"/>
          </a:bodyPr>
          <a:lstStyle/>
          <a:p>
            <a:r>
              <a:rPr lang="is-IS" dirty="0" smtClean="0"/>
              <a:t>Tilgangurinn er að auka lífsgæði foreldra og barna, rjúfa vítahring fátæktar og auka líkurnar á að börnum þessara foreldra vegni betur í framtíðinni en foreldrunum</a:t>
            </a:r>
          </a:p>
          <a:p>
            <a:r>
              <a:rPr lang="is-IS" dirty="0" smtClean="0"/>
              <a:t>Hófst 2016 og á næsta ári verður gerð úttekt til að kanna árangur verkefnisins</a:t>
            </a:r>
          </a:p>
          <a:p>
            <a:r>
              <a:rPr lang="is-IS" dirty="0" smtClean="0"/>
              <a:t>Metnir eru áhættuþættir í lífi barnanna og þeim veittur stuðningur við hæfi. Þá er lögð áhersla á að börnin njóti sama aðgengis og önnur börn að hvers konar íþrótta- eða tómstundaiðkun</a:t>
            </a:r>
          </a:p>
          <a:p>
            <a:r>
              <a:rPr lang="is-IS" dirty="0" smtClean="0"/>
              <a:t>Foreldrar er virkjaðir í atvinnuleit, í nám og meðferð sé þess þörf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526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st að fundi í Gerðubergi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2"/>
          <a:stretch/>
        </p:blipFill>
        <p:spPr bwMode="auto">
          <a:xfrm>
            <a:off x="4543038" y="1347616"/>
            <a:ext cx="440413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4986"/>
            <a:ext cx="9144000" cy="622548"/>
          </a:xfrm>
        </p:spPr>
        <p:txBody>
          <a:bodyPr/>
          <a:lstStyle/>
          <a:p>
            <a:pPr algn="ctr"/>
            <a:r>
              <a:rPr lang="is-IS" sz="3600" dirty="0" smtClean="0"/>
              <a:t>Gerðuberg – safn og menningarhús</a:t>
            </a:r>
            <a:endParaRPr lang="is-IS" sz="3600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54951" y="915566"/>
            <a:ext cx="4392488" cy="3960440"/>
          </a:xfrm>
        </p:spPr>
        <p:txBody>
          <a:bodyPr>
            <a:normAutofit fontScale="92500" lnSpcReduction="20000"/>
          </a:bodyPr>
          <a:lstStyle/>
          <a:p>
            <a:r>
              <a:rPr lang="is-IS" dirty="0" smtClean="0"/>
              <a:t>Í menningarhúsi Borgarbókasafnsins í Gerðubergi er rekin öflug starfsemi þar sem borgarbúar á öllum aldri geta fundið eitthvað við sitt hæfi </a:t>
            </a:r>
          </a:p>
          <a:p>
            <a:r>
              <a:rPr lang="is-IS" dirty="0" err="1" smtClean="0"/>
              <a:t>Húsnæðið</a:t>
            </a:r>
            <a:r>
              <a:rPr lang="is-IS" dirty="0" smtClean="0"/>
              <a:t> tekið í gegn og mætir nú betur þörfum gesta  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5667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dirty="0" smtClean="0"/>
              <a:t>Gerðuberg</a:t>
            </a:r>
            <a:endParaRPr lang="is-IS" sz="3600" dirty="0"/>
          </a:p>
        </p:txBody>
      </p:sp>
      <p:pic>
        <p:nvPicPr>
          <p:cNvPr id="5" name="Staðgengill efni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60" y="1059582"/>
            <a:ext cx="4797750" cy="3384375"/>
          </a:xfrm>
        </p:spPr>
      </p:pic>
      <p:sp>
        <p:nvSpPr>
          <p:cNvPr id="3" name="Rétthyrningur 2"/>
          <p:cNvSpPr/>
          <p:nvPr/>
        </p:nvSpPr>
        <p:spPr>
          <a:xfrm>
            <a:off x="251520" y="915569"/>
            <a:ext cx="4392488" cy="3847104"/>
          </a:xfrm>
          <a:prstGeom prst="rect">
            <a:avLst/>
          </a:prstGeom>
        </p:spPr>
        <p:txBody>
          <a:bodyPr wrap="square" lIns="91347" tIns="45669" rIns="91347" bIns="45669">
            <a:spAutoFit/>
          </a:bodyPr>
          <a:lstStyle/>
          <a:p>
            <a:r>
              <a:rPr lang="is-IS" sz="2400" b="1" dirty="0" smtClean="0"/>
              <a:t>Tölfræði  Borgarbókasafnsins 2016</a:t>
            </a:r>
          </a:p>
          <a:p>
            <a:endParaRPr lang="is-IS" b="1" dirty="0" smtClean="0"/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is-IS" sz="2000" dirty="0"/>
              <a:t>Fjöldi gesta sem heimsótti Gerðuberg: 154.187</a:t>
            </a: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is-IS" sz="2000" dirty="0"/>
              <a:t>Fjöldi útlána: 108.413</a:t>
            </a: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is-IS" sz="2000" dirty="0"/>
              <a:t>Fjöldi viðburða fyrir börn og fjölskyldur: Um 30 talsins</a:t>
            </a: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is-IS" sz="2000" dirty="0"/>
              <a:t>Fjöldi sýninga: 17 talsins</a:t>
            </a: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is-IS" sz="2000" dirty="0"/>
              <a:t>Fjöldi skólabarna í skipulögðum heimsóknum: Um 3000 talsins</a:t>
            </a:r>
          </a:p>
          <a:p>
            <a:pPr marL="285457" indent="-285457">
              <a:buFont typeface="Arial" panose="020B0604020202020204" pitchFamily="34" charset="0"/>
              <a:buChar char="•"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82690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</p:spPr>
        <p:txBody>
          <a:bodyPr/>
          <a:lstStyle/>
          <a:p>
            <a:pPr algn="ctr"/>
            <a:r>
              <a:rPr lang="is-IS" sz="3200" dirty="0" smtClean="0"/>
              <a:t>Gerðuberg</a:t>
            </a:r>
            <a:endParaRPr lang="is-IS" sz="3200" dirty="0"/>
          </a:p>
        </p:txBody>
      </p:sp>
      <p:pic>
        <p:nvPicPr>
          <p:cNvPr id="5" name="Staðgengill efni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958" y="1152160"/>
            <a:ext cx="4870669" cy="3435813"/>
          </a:xfrm>
        </p:spPr>
      </p:pic>
      <p:sp>
        <p:nvSpPr>
          <p:cNvPr id="3" name="Rétthyrningur 2"/>
          <p:cNvSpPr/>
          <p:nvPr/>
        </p:nvSpPr>
        <p:spPr>
          <a:xfrm>
            <a:off x="251520" y="825889"/>
            <a:ext cx="4176464" cy="3847104"/>
          </a:xfrm>
          <a:prstGeom prst="rect">
            <a:avLst/>
          </a:prstGeom>
        </p:spPr>
        <p:txBody>
          <a:bodyPr wrap="square" lIns="91347" tIns="45669" rIns="91347" bIns="45669">
            <a:spAutoFit/>
          </a:bodyPr>
          <a:lstStyle/>
          <a:p>
            <a:r>
              <a:rPr lang="is-IS" sz="2400" b="1" dirty="0"/>
              <a:t>Starfseiningar í húsinu:</a:t>
            </a:r>
            <a:endParaRPr lang="is-IS" sz="2400" dirty="0"/>
          </a:p>
          <a:p>
            <a:pPr marL="342900" indent="-342900">
              <a:buFontTx/>
              <a:buChar char="-"/>
            </a:pPr>
            <a:r>
              <a:rPr lang="is-IS" sz="2000" dirty="0" smtClean="0"/>
              <a:t>Bókasafn</a:t>
            </a:r>
            <a:r>
              <a:rPr lang="is-IS" sz="2000" dirty="0"/>
              <a:t/>
            </a:r>
            <a:br>
              <a:rPr lang="is-IS" sz="2000" dirty="0"/>
            </a:br>
            <a:r>
              <a:rPr lang="is-IS" sz="2000" dirty="0"/>
              <a:t>- Félagsstarf</a:t>
            </a:r>
            <a:br>
              <a:rPr lang="is-IS" sz="2000" dirty="0"/>
            </a:br>
            <a:r>
              <a:rPr lang="is-IS" sz="2000" dirty="0"/>
              <a:t>- Salaleiga og hýsing í samstarfi við ýmis félagasamtök, s.s. Kvæðamannafélagið Iðunni og Móðurmál, samtök um tvítyngi.</a:t>
            </a:r>
            <a:br>
              <a:rPr lang="is-IS" sz="2000" dirty="0"/>
            </a:br>
            <a:r>
              <a:rPr lang="is-IS" sz="2000" dirty="0"/>
              <a:t>- Kaffihús</a:t>
            </a:r>
            <a:br>
              <a:rPr lang="is-IS" sz="2000" dirty="0"/>
            </a:br>
            <a:r>
              <a:rPr lang="is-IS" sz="2000" dirty="0"/>
              <a:t>- Hluti af starfsemi Þjónustumiðstöðvar Breiðholts sem hefur verið á hrakhólum vegna </a:t>
            </a:r>
            <a:r>
              <a:rPr lang="is-IS" sz="2000" dirty="0" smtClean="0"/>
              <a:t>myglu </a:t>
            </a:r>
            <a:r>
              <a:rPr lang="is-IS" sz="2000" dirty="0"/>
              <a:t>í húsnæði í Mjódd.</a:t>
            </a:r>
          </a:p>
        </p:txBody>
      </p:sp>
    </p:spTree>
    <p:extLst>
      <p:ext uri="{BB962C8B-B14F-4D97-AF65-F5344CB8AC3E}">
        <p14:creationId xmlns:p14="http://schemas.microsoft.com/office/powerpoint/2010/main" val="12809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b="1" dirty="0" smtClean="0"/>
              <a:t>Gerðuberg</a:t>
            </a:r>
            <a:endParaRPr lang="is-IS" sz="3600" b="1" dirty="0"/>
          </a:p>
        </p:txBody>
      </p:sp>
      <p:pic>
        <p:nvPicPr>
          <p:cNvPr id="5" name="Staðgengill efni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1059582"/>
            <a:ext cx="4632985" cy="3312368"/>
          </a:xfrm>
        </p:spPr>
      </p:pic>
      <p:sp>
        <p:nvSpPr>
          <p:cNvPr id="3" name="Rétthyrningur 2"/>
          <p:cNvSpPr/>
          <p:nvPr/>
        </p:nvSpPr>
        <p:spPr>
          <a:xfrm>
            <a:off x="432350" y="555532"/>
            <a:ext cx="4176464" cy="4524212"/>
          </a:xfrm>
          <a:prstGeom prst="rect">
            <a:avLst/>
          </a:prstGeom>
        </p:spPr>
        <p:txBody>
          <a:bodyPr wrap="square" lIns="91347" tIns="45669" rIns="91347" bIns="45669">
            <a:spAutoFit/>
          </a:bodyPr>
          <a:lstStyle/>
          <a:p>
            <a:r>
              <a:rPr lang="is-IS" b="1" dirty="0"/>
              <a:t>Dagskrá fyrir skólabörn</a:t>
            </a:r>
            <a:br>
              <a:rPr lang="is-IS" b="1" dirty="0"/>
            </a:br>
            <a:r>
              <a:rPr lang="is-IS" dirty="0"/>
              <a:t>-  Sögustundir</a:t>
            </a:r>
            <a:br>
              <a:rPr lang="is-IS" dirty="0"/>
            </a:br>
            <a:r>
              <a:rPr lang="is-IS" dirty="0"/>
              <a:t>-  Tilraunaverkstæðið</a:t>
            </a:r>
            <a:br>
              <a:rPr lang="is-IS" dirty="0"/>
            </a:br>
            <a:r>
              <a:rPr lang="is-IS" dirty="0"/>
              <a:t>-  Leiðsagnir um sýningar</a:t>
            </a:r>
            <a:br>
              <a:rPr lang="is-IS" dirty="0"/>
            </a:br>
            <a:r>
              <a:rPr lang="is-IS" dirty="0"/>
              <a:t>-  Safnkynningar</a:t>
            </a:r>
            <a:br>
              <a:rPr lang="is-IS" dirty="0"/>
            </a:br>
            <a:r>
              <a:rPr lang="is-IS" dirty="0"/>
              <a:t>-  Heilahristingur (heimanámsaðstoð)</a:t>
            </a:r>
          </a:p>
          <a:p>
            <a:r>
              <a:rPr lang="is-IS" dirty="0"/>
              <a:t> </a:t>
            </a:r>
          </a:p>
          <a:p>
            <a:r>
              <a:rPr lang="is-IS" b="1" dirty="0"/>
              <a:t>Dagskrá fyrir börn og fjölskyldur </a:t>
            </a:r>
            <a:br>
              <a:rPr lang="is-IS" b="1" dirty="0"/>
            </a:br>
            <a:r>
              <a:rPr lang="is-IS" dirty="0"/>
              <a:t>-  Fjölskyldustundir í samvinnu við Þjónustumiðstöð Breiðholts og leikskóla í hverfinu.</a:t>
            </a:r>
            <a:br>
              <a:rPr lang="is-IS" dirty="0"/>
            </a:br>
            <a:r>
              <a:rPr lang="is-IS" dirty="0"/>
              <a:t>-  Fjölbreytt dagskrá um helgar; smiðjur, ratleikir, barnaleikrit, spilamennska o.fl.</a:t>
            </a:r>
            <a:br>
              <a:rPr lang="is-IS" dirty="0"/>
            </a:br>
            <a:r>
              <a:rPr lang="is-IS" dirty="0"/>
              <a:t>-  Ritsmiðjur</a:t>
            </a:r>
            <a:br>
              <a:rPr lang="is-IS" dirty="0"/>
            </a:br>
            <a:r>
              <a:rPr lang="is-IS" dirty="0"/>
              <a:t>-  Sumarlestur</a:t>
            </a:r>
            <a:br>
              <a:rPr lang="is-IS" dirty="0"/>
            </a:br>
            <a:r>
              <a:rPr lang="is-IS" dirty="0"/>
              <a:t>-  Jóladagatal</a:t>
            </a:r>
          </a:p>
        </p:txBody>
      </p:sp>
    </p:spTree>
    <p:extLst>
      <p:ext uri="{BB962C8B-B14F-4D97-AF65-F5344CB8AC3E}">
        <p14:creationId xmlns:p14="http://schemas.microsoft.com/office/powerpoint/2010/main" val="5145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dirty="0" smtClean="0"/>
              <a:t>Gerðuberg</a:t>
            </a:r>
            <a:endParaRPr lang="is-IS" sz="3600" dirty="0"/>
          </a:p>
        </p:txBody>
      </p:sp>
      <p:pic>
        <p:nvPicPr>
          <p:cNvPr id="5" name="Staðgengill efni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87574"/>
            <a:ext cx="4695766" cy="3312367"/>
          </a:xfrm>
        </p:spPr>
      </p:pic>
      <p:sp>
        <p:nvSpPr>
          <p:cNvPr id="3" name="Textarammi 2"/>
          <p:cNvSpPr txBox="1"/>
          <p:nvPr/>
        </p:nvSpPr>
        <p:spPr>
          <a:xfrm>
            <a:off x="179512" y="771551"/>
            <a:ext cx="3888432" cy="4062548"/>
          </a:xfrm>
          <a:prstGeom prst="rect">
            <a:avLst/>
          </a:prstGeom>
          <a:noFill/>
        </p:spPr>
        <p:txBody>
          <a:bodyPr wrap="square" lIns="91347" tIns="45669" rIns="91347" bIns="45669" rtlCol="0">
            <a:spAutoFit/>
          </a:bodyPr>
          <a:lstStyle/>
          <a:p>
            <a:r>
              <a:rPr lang="is-IS" sz="2400" b="1" dirty="0" smtClean="0"/>
              <a:t>Tilraunaverkstæði</a:t>
            </a:r>
            <a:r>
              <a:rPr lang="is-IS" dirty="0"/>
              <a:t/>
            </a:r>
            <a:br>
              <a:rPr lang="is-IS" dirty="0"/>
            </a:br>
            <a:r>
              <a:rPr lang="is-IS" dirty="0"/>
              <a:t>Vettvangur fyrir börn til að fikta og skapa með það fyrir augum að styrkja tæknilæsi. </a:t>
            </a:r>
            <a:endParaRPr lang="is-IS" dirty="0" smtClean="0"/>
          </a:p>
          <a:p>
            <a:r>
              <a:rPr lang="is-IS" dirty="0" smtClean="0"/>
              <a:t>Verkefnið </a:t>
            </a:r>
            <a:r>
              <a:rPr lang="is-IS" dirty="0"/>
              <a:t>er í þróun og verður von bráðar einnig vettvangur fyrir fullorðið fólk. </a:t>
            </a:r>
            <a:endParaRPr lang="is-IS" dirty="0" smtClean="0"/>
          </a:p>
          <a:p>
            <a:r>
              <a:rPr lang="is-IS" dirty="0" smtClean="0"/>
              <a:t>Fín </a:t>
            </a:r>
            <a:r>
              <a:rPr lang="is-IS" dirty="0"/>
              <a:t>aðstaða </a:t>
            </a:r>
            <a:r>
              <a:rPr lang="is-IS" dirty="0" smtClean="0"/>
              <a:t>í </a:t>
            </a:r>
            <a:r>
              <a:rPr lang="is-IS" dirty="0"/>
              <a:t>bókasafninu þar sem boðið er upp á opna tíma eftir skóla, klúbba og </a:t>
            </a:r>
            <a:r>
              <a:rPr lang="is-IS" dirty="0" smtClean="0"/>
              <a:t>ýmis konar </a:t>
            </a:r>
            <a:r>
              <a:rPr lang="is-IS" dirty="0"/>
              <a:t>fjölskyldusmiðjur um </a:t>
            </a:r>
            <a:r>
              <a:rPr lang="is-IS" dirty="0" smtClean="0"/>
              <a:t>helgar, t.d</a:t>
            </a:r>
            <a:r>
              <a:rPr lang="is-IS" dirty="0"/>
              <a:t>. </a:t>
            </a:r>
            <a:r>
              <a:rPr lang="is-IS" dirty="0" smtClean="0"/>
              <a:t>að </a:t>
            </a:r>
            <a:r>
              <a:rPr lang="is-IS" dirty="0"/>
              <a:t>kynnast einfaldri forritun, </a:t>
            </a:r>
            <a:r>
              <a:rPr lang="is-IS" dirty="0" err="1"/>
              <a:t>Sonic</a:t>
            </a:r>
            <a:r>
              <a:rPr lang="is-IS" dirty="0"/>
              <a:t> </a:t>
            </a:r>
            <a:r>
              <a:rPr lang="is-IS" dirty="0" err="1"/>
              <a:t>Pi</a:t>
            </a:r>
            <a:r>
              <a:rPr lang="is-IS" dirty="0"/>
              <a:t>, </a:t>
            </a:r>
            <a:r>
              <a:rPr lang="is-IS" dirty="0" err="1"/>
              <a:t>Minecraft</a:t>
            </a:r>
            <a:r>
              <a:rPr lang="is-IS" dirty="0"/>
              <a:t>, </a:t>
            </a:r>
            <a:r>
              <a:rPr lang="is-IS" dirty="0" err="1"/>
              <a:t>LittleBits</a:t>
            </a:r>
            <a:r>
              <a:rPr lang="is-IS" dirty="0"/>
              <a:t>, Lego </a:t>
            </a:r>
            <a:r>
              <a:rPr lang="is-IS" dirty="0" err="1"/>
              <a:t>Story</a:t>
            </a:r>
            <a:r>
              <a:rPr lang="is-IS" dirty="0"/>
              <a:t> </a:t>
            </a:r>
            <a:r>
              <a:rPr lang="is-IS" dirty="0" err="1"/>
              <a:t>Starter</a:t>
            </a:r>
            <a:r>
              <a:rPr lang="is-IS" dirty="0"/>
              <a:t> o.fl.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2307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4986"/>
            <a:ext cx="9037914" cy="622548"/>
          </a:xfrm>
        </p:spPr>
        <p:txBody>
          <a:bodyPr/>
          <a:lstStyle/>
          <a:p>
            <a:pPr algn="ctr"/>
            <a:r>
              <a:rPr lang="is-IS" sz="3200" b="1" dirty="0" smtClean="0"/>
              <a:t>Félagsmiðstöðin í Árskógum</a:t>
            </a:r>
            <a:endParaRPr lang="is-I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843559"/>
            <a:ext cx="4536504" cy="3744416"/>
          </a:xfrm>
        </p:spPr>
        <p:txBody>
          <a:bodyPr>
            <a:normAutofit fontScale="70000" lnSpcReduction="20000"/>
          </a:bodyPr>
          <a:lstStyle/>
          <a:p>
            <a:r>
              <a:rPr lang="is-IS" dirty="0" smtClean="0"/>
              <a:t>Öflugt félagsstarf alla daga með Gerðubergi t.d. smíði og hannyrðir</a:t>
            </a:r>
          </a:p>
          <a:p>
            <a:r>
              <a:rPr lang="is-IS" dirty="0" smtClean="0"/>
              <a:t>Matar- og kaffiþjónusta</a:t>
            </a:r>
          </a:p>
          <a:p>
            <a:r>
              <a:rPr lang="is-IS" dirty="0" smtClean="0"/>
              <a:t>Í húsinu eru bæði snyrtistofa og hárgreiðslustofa</a:t>
            </a:r>
          </a:p>
          <a:p>
            <a:r>
              <a:rPr lang="is-IS" dirty="0" smtClean="0"/>
              <a:t>Samkomulag við Félag eldri borgara um samstarf og nýtingu á húsnæðinu í Árskógum</a:t>
            </a:r>
          </a:p>
          <a:p>
            <a:r>
              <a:rPr lang="is-IS" dirty="0" smtClean="0"/>
              <a:t>Heilsuefling meðal eldri borgara ÍRA</a:t>
            </a:r>
            <a:endParaRPr lang="is-I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915566"/>
            <a:ext cx="4321898" cy="288126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96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il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14" name="Staðgengill efnis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15" name="Staðgengill efnis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098" name="Picture 2" descr="Image result for ELLIÐAÁRVIRKJU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" y="-2282"/>
            <a:ext cx="9148326" cy="514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étthyrningur 4"/>
          <p:cNvSpPr/>
          <p:nvPr/>
        </p:nvSpPr>
        <p:spPr>
          <a:xfrm>
            <a:off x="0" y="843558"/>
            <a:ext cx="9144000" cy="938616"/>
          </a:xfrm>
          <a:prstGeom prst="rect">
            <a:avLst/>
          </a:prstGeom>
        </p:spPr>
        <p:txBody>
          <a:bodyPr wrap="square" lIns="91347" tIns="45669" rIns="91347" bIns="45669">
            <a:spAutoFit/>
          </a:bodyPr>
          <a:lstStyle/>
          <a:p>
            <a:pPr algn="ctr"/>
            <a:r>
              <a:rPr lang="is-IS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ELLIÐAÁRDALUR</a:t>
            </a:r>
            <a:endParaRPr lang="is-IS" sz="5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9" y="-380578"/>
            <a:ext cx="9295339" cy="6196892"/>
          </a:xfrm>
        </p:spPr>
      </p:pic>
      <p:sp>
        <p:nvSpPr>
          <p:cNvPr id="5" name="Textarammi 4"/>
          <p:cNvSpPr txBox="1"/>
          <p:nvPr/>
        </p:nvSpPr>
        <p:spPr>
          <a:xfrm>
            <a:off x="5796136" y="123478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Bakkar – Neðra Breiðholt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3010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il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14" name="Staðgengill efnis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15" name="Staðgengill efnis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098" name="Picture 2" descr="Image result for ELLIÐAÁRVIRKJU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" y="-2282"/>
            <a:ext cx="9148326" cy="514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étthyrningur 4"/>
          <p:cNvSpPr/>
          <p:nvPr/>
        </p:nvSpPr>
        <p:spPr>
          <a:xfrm>
            <a:off x="0" y="1647286"/>
            <a:ext cx="9144000" cy="923227"/>
          </a:xfrm>
          <a:prstGeom prst="rect">
            <a:avLst/>
          </a:prstGeom>
        </p:spPr>
        <p:txBody>
          <a:bodyPr wrap="square" lIns="91347" tIns="45669" rIns="91347" bIns="45669">
            <a:spAutoFit/>
          </a:bodyPr>
          <a:lstStyle/>
          <a:p>
            <a:pPr algn="ctr"/>
            <a:r>
              <a:rPr lang="is-I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Stjórn OR samþykkir að hefja undirbúning að samkeppni um tilhögun </a:t>
            </a:r>
            <a:endParaRPr lang="is-IS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s-I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sögu- </a:t>
            </a:r>
            <a:r>
              <a:rPr lang="is-I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tæknisýningar sem nýti mannvirki OR í Elliðaárdal, </a:t>
            </a:r>
            <a:endParaRPr lang="is-IS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s-I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sbr</a:t>
            </a:r>
            <a:r>
              <a:rPr lang="is-I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samþykkt borgarstjórnar Reykjavíkur 4. október 2016.</a:t>
            </a:r>
            <a:endParaRPr lang="is-I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21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"/>
            <a:ext cx="9144000" cy="5126039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9020924" cy="627534"/>
          </a:xfrm>
        </p:spPr>
        <p:txBody>
          <a:bodyPr/>
          <a:lstStyle/>
          <a:p>
            <a:r>
              <a:rPr lang="is-IS" b="1" dirty="0" smtClean="0"/>
              <a:t>Auglýsing um þróun og uppbyggingu Toppstöðvarinnar</a:t>
            </a:r>
            <a:endParaRPr lang="is-IS" b="1" dirty="0"/>
          </a:p>
        </p:txBody>
      </p:sp>
      <p:sp>
        <p:nvSpPr>
          <p:cNvPr id="15" name="Staðgengill efnis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16" name="Staðgengill efnis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9" y="843560"/>
            <a:ext cx="3152775" cy="37433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78" y="843558"/>
            <a:ext cx="5498951" cy="3786382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il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11" name="Staðgengill efnis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37"/>
            <a:ext cx="9144000" cy="511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6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254" y="-1"/>
            <a:ext cx="9162256" cy="520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 smtClean="0"/>
              <a:t>HJÓLASTÍGUR ELLIÐAÁRDAL</a:t>
            </a:r>
            <a:endParaRPr lang="en-US" sz="3200" b="1" dirty="0"/>
          </a:p>
        </p:txBody>
      </p:sp>
      <p:sp>
        <p:nvSpPr>
          <p:cNvPr id="4" name="Rétthyrningur 3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144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5" name="Mynd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1"/>
            <a:ext cx="9144000" cy="5112231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4" name="Myn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07586"/>
            <a:ext cx="5544616" cy="3696412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sp>
        <p:nvSpPr>
          <p:cNvPr id="6" name="Textarammi 5"/>
          <p:cNvSpPr txBox="1"/>
          <p:nvPr/>
        </p:nvSpPr>
        <p:spPr>
          <a:xfrm>
            <a:off x="1763688" y="195486"/>
            <a:ext cx="5544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400" b="1" dirty="0" smtClean="0"/>
              <a:t>ÍÞRÓTTIR</a:t>
            </a:r>
            <a:endParaRPr lang="is-IS" sz="4400" b="1" dirty="0"/>
          </a:p>
        </p:txBody>
      </p:sp>
    </p:spTree>
    <p:extLst>
      <p:ext uri="{BB962C8B-B14F-4D97-AF65-F5344CB8AC3E}">
        <p14:creationId xmlns:p14="http://schemas.microsoft.com/office/powerpoint/2010/main" val="271626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76"/>
          <a:stretch/>
        </p:blipFill>
        <p:spPr bwMode="auto">
          <a:xfrm>
            <a:off x="0" y="411510"/>
            <a:ext cx="9144000" cy="473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251520" y="-157875"/>
            <a:ext cx="8892480" cy="622548"/>
          </a:xfrm>
        </p:spPr>
        <p:txBody>
          <a:bodyPr/>
          <a:lstStyle/>
          <a:p>
            <a:pPr algn="ctr"/>
            <a:r>
              <a:rPr lang="is-IS" b="1" dirty="0" smtClean="0"/>
              <a:t>Gervigrasvöllur við Blöndubakka</a:t>
            </a:r>
            <a:endParaRPr lang="is-IS" b="1" dirty="0"/>
          </a:p>
        </p:txBody>
      </p:sp>
      <p:sp>
        <p:nvSpPr>
          <p:cNvPr id="3" name="Textarammi 2"/>
          <p:cNvSpPr txBox="1"/>
          <p:nvPr/>
        </p:nvSpPr>
        <p:spPr>
          <a:xfrm>
            <a:off x="683568" y="429994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/>
                </a:solidFill>
              </a:rPr>
              <a:t>Verkefni sem kosið var í íbúakosningum Hverfið mitt</a:t>
            </a:r>
            <a:endParaRPr lang="is-I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5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" t="15838"/>
          <a:stretch/>
        </p:blipFill>
        <p:spPr bwMode="auto">
          <a:xfrm>
            <a:off x="4936" y="0"/>
            <a:ext cx="9139064" cy="51914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Leiknissvæðið</a:t>
            </a:r>
            <a:br>
              <a:rPr lang="is-IS" smtClean="0"/>
            </a:br>
            <a:r>
              <a:rPr lang="is-IS" smtClean="0"/>
              <a:t>Nýr gervigrasvöllur í sumar</a:t>
            </a:r>
            <a:endParaRPr lang="en-US" dirty="0"/>
          </a:p>
        </p:txBody>
      </p:sp>
      <p:pic>
        <p:nvPicPr>
          <p:cNvPr id="2051" name="Picture 3" descr="R:\Upplýsinga- og vefdeild\Myndir\2017\05 Maí\Gervigras Fylkir BB\IMG_2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1830050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étthyrningur 5"/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accent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r>
              <a:rPr lang="is-IS" sz="3200" dirty="0" smtClean="0"/>
              <a:t>Gervigrasvöllur hjá Leikni</a:t>
            </a:r>
            <a:endParaRPr lang="is-IS" sz="3200" dirty="0"/>
          </a:p>
        </p:txBody>
      </p:sp>
      <p:sp>
        <p:nvSpPr>
          <p:cNvPr id="7" name="Rétthyrningur 6"/>
          <p:cNvSpPr/>
          <p:nvPr/>
        </p:nvSpPr>
        <p:spPr>
          <a:xfrm>
            <a:off x="4936" y="4948022"/>
            <a:ext cx="9144000" cy="243439"/>
          </a:xfrm>
          <a:prstGeom prst="rect">
            <a:avLst/>
          </a:prstGeom>
          <a:solidFill>
            <a:schemeClr val="accent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endParaRPr lang="is-IS"/>
          </a:p>
        </p:txBody>
      </p:sp>
      <p:pic>
        <p:nvPicPr>
          <p:cNvPr id="3" name="Picture 2" descr="Image resu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9" y="-25891"/>
            <a:ext cx="123825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étthyrningur 3"/>
          <p:cNvSpPr/>
          <p:nvPr/>
        </p:nvSpPr>
        <p:spPr>
          <a:xfrm>
            <a:off x="2520280" y="228371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b="1" dirty="0">
                <a:solidFill>
                  <a:schemeClr val="bg1"/>
                </a:solidFill>
              </a:rPr>
              <a:t>Þegar Leiknir komst í úrvalsdeild var</a:t>
            </a:r>
          </a:p>
          <a:p>
            <a:r>
              <a:rPr lang="is-IS" b="1" dirty="0">
                <a:solidFill>
                  <a:schemeClr val="bg1"/>
                </a:solidFill>
              </a:rPr>
              <a:t>bætt aðstaða fyrir áhorfendur,leikmenn og </a:t>
            </a:r>
            <a:r>
              <a:rPr lang="is-IS" b="1" dirty="0" smtClean="0">
                <a:solidFill>
                  <a:schemeClr val="bg1"/>
                </a:solidFill>
              </a:rPr>
              <a:t>blaðamenn. Jafnframt var skipt um </a:t>
            </a:r>
            <a:r>
              <a:rPr lang="is-IS" b="1" dirty="0">
                <a:solidFill>
                  <a:schemeClr val="bg1"/>
                </a:solidFill>
              </a:rPr>
              <a:t>gervigras á </a:t>
            </a:r>
            <a:r>
              <a:rPr lang="is-IS" b="1" dirty="0" smtClean="0">
                <a:solidFill>
                  <a:schemeClr val="bg1"/>
                </a:solidFill>
              </a:rPr>
              <a:t>vellinum í </a:t>
            </a:r>
            <a:r>
              <a:rPr lang="is-IS" b="1" dirty="0">
                <a:solidFill>
                  <a:schemeClr val="bg1"/>
                </a:solidFill>
              </a:rPr>
              <a:t>sumar</a:t>
            </a:r>
          </a:p>
        </p:txBody>
      </p:sp>
    </p:spTree>
    <p:extLst>
      <p:ext uri="{BB962C8B-B14F-4D97-AF65-F5344CB8AC3E}">
        <p14:creationId xmlns:p14="http://schemas.microsoft.com/office/powerpoint/2010/main" val="288977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étthyrningur 5"/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endParaRPr lang="is-I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dirty="0" smtClean="0"/>
              <a:t>Leiknir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9" y="1131590"/>
            <a:ext cx="8229600" cy="3605384"/>
          </a:xfrm>
        </p:spPr>
        <p:txBody>
          <a:bodyPr/>
          <a:lstStyle/>
          <a:p>
            <a:r>
              <a:rPr lang="is-IS" dirty="0" smtClean="0"/>
              <a:t>Öflug </a:t>
            </a:r>
            <a:r>
              <a:rPr lang="is-IS" dirty="0" smtClean="0"/>
              <a:t>starfsemi</a:t>
            </a:r>
            <a:endParaRPr lang="is-IS" dirty="0" smtClean="0"/>
          </a:p>
        </p:txBody>
      </p:sp>
      <p:pic>
        <p:nvPicPr>
          <p:cNvPr id="5" name="Mynd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45183"/>
            <a:ext cx="4840149" cy="3226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sp>
        <p:nvSpPr>
          <p:cNvPr id="4" name="Textarammi 3"/>
          <p:cNvSpPr txBox="1"/>
          <p:nvPr/>
        </p:nvSpPr>
        <p:spPr>
          <a:xfrm>
            <a:off x="3476267" y="4330684"/>
            <a:ext cx="5416213" cy="584660"/>
          </a:xfrm>
          <a:prstGeom prst="rect">
            <a:avLst/>
          </a:prstGeom>
          <a:noFill/>
        </p:spPr>
        <p:txBody>
          <a:bodyPr wrap="square" lIns="91336" tIns="45663" rIns="91336" bIns="45663" rtlCol="0">
            <a:spAutoFit/>
          </a:bodyPr>
          <a:lstStyle/>
          <a:p>
            <a:pPr lvl="1"/>
            <a:r>
              <a:rPr lang="is-IS" sz="1600" dirty="0"/>
              <a:t>Íþróttafélagið Leiknir var stofnað árið 1973 í Bergum, Fella- og Hólahverfi</a:t>
            </a:r>
            <a:endParaRPr lang="en-US" sz="1600" dirty="0"/>
          </a:p>
        </p:txBody>
      </p:sp>
      <p:sp>
        <p:nvSpPr>
          <p:cNvPr id="7" name="Rétthyrningur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endParaRPr lang="is-IS"/>
          </a:p>
        </p:txBody>
      </p:sp>
      <p:sp>
        <p:nvSpPr>
          <p:cNvPr id="8" name="Textarammi 7"/>
          <p:cNvSpPr txBox="1"/>
          <p:nvPr/>
        </p:nvSpPr>
        <p:spPr>
          <a:xfrm>
            <a:off x="107506" y="2905759"/>
            <a:ext cx="3600400" cy="1754223"/>
          </a:xfrm>
          <a:prstGeom prst="rect">
            <a:avLst/>
          </a:prstGeom>
          <a:noFill/>
        </p:spPr>
        <p:txBody>
          <a:bodyPr wrap="square" lIns="91347" tIns="45669" rIns="91347" bIns="45669" rtlCol="0">
            <a:spAutoFit/>
          </a:bodyPr>
          <a:lstStyle/>
          <a:p>
            <a:pPr marL="285457" indent="-285457" fontAlgn="base">
              <a:buFont typeface="Arial" panose="020B0604020202020204" pitchFamily="34" charset="0"/>
              <a:buChar char="•"/>
            </a:pPr>
            <a:r>
              <a:rPr lang="is-IS" dirty="0" smtClean="0"/>
              <a:t>Mikilvægt starf í efra </a:t>
            </a:r>
            <a:r>
              <a:rPr lang="is-IS" dirty="0" smtClean="0"/>
              <a:t>Breiðholti</a:t>
            </a:r>
          </a:p>
          <a:p>
            <a:pPr marL="285457" indent="-285457" fontAlgn="base">
              <a:buFont typeface="Arial" panose="020B0604020202020204" pitchFamily="34" charset="0"/>
              <a:buChar char="•"/>
            </a:pPr>
            <a:endParaRPr lang="is-IS" dirty="0"/>
          </a:p>
          <a:p>
            <a:pPr marL="285457" indent="-285457" fontAlgn="base">
              <a:buFont typeface="Arial" panose="020B0604020202020204" pitchFamily="34" charset="0"/>
              <a:buChar char="•"/>
            </a:pPr>
            <a:r>
              <a:rPr lang="is-IS" dirty="0" smtClean="0"/>
              <a:t>Lögð </a:t>
            </a:r>
            <a:r>
              <a:rPr lang="is-IS" dirty="0"/>
              <a:t>er áhersla á félagsskap, heilbrigðan lífsstíl, jákvæðni, aga og úrvals kennslu.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4177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-129208" y="4986"/>
            <a:ext cx="8229600" cy="622548"/>
          </a:xfrm>
        </p:spPr>
        <p:txBody>
          <a:bodyPr/>
          <a:lstStyle/>
          <a:p>
            <a:r>
              <a:rPr lang="is-IS" dirty="0" smtClean="0"/>
              <a:t>        </a:t>
            </a:r>
            <a:r>
              <a:rPr lang="is-IS" sz="3200" b="1" dirty="0" smtClean="0"/>
              <a:t>ÍR – 110 ára gamalt félag</a:t>
            </a:r>
            <a:endParaRPr lang="is-IS" sz="3200" b="1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302840" y="1059582"/>
            <a:ext cx="8229600" cy="3394472"/>
          </a:xfrm>
        </p:spPr>
        <p:txBody>
          <a:bodyPr>
            <a:normAutofit fontScale="70000" lnSpcReduction="20000"/>
          </a:bodyPr>
          <a:lstStyle/>
          <a:p>
            <a:r>
              <a:rPr lang="is-IS" dirty="0" smtClean="0"/>
              <a:t>Frjálsar</a:t>
            </a:r>
          </a:p>
          <a:p>
            <a:r>
              <a:rPr lang="is-IS" dirty="0" smtClean="0"/>
              <a:t>Handknattleikur</a:t>
            </a:r>
          </a:p>
          <a:p>
            <a:r>
              <a:rPr lang="is-IS" dirty="0" smtClean="0"/>
              <a:t>Knattspyrna</a:t>
            </a:r>
          </a:p>
          <a:p>
            <a:r>
              <a:rPr lang="is-IS" dirty="0" smtClean="0"/>
              <a:t>Júdó</a:t>
            </a:r>
          </a:p>
          <a:p>
            <a:r>
              <a:rPr lang="is-IS" dirty="0" smtClean="0"/>
              <a:t>Karate</a:t>
            </a:r>
          </a:p>
          <a:p>
            <a:r>
              <a:rPr lang="is-IS" dirty="0" smtClean="0"/>
              <a:t>Keila </a:t>
            </a:r>
          </a:p>
          <a:p>
            <a:r>
              <a:rPr lang="is-IS" dirty="0" smtClean="0"/>
              <a:t>Körfubolti</a:t>
            </a:r>
          </a:p>
          <a:p>
            <a:r>
              <a:rPr lang="is-IS" dirty="0" err="1" smtClean="0"/>
              <a:t>Taekwondo</a:t>
            </a:r>
            <a:endParaRPr lang="is-IS" dirty="0" smtClean="0"/>
          </a:p>
          <a:p>
            <a:r>
              <a:rPr lang="is-IS" dirty="0" smtClean="0"/>
              <a:t>Keila</a:t>
            </a:r>
          </a:p>
          <a:p>
            <a:r>
              <a:rPr lang="is-IS" dirty="0" smtClean="0"/>
              <a:t>Skíðadeild</a:t>
            </a:r>
            <a:endParaRPr lang="is-IS" dirty="0"/>
          </a:p>
        </p:txBody>
      </p:sp>
      <p:pic>
        <p:nvPicPr>
          <p:cNvPr id="3074" name="Picture 2" descr="Íþróttafélag Reykjavíkur, keiludeild Í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811" y="2715766"/>
            <a:ext cx="3132347" cy="223224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Íþróttafélag Reykjavík, frjálsíþróttadeild Í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811" y="627535"/>
            <a:ext cx="3132347" cy="208823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Íþróttafélag Reykjavíkur, skíðadei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9" y="2715767"/>
            <a:ext cx="3132345" cy="223224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ír lóg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60" y="627534"/>
            <a:ext cx="3132344" cy="2088231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nd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27" b="35504"/>
          <a:stretch/>
        </p:blipFill>
        <p:spPr>
          <a:xfrm>
            <a:off x="107504" y="746749"/>
            <a:ext cx="8883992" cy="406830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2" name="Titil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ÍR</a:t>
            </a:r>
            <a:endParaRPr lang="is-IS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07504" y="1275606"/>
            <a:ext cx="8883992" cy="3539446"/>
          </a:xfrm>
        </p:spPr>
        <p:txBody>
          <a:bodyPr>
            <a:normAutofit/>
          </a:bodyPr>
          <a:lstStyle/>
          <a:p>
            <a:r>
              <a:rPr lang="is-IS" b="1" dirty="0"/>
              <a:t>ÍR samningur:1/2 </a:t>
            </a:r>
            <a:r>
              <a:rPr lang="is-IS" b="1" dirty="0" smtClean="0"/>
              <a:t>knatthús,íþróttahús, tengibygging, frjálsíþróttavöllur, fimleikahús</a:t>
            </a:r>
            <a:endParaRPr lang="is-IS" b="1" dirty="0"/>
          </a:p>
          <a:p>
            <a:r>
              <a:rPr lang="is-IS" b="1" dirty="0"/>
              <a:t>ÍR rekur </a:t>
            </a:r>
            <a:r>
              <a:rPr lang="is-IS" b="1" dirty="0" smtClean="0"/>
              <a:t>með </a:t>
            </a:r>
            <a:r>
              <a:rPr lang="is-IS" b="1" dirty="0"/>
              <a:t>þjónustusamningi</a:t>
            </a:r>
            <a:r>
              <a:rPr lang="is-IS" b="1" dirty="0" smtClean="0"/>
              <a:t>, íþróttahúsið </a:t>
            </a:r>
            <a:r>
              <a:rPr lang="is-IS" b="1" dirty="0"/>
              <a:t>við </a:t>
            </a:r>
            <a:r>
              <a:rPr lang="is-IS" b="1" dirty="0" smtClean="0"/>
              <a:t>Seljaskóla,Austurberg og </a:t>
            </a:r>
            <a:r>
              <a:rPr lang="is-IS" b="1" dirty="0"/>
              <a:t>við Breiðholtsskóla</a:t>
            </a:r>
          </a:p>
        </p:txBody>
      </p:sp>
    </p:spTree>
    <p:extLst>
      <p:ext uri="{BB962C8B-B14F-4D97-AF65-F5344CB8AC3E}">
        <p14:creationId xmlns:p14="http://schemas.microsoft.com/office/powerpoint/2010/main" val="307218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452816"/>
            <a:ext cx="9433048" cy="6288698"/>
          </a:xfrm>
        </p:spPr>
      </p:pic>
      <p:sp>
        <p:nvSpPr>
          <p:cNvPr id="5" name="Textarammi 4"/>
          <p:cNvSpPr txBox="1"/>
          <p:nvPr/>
        </p:nvSpPr>
        <p:spPr>
          <a:xfrm>
            <a:off x="4932040" y="41151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Útivistarsvæði og skógur við Arnarbakka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84855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 smtClean="0"/>
              <a:t>Skíðaaðstaða í Breiðholti</a:t>
            </a:r>
            <a:endParaRPr lang="is-I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6"/>
          <a:stretch/>
        </p:blipFill>
        <p:spPr bwMode="auto">
          <a:xfrm>
            <a:off x="4273092" y="987574"/>
            <a:ext cx="4528557" cy="2808312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Myn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7574"/>
            <a:ext cx="3744416" cy="2808312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dirty="0" smtClean="0"/>
              <a:t>Sundlaugin í Breiðholti</a:t>
            </a:r>
            <a:endParaRPr lang="is-IS" sz="3600" dirty="0"/>
          </a:p>
        </p:txBody>
      </p:sp>
      <p:sp>
        <p:nvSpPr>
          <p:cNvPr id="4" name="Staðgengill efnis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 smtClean="0"/>
              <a:t>Skólasund</a:t>
            </a:r>
          </a:p>
          <a:p>
            <a:r>
              <a:rPr lang="is-IS" dirty="0" smtClean="0"/>
              <a:t>Sundæfingar</a:t>
            </a:r>
          </a:p>
          <a:p>
            <a:r>
              <a:rPr lang="is-IS" dirty="0" smtClean="0"/>
              <a:t>Vatnsleikfimi heldri</a:t>
            </a:r>
          </a:p>
          <a:p>
            <a:pPr marL="0" indent="0">
              <a:buNone/>
            </a:pPr>
            <a:r>
              <a:rPr lang="is-IS" dirty="0"/>
              <a:t> </a:t>
            </a:r>
            <a:r>
              <a:rPr lang="is-IS" dirty="0" smtClean="0"/>
              <a:t>   borgara</a:t>
            </a:r>
          </a:p>
          <a:p>
            <a:r>
              <a:rPr lang="is-IS" dirty="0" err="1" smtClean="0"/>
              <a:t>World</a:t>
            </a:r>
            <a:r>
              <a:rPr lang="is-IS" dirty="0" smtClean="0"/>
              <a:t> </a:t>
            </a:r>
            <a:r>
              <a:rPr lang="is-IS" dirty="0" err="1" smtClean="0"/>
              <a:t>Class</a:t>
            </a:r>
            <a:r>
              <a:rPr lang="is-IS" dirty="0" smtClean="0"/>
              <a:t> líkamsrækt</a:t>
            </a:r>
            <a:endParaRPr lang="is-IS" dirty="0"/>
          </a:p>
        </p:txBody>
      </p:sp>
      <p:pic>
        <p:nvPicPr>
          <p:cNvPr id="3074" name="Picture 2" descr="Image result for Breiðholtsla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9582"/>
            <a:ext cx="4539338" cy="3024334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3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 smtClean="0"/>
              <a:t>Aðsókn í laugina eykst með líkamsrækt</a:t>
            </a:r>
            <a:endParaRPr lang="is-IS" sz="32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800" y="1131590"/>
            <a:ext cx="7546903" cy="3283058"/>
          </a:xfrm>
        </p:spPr>
      </p:pic>
    </p:spTree>
    <p:extLst>
      <p:ext uri="{BB962C8B-B14F-4D97-AF65-F5344CB8AC3E}">
        <p14:creationId xmlns:p14="http://schemas.microsoft.com/office/powerpoint/2010/main" val="20415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Breiðholtslau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8" t="50767" r="20184"/>
          <a:stretch/>
        </p:blipFill>
        <p:spPr bwMode="auto">
          <a:xfrm>
            <a:off x="0" y="565809"/>
            <a:ext cx="9144000" cy="531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ill 1"/>
          <p:cNvSpPr txBox="1">
            <a:spLocks/>
          </p:cNvSpPr>
          <p:nvPr/>
        </p:nvSpPr>
        <p:spPr>
          <a:xfrm>
            <a:off x="-324544" y="771550"/>
            <a:ext cx="9144000" cy="1021556"/>
          </a:xfrm>
          <a:prstGeom prst="rect">
            <a:avLst/>
          </a:prstGeom>
        </p:spPr>
        <p:txBody>
          <a:bodyPr lIns="91336" tIns="45663" rIns="91336" bIns="45663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s-I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étthyrningur 1"/>
          <p:cNvSpPr/>
          <p:nvPr/>
        </p:nvSpPr>
        <p:spPr>
          <a:xfrm>
            <a:off x="539552" y="1001607"/>
            <a:ext cx="9810834" cy="4831989"/>
          </a:xfrm>
          <a:prstGeom prst="rect">
            <a:avLst/>
          </a:prstGeom>
        </p:spPr>
        <p:txBody>
          <a:bodyPr wrap="square" lIns="91347" tIns="45669" rIns="91347" bIns="45669">
            <a:spAutoFit/>
          </a:bodyPr>
          <a:lstStyle/>
          <a:p>
            <a:pPr marL="285457" indent="-285457">
              <a:buFont typeface="Arial" panose="020B0604020202020204" pitchFamily="34" charset="0"/>
              <a:buChar char="•"/>
            </a:pPr>
            <a:r>
              <a:rPr lang="en-US" sz="2200" b="1" dirty="0" err="1" smtClean="0">
                <a:solidFill>
                  <a:schemeClr val="bg1"/>
                </a:solidFill>
              </a:rPr>
              <a:t>Endurnýjun</a:t>
            </a:r>
            <a:r>
              <a:rPr lang="en-US" sz="2200" b="1" dirty="0" smtClean="0">
                <a:solidFill>
                  <a:schemeClr val="bg1"/>
                </a:solidFill>
              </a:rPr>
              <a:t> á </a:t>
            </a:r>
            <a:r>
              <a:rPr lang="en-US" sz="2200" b="1" dirty="0" err="1" smtClean="0">
                <a:solidFill>
                  <a:schemeClr val="bg1"/>
                </a:solidFill>
              </a:rPr>
              <a:t>rennibrautum</a:t>
            </a:r>
            <a:r>
              <a:rPr lang="en-US" sz="2200" b="1" dirty="0" smtClean="0">
                <a:solidFill>
                  <a:schemeClr val="bg1"/>
                </a:solidFill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</a:rPr>
              <a:t>vaðlaug</a:t>
            </a:r>
            <a:r>
              <a:rPr lang="en-US" sz="2200" b="1" dirty="0" smtClean="0">
                <a:solidFill>
                  <a:schemeClr val="bg1"/>
                </a:solidFill>
              </a:rPr>
              <a:t> og </a:t>
            </a:r>
            <a:r>
              <a:rPr lang="en-US" sz="2200" b="1" dirty="0" err="1" smtClean="0">
                <a:solidFill>
                  <a:schemeClr val="bg1"/>
                </a:solidFill>
              </a:rPr>
              <a:t>útiklefar</a:t>
            </a:r>
            <a:r>
              <a:rPr lang="en-US" sz="2200" b="1" dirty="0" smtClean="0">
                <a:solidFill>
                  <a:schemeClr val="bg1"/>
                </a:solidFill>
              </a:rPr>
              <a:t> 2018 </a:t>
            </a: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en-US" sz="2200" b="1" dirty="0" err="1" smtClean="0">
                <a:solidFill>
                  <a:schemeClr val="bg1"/>
                </a:solidFill>
              </a:rPr>
              <a:t>Lækka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kant</a:t>
            </a:r>
            <a:r>
              <a:rPr lang="en-US" sz="2200" b="1" dirty="0">
                <a:solidFill>
                  <a:schemeClr val="bg1"/>
                </a:solidFill>
              </a:rPr>
              <a:t> og </a:t>
            </a:r>
            <a:r>
              <a:rPr lang="en-US" sz="2200" b="1" dirty="0" err="1">
                <a:solidFill>
                  <a:schemeClr val="bg1"/>
                </a:solidFill>
              </a:rPr>
              <a:t>gera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niðurtekt</a:t>
            </a:r>
            <a:r>
              <a:rPr lang="en-US" sz="2200" b="1" dirty="0">
                <a:solidFill>
                  <a:schemeClr val="bg1"/>
                </a:solidFill>
              </a:rPr>
              <a:t> á </a:t>
            </a:r>
            <a:r>
              <a:rPr lang="en-US" sz="2200" b="1" dirty="0" err="1">
                <a:solidFill>
                  <a:schemeClr val="bg1"/>
                </a:solidFill>
              </a:rPr>
              <a:t>stétt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</a:rPr>
              <a:t>við </a:t>
            </a:r>
            <a:r>
              <a:rPr lang="en-US" sz="2200" b="1" dirty="0" err="1">
                <a:solidFill>
                  <a:schemeClr val="bg1"/>
                </a:solidFill>
              </a:rPr>
              <a:t>inngang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 </a:t>
            </a:r>
            <a:endParaRPr lang="is-IS" sz="2200" b="1" dirty="0">
              <a:solidFill>
                <a:schemeClr val="bg1"/>
              </a:solidFill>
            </a:endParaRP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en-US" sz="2200" b="1" dirty="0" err="1" smtClean="0">
                <a:solidFill>
                  <a:schemeClr val="bg1"/>
                </a:solidFill>
              </a:rPr>
              <a:t>Rafmagnsopnun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is-IS" sz="2200" b="1" dirty="0" smtClean="0">
                <a:solidFill>
                  <a:schemeClr val="bg1"/>
                </a:solidFill>
              </a:rPr>
              <a:t>á ýmsar hurðir</a:t>
            </a:r>
            <a:endParaRPr lang="is-IS" sz="2200" b="1" dirty="0">
              <a:solidFill>
                <a:schemeClr val="bg1"/>
              </a:solidFill>
            </a:endParaRP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chemeClr val="bg1"/>
                </a:solidFill>
              </a:rPr>
              <a:t>Upptekt</a:t>
            </a:r>
            <a:r>
              <a:rPr lang="en-US" sz="2200" b="1" dirty="0">
                <a:solidFill>
                  <a:schemeClr val="bg1"/>
                </a:solidFill>
              </a:rPr>
              <a:t> á </a:t>
            </a:r>
            <a:r>
              <a:rPr lang="en-US" sz="2200" b="1" dirty="0" err="1">
                <a:solidFill>
                  <a:schemeClr val="bg1"/>
                </a:solidFill>
              </a:rPr>
              <a:t>hellulögn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fyrir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framan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glerhurð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endParaRPr lang="is-IS" sz="2200" b="1" dirty="0">
              <a:solidFill>
                <a:schemeClr val="bg1"/>
              </a:solidFill>
            </a:endParaRP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en-US" sz="2200" b="1" dirty="0" err="1" smtClean="0">
                <a:solidFill>
                  <a:schemeClr val="bg1"/>
                </a:solidFill>
              </a:rPr>
              <a:t>Færanleg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lyfta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sem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gengur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ofan</a:t>
            </a:r>
            <a:r>
              <a:rPr lang="en-US" sz="2200" b="1" dirty="0">
                <a:solidFill>
                  <a:schemeClr val="bg1"/>
                </a:solidFill>
              </a:rPr>
              <a:t> í </a:t>
            </a:r>
            <a:r>
              <a:rPr lang="en-US" sz="2200" b="1" dirty="0" err="1" smtClean="0">
                <a:solidFill>
                  <a:schemeClr val="bg1"/>
                </a:solidFill>
              </a:rPr>
              <a:t>sundlaugar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og í </a:t>
            </a:r>
            <a:r>
              <a:rPr lang="en-US" sz="2200" b="1" dirty="0" err="1">
                <a:solidFill>
                  <a:schemeClr val="bg1"/>
                </a:solidFill>
              </a:rPr>
              <a:t>heitu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pottana</a:t>
            </a:r>
            <a:endParaRPr lang="is-IS" sz="2200" b="1" dirty="0">
              <a:solidFill>
                <a:schemeClr val="bg1"/>
              </a:solidFill>
            </a:endParaRP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chemeClr val="bg1"/>
                </a:solidFill>
              </a:rPr>
              <a:t>Opna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rimla</a:t>
            </a:r>
            <a:r>
              <a:rPr lang="en-US" sz="2200" b="1" dirty="0">
                <a:solidFill>
                  <a:schemeClr val="bg1"/>
                </a:solidFill>
              </a:rPr>
              <a:t> á </a:t>
            </a:r>
            <a:r>
              <a:rPr lang="en-US" sz="2200" b="1" dirty="0" err="1">
                <a:solidFill>
                  <a:schemeClr val="bg1"/>
                </a:solidFill>
              </a:rPr>
              <a:t>annan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heita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pottinn</a:t>
            </a:r>
            <a:r>
              <a:rPr lang="en-US" sz="2200" b="1" dirty="0">
                <a:solidFill>
                  <a:schemeClr val="bg1"/>
                </a:solidFill>
              </a:rPr>
              <a:t> og </a:t>
            </a:r>
            <a:r>
              <a:rPr lang="en-US" sz="2200" b="1" dirty="0" err="1" smtClean="0">
                <a:solidFill>
                  <a:schemeClr val="bg1"/>
                </a:solidFill>
              </a:rPr>
              <a:t>nuddpotti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til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að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lyfta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komist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ofan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</a:rPr>
              <a:t>í</a:t>
            </a:r>
            <a:endParaRPr lang="is-IS" sz="2200" b="1" dirty="0">
              <a:solidFill>
                <a:schemeClr val="bg1"/>
              </a:solidFill>
            </a:endParaRP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chemeClr val="bg1"/>
                </a:solidFill>
              </a:rPr>
              <a:t>Klára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sérklefann</a:t>
            </a:r>
            <a:endParaRPr lang="is-IS" sz="2200" b="1" dirty="0">
              <a:solidFill>
                <a:schemeClr val="bg1"/>
              </a:solidFill>
            </a:endParaRP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chemeClr val="bg1"/>
                </a:solidFill>
              </a:rPr>
              <a:t>Setja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upp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aðra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sturtu</a:t>
            </a:r>
            <a:r>
              <a:rPr lang="en-US" sz="2200" b="1" dirty="0">
                <a:solidFill>
                  <a:schemeClr val="bg1"/>
                </a:solidFill>
              </a:rPr>
              <a:t> í </a:t>
            </a:r>
            <a:r>
              <a:rPr lang="en-US" sz="2200" b="1" dirty="0" err="1" smtClean="0">
                <a:solidFill>
                  <a:schemeClr val="bg1"/>
                </a:solidFill>
              </a:rPr>
              <a:t>klefanum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endParaRPr lang="is-IS" sz="2200" b="1" dirty="0">
              <a:solidFill>
                <a:schemeClr val="bg1"/>
              </a:solidFill>
            </a:endParaRP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en-US" sz="2200" b="1" dirty="0" err="1" smtClean="0">
                <a:solidFill>
                  <a:schemeClr val="bg1"/>
                </a:solidFill>
              </a:rPr>
              <a:t>Rafdrifinn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hæðarstillanlegur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bekkur</a:t>
            </a:r>
            <a:endParaRPr lang="en-US" sz="2200" b="1" dirty="0" smtClean="0">
              <a:solidFill>
                <a:schemeClr val="bg1"/>
              </a:solidFill>
            </a:endParaRP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en-US" sz="2200" b="1" dirty="0" err="1" smtClean="0">
                <a:solidFill>
                  <a:schemeClr val="bg1"/>
                </a:solidFill>
              </a:rPr>
              <a:t>Læstir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skápar</a:t>
            </a:r>
            <a:endParaRPr lang="is-IS" sz="2200" b="1" dirty="0">
              <a:solidFill>
                <a:schemeClr val="bg1"/>
              </a:solidFill>
            </a:endParaRP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en-US" sz="2200" b="1" dirty="0" err="1" smtClean="0">
                <a:solidFill>
                  <a:schemeClr val="bg1"/>
                </a:solidFill>
              </a:rPr>
              <a:t>Neyðarljós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endParaRPr lang="is-IS" sz="2200" b="1" dirty="0">
              <a:solidFill>
                <a:schemeClr val="bg1"/>
              </a:solidFill>
            </a:endParaRP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en-US" sz="2200" b="1" dirty="0" err="1" smtClean="0">
                <a:solidFill>
                  <a:schemeClr val="bg1"/>
                </a:solidFill>
              </a:rPr>
              <a:t>Öryggisband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endParaRPr lang="is-IS" sz="2200" b="1" dirty="0">
              <a:solidFill>
                <a:schemeClr val="bg1"/>
              </a:solidFill>
            </a:endParaRPr>
          </a:p>
          <a:p>
            <a:pPr marL="285457" indent="-285457"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chemeClr val="bg1"/>
                </a:solidFill>
              </a:rPr>
              <a:t>Hilla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spegill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sturtuhengjaslár</a:t>
            </a:r>
            <a:r>
              <a:rPr lang="en-US" sz="2200" b="1" dirty="0">
                <a:solidFill>
                  <a:schemeClr val="bg1"/>
                </a:solidFill>
              </a:rPr>
              <a:t> og </a:t>
            </a:r>
            <a:r>
              <a:rPr lang="en-US" sz="2200" b="1" dirty="0" err="1">
                <a:solidFill>
                  <a:schemeClr val="bg1"/>
                </a:solidFill>
              </a:rPr>
              <a:t>annar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slíkur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búnaður</a:t>
            </a:r>
            <a:endParaRPr lang="is-IS" sz="22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 </a:t>
            </a:r>
            <a:endParaRPr lang="is-IS" sz="2200" b="1" dirty="0">
              <a:solidFill>
                <a:schemeClr val="bg1"/>
              </a:solidFill>
            </a:endParaRPr>
          </a:p>
        </p:txBody>
      </p:sp>
      <p:sp>
        <p:nvSpPr>
          <p:cNvPr id="5" name="Rétthyrningur 4"/>
          <p:cNvSpPr/>
          <p:nvPr/>
        </p:nvSpPr>
        <p:spPr>
          <a:xfrm>
            <a:off x="773326" y="68659"/>
            <a:ext cx="7920880" cy="523117"/>
          </a:xfrm>
          <a:prstGeom prst="rect">
            <a:avLst/>
          </a:prstGeom>
        </p:spPr>
        <p:txBody>
          <a:bodyPr wrap="square" lIns="91347" tIns="45669" rIns="91347" bIns="45669">
            <a:spAutoFit/>
          </a:bodyPr>
          <a:lstStyle/>
          <a:p>
            <a:r>
              <a:rPr lang="is-I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Framkvæmdir við </a:t>
            </a:r>
            <a:r>
              <a:rPr lang="is-I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sundlaugina </a:t>
            </a:r>
            <a:r>
              <a:rPr lang="is-I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 Breiðholti</a:t>
            </a:r>
            <a:endParaRPr lang="is-I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5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" y="-27359"/>
            <a:ext cx="9201017" cy="5143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04" y="699542"/>
            <a:ext cx="7272808" cy="406560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arammi 3"/>
          <p:cNvSpPr txBox="1"/>
          <p:nvPr/>
        </p:nvSpPr>
        <p:spPr>
          <a:xfrm>
            <a:off x="1331640" y="123482"/>
            <a:ext cx="6480720" cy="646228"/>
          </a:xfrm>
          <a:prstGeom prst="rect">
            <a:avLst/>
          </a:prstGeom>
          <a:noFill/>
        </p:spPr>
        <p:txBody>
          <a:bodyPr wrap="square" lIns="91347" tIns="45669" rIns="91347" bIns="45669" rtlCol="0">
            <a:spAutoFit/>
          </a:bodyPr>
          <a:lstStyle/>
          <a:p>
            <a:pPr algn="ctr"/>
            <a:r>
              <a:rPr lang="is-IS" sz="3600" b="1" dirty="0">
                <a:solidFill>
                  <a:schemeClr val="bg1"/>
                </a:solidFill>
              </a:rPr>
              <a:t>                 Stutt í Víðidalinn</a:t>
            </a:r>
          </a:p>
        </p:txBody>
      </p:sp>
    </p:spTree>
    <p:extLst>
      <p:ext uri="{BB962C8B-B14F-4D97-AF65-F5344CB8AC3E}">
        <p14:creationId xmlns:p14="http://schemas.microsoft.com/office/powerpoint/2010/main" val="173296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b="21677"/>
          <a:stretch/>
        </p:blipFill>
        <p:spPr bwMode="auto">
          <a:xfrm>
            <a:off x="7" y="1"/>
            <a:ext cx="92972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ill 1"/>
          <p:cNvSpPr txBox="1">
            <a:spLocks/>
          </p:cNvSpPr>
          <p:nvPr/>
        </p:nvSpPr>
        <p:spPr>
          <a:xfrm>
            <a:off x="-367008" y="195486"/>
            <a:ext cx="9664260" cy="2088232"/>
          </a:xfrm>
          <a:prstGeom prst="rect">
            <a:avLst/>
          </a:prstGeom>
        </p:spPr>
        <p:txBody>
          <a:bodyPr vert="horz" lIns="91336" tIns="45663" rIns="91336" bIns="45663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s-I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Uppbygging og þróun</a:t>
            </a:r>
          </a:p>
        </p:txBody>
      </p:sp>
    </p:spTree>
    <p:extLst>
      <p:ext uri="{BB962C8B-B14F-4D97-AF65-F5344CB8AC3E}">
        <p14:creationId xmlns:p14="http://schemas.microsoft.com/office/powerpoint/2010/main" val="341286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098" name="Picture 2" descr="C:\Users\peturko3269\AppData\Local\Microsoft\Windows\Temporary Internet Files\Content.Outlook\KZ774U2I\F9-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17"/>
            <a:ext cx="9148659" cy="514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6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8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2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6" name="Picture 3" descr="C:\Users\peturko3269\AppData\Local\Microsoft\Windows\Temporary Internet Files\Content.Outlook\KZ774U2I\Árskógar 1-3 K - Mynd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7730" cy="5143500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eturko3269\AppData\Local\Microsoft\Windows\Temporary Internet Files\Content.Outlook\KZ774U2I\Árskógar 1-3 K - Mynd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1197135"/>
            <a:ext cx="7812360" cy="3314134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arammi 3"/>
          <p:cNvSpPr txBox="1"/>
          <p:nvPr/>
        </p:nvSpPr>
        <p:spPr>
          <a:xfrm>
            <a:off x="1835696" y="267494"/>
            <a:ext cx="511256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5500" b="1" dirty="0" smtClean="0">
                <a:solidFill>
                  <a:schemeClr val="bg1"/>
                </a:solidFill>
              </a:rPr>
              <a:t>ÁRSKÓGAR</a:t>
            </a:r>
            <a:endParaRPr lang="is-IS" sz="5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8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3948" cy="51435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34835"/>
            <a:ext cx="5256584" cy="2909123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étthyrningur 3"/>
          <p:cNvSpPr/>
          <p:nvPr/>
        </p:nvSpPr>
        <p:spPr>
          <a:xfrm>
            <a:off x="1907704" y="490776"/>
            <a:ext cx="525658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4500" b="1" dirty="0">
                <a:solidFill>
                  <a:schemeClr val="bg1"/>
                </a:solidFill>
              </a:rPr>
              <a:t>BÚSETI</a:t>
            </a:r>
            <a:endParaRPr lang="is-IS" sz="4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4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7024" cy="6144684"/>
          </a:xfrm>
        </p:spPr>
      </p:pic>
      <p:sp>
        <p:nvSpPr>
          <p:cNvPr id="5" name="Textarammi 4"/>
          <p:cNvSpPr txBox="1"/>
          <p:nvPr/>
        </p:nvSpPr>
        <p:spPr>
          <a:xfrm>
            <a:off x="4716016" y="3966371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/>
                </a:solidFill>
              </a:rPr>
              <a:t>Víða nálægð við náttúru 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og góð útivistarsvæði</a:t>
            </a:r>
            <a:endParaRPr lang="is-I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0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5" name="Picture 2" descr="C:\Users\peturko3269\AppData\Local\Microsoft\Windows\Temporary Internet Files\Content.Outlook\KZ774U2I\buseti-a2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776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peturko3269\AppData\Local\Microsoft\Windows\Temporary Internet Files\Content.Outlook\KZ774U2I\buseti-a2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23" y="1059581"/>
            <a:ext cx="4612954" cy="378380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arammi 3"/>
          <p:cNvSpPr txBox="1"/>
          <p:nvPr/>
        </p:nvSpPr>
        <p:spPr>
          <a:xfrm>
            <a:off x="2265523" y="123478"/>
            <a:ext cx="46129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500" b="1" dirty="0" smtClean="0"/>
              <a:t>BÚSETI</a:t>
            </a:r>
            <a:endParaRPr lang="is-IS" sz="4500" b="1" dirty="0"/>
          </a:p>
        </p:txBody>
      </p:sp>
    </p:spTree>
    <p:extLst>
      <p:ext uri="{BB962C8B-B14F-4D97-AF65-F5344CB8AC3E}">
        <p14:creationId xmlns:p14="http://schemas.microsoft.com/office/powerpoint/2010/main" val="21886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nd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ríhendis 4"/>
          <p:cNvSpPr/>
          <p:nvPr/>
        </p:nvSpPr>
        <p:spPr>
          <a:xfrm>
            <a:off x="2137865" y="1343689"/>
            <a:ext cx="4786184" cy="2848232"/>
          </a:xfrm>
          <a:custGeom>
            <a:avLst/>
            <a:gdLst>
              <a:gd name="connsiteX0" fmla="*/ 0 w 4786184"/>
              <a:gd name="connsiteY0" fmla="*/ 370702 h 3797643"/>
              <a:gd name="connsiteX1" fmla="*/ 477795 w 4786184"/>
              <a:gd name="connsiteY1" fmla="*/ 1466335 h 3797643"/>
              <a:gd name="connsiteX2" fmla="*/ 1120346 w 4786184"/>
              <a:gd name="connsiteY2" fmla="*/ 2331308 h 3797643"/>
              <a:gd name="connsiteX3" fmla="*/ 2051222 w 4786184"/>
              <a:gd name="connsiteY3" fmla="*/ 3797643 h 3797643"/>
              <a:gd name="connsiteX4" fmla="*/ 3015049 w 4786184"/>
              <a:gd name="connsiteY4" fmla="*/ 3797643 h 3797643"/>
              <a:gd name="connsiteX5" fmla="*/ 4349578 w 4786184"/>
              <a:gd name="connsiteY5" fmla="*/ 3212756 h 3797643"/>
              <a:gd name="connsiteX6" fmla="*/ 4786184 w 4786184"/>
              <a:gd name="connsiteY6" fmla="*/ 2875005 h 3797643"/>
              <a:gd name="connsiteX7" fmla="*/ 4712043 w 4786184"/>
              <a:gd name="connsiteY7" fmla="*/ 2809102 h 3797643"/>
              <a:gd name="connsiteX8" fmla="*/ 3937687 w 4786184"/>
              <a:gd name="connsiteY8" fmla="*/ 2257167 h 3797643"/>
              <a:gd name="connsiteX9" fmla="*/ 3319849 w 4786184"/>
              <a:gd name="connsiteY9" fmla="*/ 1532237 h 3797643"/>
              <a:gd name="connsiteX10" fmla="*/ 2817341 w 4786184"/>
              <a:gd name="connsiteY10" fmla="*/ 1095632 h 3797643"/>
              <a:gd name="connsiteX11" fmla="*/ 1919416 w 4786184"/>
              <a:gd name="connsiteY11" fmla="*/ 387178 h 3797643"/>
              <a:gd name="connsiteX12" fmla="*/ 1622854 w 4786184"/>
              <a:gd name="connsiteY12" fmla="*/ 0 h 3797643"/>
              <a:gd name="connsiteX13" fmla="*/ 140043 w 4786184"/>
              <a:gd name="connsiteY13" fmla="*/ 214183 h 3797643"/>
              <a:gd name="connsiteX14" fmla="*/ 16476 w 4786184"/>
              <a:gd name="connsiteY14" fmla="*/ 313037 h 3797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86184" h="3797643">
                <a:moveTo>
                  <a:pt x="0" y="370702"/>
                </a:moveTo>
                <a:lnTo>
                  <a:pt x="477795" y="1466335"/>
                </a:lnTo>
                <a:lnTo>
                  <a:pt x="1120346" y="2331308"/>
                </a:lnTo>
                <a:lnTo>
                  <a:pt x="2051222" y="3797643"/>
                </a:lnTo>
                <a:lnTo>
                  <a:pt x="3015049" y="3797643"/>
                </a:lnTo>
                <a:lnTo>
                  <a:pt x="4349578" y="3212756"/>
                </a:lnTo>
                <a:lnTo>
                  <a:pt x="4786184" y="2875005"/>
                </a:lnTo>
                <a:lnTo>
                  <a:pt x="4712043" y="2809102"/>
                </a:lnTo>
                <a:lnTo>
                  <a:pt x="3937687" y="2257167"/>
                </a:lnTo>
                <a:lnTo>
                  <a:pt x="3319849" y="1532237"/>
                </a:lnTo>
                <a:lnTo>
                  <a:pt x="2817341" y="1095632"/>
                </a:lnTo>
                <a:lnTo>
                  <a:pt x="1919416" y="387178"/>
                </a:lnTo>
                <a:lnTo>
                  <a:pt x="1622854" y="0"/>
                </a:lnTo>
                <a:lnTo>
                  <a:pt x="140043" y="214183"/>
                </a:lnTo>
                <a:lnTo>
                  <a:pt x="16476" y="313037"/>
                </a:lnTo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" name="Textarammi 5"/>
          <p:cNvSpPr txBox="1"/>
          <p:nvPr/>
        </p:nvSpPr>
        <p:spPr>
          <a:xfrm>
            <a:off x="5652120" y="-20538"/>
            <a:ext cx="352839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b="1" dirty="0" smtClean="0"/>
              <a:t>NORÐUR MJÓDD</a:t>
            </a:r>
          </a:p>
          <a:p>
            <a:r>
              <a:rPr lang="is-IS" b="1" dirty="0" smtClean="0"/>
              <a:t>HUGMYNDALEIT</a:t>
            </a:r>
          </a:p>
          <a:p>
            <a:endParaRPr lang="is-IS" sz="1200" dirty="0"/>
          </a:p>
          <a:p>
            <a:r>
              <a:rPr lang="is-IS" sz="1200" dirty="0" smtClean="0"/>
              <a:t>T</a:t>
            </a:r>
            <a:r>
              <a:rPr lang="is-IS" sz="1200" dirty="0" smtClean="0"/>
              <a:t>illaga </a:t>
            </a:r>
            <a:r>
              <a:rPr lang="is-IS" sz="1200" dirty="0" smtClean="0"/>
              <a:t>um hugmyndaleit fyrir skipulag svæðisins í samvinnu við lóðarhafa að Stekkjarbakka </a:t>
            </a:r>
            <a:r>
              <a:rPr lang="is-IS" sz="1200" dirty="0" smtClean="0"/>
              <a:t>4-6 hefur verið lögð fyrir umhverfis- og skipulagsráð.   </a:t>
            </a:r>
            <a:r>
              <a:rPr lang="is-IS" sz="1200" dirty="0" smtClean="0"/>
              <a:t>Markmiðið að byggja upp öflugt, eftirsóknarvert og  fjölbreytt </a:t>
            </a:r>
            <a:r>
              <a:rPr lang="is-IS" sz="1200" dirty="0" err="1" smtClean="0"/>
              <a:t>íbúðar</a:t>
            </a:r>
            <a:r>
              <a:rPr lang="is-IS" sz="1200" dirty="0" smtClean="0"/>
              <a:t>-, - verslunar – og þjónustusvæði.  Leitað verður til fimm arkitektastofa að </a:t>
            </a:r>
            <a:r>
              <a:rPr lang="is-IS" sz="1200" dirty="0" err="1" smtClean="0"/>
              <a:t>móta</a:t>
            </a:r>
            <a:r>
              <a:rPr lang="is-IS" sz="1200" dirty="0" smtClean="0"/>
              <a:t> tillögur að skipulagi, og er stefnt að niðurstöður liggi fyrir í  febrúar – mars 2018</a:t>
            </a:r>
          </a:p>
        </p:txBody>
      </p:sp>
    </p:spTree>
    <p:extLst>
      <p:ext uri="{BB962C8B-B14F-4D97-AF65-F5344CB8AC3E}">
        <p14:creationId xmlns:p14="http://schemas.microsoft.com/office/powerpoint/2010/main" val="199537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1026" name="Picture 2" descr="http://bakland.hverfisskipulag.is/drone/hq/F9-03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0" y="21048"/>
            <a:ext cx="9128367" cy="384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arammi 4"/>
          <p:cNvSpPr txBox="1"/>
          <p:nvPr/>
        </p:nvSpPr>
        <p:spPr>
          <a:xfrm>
            <a:off x="5652120" y="2931790"/>
            <a:ext cx="352839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b="1" dirty="0" smtClean="0"/>
              <a:t>STEKKJARBAKKI</a:t>
            </a:r>
          </a:p>
          <a:p>
            <a:r>
              <a:rPr lang="is-IS" b="1" dirty="0"/>
              <a:t>D</a:t>
            </a:r>
            <a:r>
              <a:rPr lang="is-IS" b="1" dirty="0" smtClean="0"/>
              <a:t>EILISKIPULAG</a:t>
            </a:r>
          </a:p>
          <a:p>
            <a:endParaRPr lang="is-IS" sz="1200" dirty="0"/>
          </a:p>
          <a:p>
            <a:r>
              <a:rPr lang="is-IS" sz="1200" dirty="0" smtClean="0"/>
              <a:t>Tillaga fyrir deiliskipulagi fyrir svæðið hefur verið í vinnslu í nokkurn tíma.  Stefnt er að tillaga/</a:t>
            </a:r>
            <a:r>
              <a:rPr lang="is-IS" sz="1200" dirty="0" err="1" smtClean="0"/>
              <a:t>drög</a:t>
            </a:r>
            <a:r>
              <a:rPr lang="is-IS" sz="1200" dirty="0" smtClean="0"/>
              <a:t> að deiliskipulagi verði tilbúin í kringum áramótin. Aðalskipulagsbreyting sem gerir ráð fyrir óbreyttri legu á götunni Stekkjarbakki er í skipulagslegu ferli.</a:t>
            </a:r>
          </a:p>
        </p:txBody>
      </p:sp>
      <p:sp>
        <p:nvSpPr>
          <p:cNvPr id="4" name="Fríhendis 3"/>
          <p:cNvSpPr/>
          <p:nvPr/>
        </p:nvSpPr>
        <p:spPr>
          <a:xfrm>
            <a:off x="971601" y="1253847"/>
            <a:ext cx="4904515" cy="2073988"/>
          </a:xfrm>
          <a:custGeom>
            <a:avLst/>
            <a:gdLst>
              <a:gd name="connsiteX0" fmla="*/ 5511800 w 5757333"/>
              <a:gd name="connsiteY0" fmla="*/ 1947333 h 2810933"/>
              <a:gd name="connsiteX1" fmla="*/ 4826000 w 5757333"/>
              <a:gd name="connsiteY1" fmla="*/ 1938867 h 2810933"/>
              <a:gd name="connsiteX2" fmla="*/ 3793066 w 5757333"/>
              <a:gd name="connsiteY2" fmla="*/ 2455333 h 2810933"/>
              <a:gd name="connsiteX3" fmla="*/ 2074333 w 5757333"/>
              <a:gd name="connsiteY3" fmla="*/ 2810933 h 2810933"/>
              <a:gd name="connsiteX4" fmla="*/ 0 w 5757333"/>
              <a:gd name="connsiteY4" fmla="*/ 2133600 h 2810933"/>
              <a:gd name="connsiteX5" fmla="*/ 897466 w 5757333"/>
              <a:gd name="connsiteY5" fmla="*/ 1803400 h 2810933"/>
              <a:gd name="connsiteX6" fmla="*/ 2675466 w 5757333"/>
              <a:gd name="connsiteY6" fmla="*/ 1244600 h 2810933"/>
              <a:gd name="connsiteX7" fmla="*/ 3293533 w 5757333"/>
              <a:gd name="connsiteY7" fmla="*/ 897467 h 2810933"/>
              <a:gd name="connsiteX8" fmla="*/ 3352800 w 5757333"/>
              <a:gd name="connsiteY8" fmla="*/ 389467 h 2810933"/>
              <a:gd name="connsiteX9" fmla="*/ 3581400 w 5757333"/>
              <a:gd name="connsiteY9" fmla="*/ 0 h 2810933"/>
              <a:gd name="connsiteX10" fmla="*/ 4546600 w 5757333"/>
              <a:gd name="connsiteY10" fmla="*/ 67733 h 2810933"/>
              <a:gd name="connsiteX11" fmla="*/ 5020733 w 5757333"/>
              <a:gd name="connsiteY11" fmla="*/ 254000 h 2810933"/>
              <a:gd name="connsiteX12" fmla="*/ 5528733 w 5757333"/>
              <a:gd name="connsiteY12" fmla="*/ 872067 h 2810933"/>
              <a:gd name="connsiteX13" fmla="*/ 5757333 w 5757333"/>
              <a:gd name="connsiteY13" fmla="*/ 1498600 h 2810933"/>
              <a:gd name="connsiteX14" fmla="*/ 5511800 w 5757333"/>
              <a:gd name="connsiteY14" fmla="*/ 1947333 h 2810933"/>
              <a:gd name="connsiteX0" fmla="*/ 5054342 w 5299875"/>
              <a:gd name="connsiteY0" fmla="*/ 1947333 h 2810933"/>
              <a:gd name="connsiteX1" fmla="*/ 4368542 w 5299875"/>
              <a:gd name="connsiteY1" fmla="*/ 1938867 h 2810933"/>
              <a:gd name="connsiteX2" fmla="*/ 3335608 w 5299875"/>
              <a:gd name="connsiteY2" fmla="*/ 2455333 h 2810933"/>
              <a:gd name="connsiteX3" fmla="*/ 1616875 w 5299875"/>
              <a:gd name="connsiteY3" fmla="*/ 2810933 h 2810933"/>
              <a:gd name="connsiteX4" fmla="*/ 0 w 5299875"/>
              <a:gd name="connsiteY4" fmla="*/ 2282647 h 2810933"/>
              <a:gd name="connsiteX5" fmla="*/ 440008 w 5299875"/>
              <a:gd name="connsiteY5" fmla="*/ 1803400 h 2810933"/>
              <a:gd name="connsiteX6" fmla="*/ 2218008 w 5299875"/>
              <a:gd name="connsiteY6" fmla="*/ 1244600 h 2810933"/>
              <a:gd name="connsiteX7" fmla="*/ 2836075 w 5299875"/>
              <a:gd name="connsiteY7" fmla="*/ 897467 h 2810933"/>
              <a:gd name="connsiteX8" fmla="*/ 2895342 w 5299875"/>
              <a:gd name="connsiteY8" fmla="*/ 389467 h 2810933"/>
              <a:gd name="connsiteX9" fmla="*/ 3123942 w 5299875"/>
              <a:gd name="connsiteY9" fmla="*/ 0 h 2810933"/>
              <a:gd name="connsiteX10" fmla="*/ 4089142 w 5299875"/>
              <a:gd name="connsiteY10" fmla="*/ 67733 h 2810933"/>
              <a:gd name="connsiteX11" fmla="*/ 4563275 w 5299875"/>
              <a:gd name="connsiteY11" fmla="*/ 254000 h 2810933"/>
              <a:gd name="connsiteX12" fmla="*/ 5071275 w 5299875"/>
              <a:gd name="connsiteY12" fmla="*/ 872067 h 2810933"/>
              <a:gd name="connsiteX13" fmla="*/ 5299875 w 5299875"/>
              <a:gd name="connsiteY13" fmla="*/ 1498600 h 2810933"/>
              <a:gd name="connsiteX14" fmla="*/ 5054342 w 5299875"/>
              <a:gd name="connsiteY14" fmla="*/ 1947333 h 2810933"/>
              <a:gd name="connsiteX0" fmla="*/ 5054342 w 5299875"/>
              <a:gd name="connsiteY0" fmla="*/ 1947333 h 2810933"/>
              <a:gd name="connsiteX1" fmla="*/ 4368542 w 5299875"/>
              <a:gd name="connsiteY1" fmla="*/ 1938867 h 2810933"/>
              <a:gd name="connsiteX2" fmla="*/ 3335608 w 5299875"/>
              <a:gd name="connsiteY2" fmla="*/ 2455333 h 2810933"/>
              <a:gd name="connsiteX3" fmla="*/ 1616875 w 5299875"/>
              <a:gd name="connsiteY3" fmla="*/ 2810933 h 2810933"/>
              <a:gd name="connsiteX4" fmla="*/ 0 w 5299875"/>
              <a:gd name="connsiteY4" fmla="*/ 2282647 h 2810933"/>
              <a:gd name="connsiteX5" fmla="*/ 440008 w 5299875"/>
              <a:gd name="connsiteY5" fmla="*/ 1803400 h 2810933"/>
              <a:gd name="connsiteX6" fmla="*/ 880823 w 5299875"/>
              <a:gd name="connsiteY6" fmla="*/ 1820218 h 2810933"/>
              <a:gd name="connsiteX7" fmla="*/ 2218008 w 5299875"/>
              <a:gd name="connsiteY7" fmla="*/ 1244600 h 2810933"/>
              <a:gd name="connsiteX8" fmla="*/ 2836075 w 5299875"/>
              <a:gd name="connsiteY8" fmla="*/ 897467 h 2810933"/>
              <a:gd name="connsiteX9" fmla="*/ 2895342 w 5299875"/>
              <a:gd name="connsiteY9" fmla="*/ 389467 h 2810933"/>
              <a:gd name="connsiteX10" fmla="*/ 3123942 w 5299875"/>
              <a:gd name="connsiteY10" fmla="*/ 0 h 2810933"/>
              <a:gd name="connsiteX11" fmla="*/ 4089142 w 5299875"/>
              <a:gd name="connsiteY11" fmla="*/ 67733 h 2810933"/>
              <a:gd name="connsiteX12" fmla="*/ 4563275 w 5299875"/>
              <a:gd name="connsiteY12" fmla="*/ 254000 h 2810933"/>
              <a:gd name="connsiteX13" fmla="*/ 5071275 w 5299875"/>
              <a:gd name="connsiteY13" fmla="*/ 872067 h 2810933"/>
              <a:gd name="connsiteX14" fmla="*/ 5299875 w 5299875"/>
              <a:gd name="connsiteY14" fmla="*/ 1498600 h 2810933"/>
              <a:gd name="connsiteX15" fmla="*/ 5054342 w 5299875"/>
              <a:gd name="connsiteY15" fmla="*/ 1947333 h 2810933"/>
              <a:gd name="connsiteX0" fmla="*/ 5054342 w 5299875"/>
              <a:gd name="connsiteY0" fmla="*/ 1947333 h 2810933"/>
              <a:gd name="connsiteX1" fmla="*/ 4368542 w 5299875"/>
              <a:gd name="connsiteY1" fmla="*/ 1938867 h 2810933"/>
              <a:gd name="connsiteX2" fmla="*/ 3335608 w 5299875"/>
              <a:gd name="connsiteY2" fmla="*/ 2455333 h 2810933"/>
              <a:gd name="connsiteX3" fmla="*/ 1616875 w 5299875"/>
              <a:gd name="connsiteY3" fmla="*/ 2810933 h 2810933"/>
              <a:gd name="connsiteX4" fmla="*/ 0 w 5299875"/>
              <a:gd name="connsiteY4" fmla="*/ 2282647 h 2810933"/>
              <a:gd name="connsiteX5" fmla="*/ 430858 w 5299875"/>
              <a:gd name="connsiteY5" fmla="*/ 2075189 h 2810933"/>
              <a:gd name="connsiteX6" fmla="*/ 880823 w 5299875"/>
              <a:gd name="connsiteY6" fmla="*/ 1820218 h 2810933"/>
              <a:gd name="connsiteX7" fmla="*/ 2218008 w 5299875"/>
              <a:gd name="connsiteY7" fmla="*/ 1244600 h 2810933"/>
              <a:gd name="connsiteX8" fmla="*/ 2836075 w 5299875"/>
              <a:gd name="connsiteY8" fmla="*/ 897467 h 2810933"/>
              <a:gd name="connsiteX9" fmla="*/ 2895342 w 5299875"/>
              <a:gd name="connsiteY9" fmla="*/ 389467 h 2810933"/>
              <a:gd name="connsiteX10" fmla="*/ 3123942 w 5299875"/>
              <a:gd name="connsiteY10" fmla="*/ 0 h 2810933"/>
              <a:gd name="connsiteX11" fmla="*/ 4089142 w 5299875"/>
              <a:gd name="connsiteY11" fmla="*/ 67733 h 2810933"/>
              <a:gd name="connsiteX12" fmla="*/ 4563275 w 5299875"/>
              <a:gd name="connsiteY12" fmla="*/ 254000 h 2810933"/>
              <a:gd name="connsiteX13" fmla="*/ 5071275 w 5299875"/>
              <a:gd name="connsiteY13" fmla="*/ 872067 h 2810933"/>
              <a:gd name="connsiteX14" fmla="*/ 5299875 w 5299875"/>
              <a:gd name="connsiteY14" fmla="*/ 1498600 h 2810933"/>
              <a:gd name="connsiteX15" fmla="*/ 5054342 w 5299875"/>
              <a:gd name="connsiteY15" fmla="*/ 1947333 h 2810933"/>
              <a:gd name="connsiteX0" fmla="*/ 5054342 w 5299875"/>
              <a:gd name="connsiteY0" fmla="*/ 1999937 h 2863537"/>
              <a:gd name="connsiteX1" fmla="*/ 4368542 w 5299875"/>
              <a:gd name="connsiteY1" fmla="*/ 1991471 h 2863537"/>
              <a:gd name="connsiteX2" fmla="*/ 3335608 w 5299875"/>
              <a:gd name="connsiteY2" fmla="*/ 2507937 h 2863537"/>
              <a:gd name="connsiteX3" fmla="*/ 1616875 w 5299875"/>
              <a:gd name="connsiteY3" fmla="*/ 2863537 h 2863537"/>
              <a:gd name="connsiteX4" fmla="*/ 0 w 5299875"/>
              <a:gd name="connsiteY4" fmla="*/ 2335251 h 2863537"/>
              <a:gd name="connsiteX5" fmla="*/ 430858 w 5299875"/>
              <a:gd name="connsiteY5" fmla="*/ 2127793 h 2863537"/>
              <a:gd name="connsiteX6" fmla="*/ 880823 w 5299875"/>
              <a:gd name="connsiteY6" fmla="*/ 1872822 h 2863537"/>
              <a:gd name="connsiteX7" fmla="*/ 2218008 w 5299875"/>
              <a:gd name="connsiteY7" fmla="*/ 1297204 h 2863537"/>
              <a:gd name="connsiteX8" fmla="*/ 2836075 w 5299875"/>
              <a:gd name="connsiteY8" fmla="*/ 950071 h 2863537"/>
              <a:gd name="connsiteX9" fmla="*/ 2895342 w 5299875"/>
              <a:gd name="connsiteY9" fmla="*/ 442071 h 2863537"/>
              <a:gd name="connsiteX10" fmla="*/ 2995854 w 5299875"/>
              <a:gd name="connsiteY10" fmla="*/ 0 h 2863537"/>
              <a:gd name="connsiteX11" fmla="*/ 4089142 w 5299875"/>
              <a:gd name="connsiteY11" fmla="*/ 120337 h 2863537"/>
              <a:gd name="connsiteX12" fmla="*/ 4563275 w 5299875"/>
              <a:gd name="connsiteY12" fmla="*/ 306604 h 2863537"/>
              <a:gd name="connsiteX13" fmla="*/ 5071275 w 5299875"/>
              <a:gd name="connsiteY13" fmla="*/ 924671 h 2863537"/>
              <a:gd name="connsiteX14" fmla="*/ 5299875 w 5299875"/>
              <a:gd name="connsiteY14" fmla="*/ 1551204 h 2863537"/>
              <a:gd name="connsiteX15" fmla="*/ 5054342 w 5299875"/>
              <a:gd name="connsiteY15" fmla="*/ 1999937 h 2863537"/>
              <a:gd name="connsiteX0" fmla="*/ 5054342 w 5299875"/>
              <a:gd name="connsiteY0" fmla="*/ 1999937 h 2863537"/>
              <a:gd name="connsiteX1" fmla="*/ 4368542 w 5299875"/>
              <a:gd name="connsiteY1" fmla="*/ 1991471 h 2863537"/>
              <a:gd name="connsiteX2" fmla="*/ 3335608 w 5299875"/>
              <a:gd name="connsiteY2" fmla="*/ 2507937 h 2863537"/>
              <a:gd name="connsiteX3" fmla="*/ 1616875 w 5299875"/>
              <a:gd name="connsiteY3" fmla="*/ 2863537 h 2863537"/>
              <a:gd name="connsiteX4" fmla="*/ 0 w 5299875"/>
              <a:gd name="connsiteY4" fmla="*/ 2335251 h 2863537"/>
              <a:gd name="connsiteX5" fmla="*/ 430858 w 5299875"/>
              <a:gd name="connsiteY5" fmla="*/ 2127793 h 2863537"/>
              <a:gd name="connsiteX6" fmla="*/ 880823 w 5299875"/>
              <a:gd name="connsiteY6" fmla="*/ 1872822 h 2863537"/>
              <a:gd name="connsiteX7" fmla="*/ 2218008 w 5299875"/>
              <a:gd name="connsiteY7" fmla="*/ 1297204 h 2863537"/>
              <a:gd name="connsiteX8" fmla="*/ 2836075 w 5299875"/>
              <a:gd name="connsiteY8" fmla="*/ 950071 h 2863537"/>
              <a:gd name="connsiteX9" fmla="*/ 2895342 w 5299875"/>
              <a:gd name="connsiteY9" fmla="*/ 442071 h 2863537"/>
              <a:gd name="connsiteX10" fmla="*/ 2995854 w 5299875"/>
              <a:gd name="connsiteY10" fmla="*/ 0 h 2863537"/>
              <a:gd name="connsiteX11" fmla="*/ 3970202 w 5299875"/>
              <a:gd name="connsiteY11" fmla="*/ 41430 h 2863537"/>
              <a:gd name="connsiteX12" fmla="*/ 4563275 w 5299875"/>
              <a:gd name="connsiteY12" fmla="*/ 306604 h 2863537"/>
              <a:gd name="connsiteX13" fmla="*/ 5071275 w 5299875"/>
              <a:gd name="connsiteY13" fmla="*/ 924671 h 2863537"/>
              <a:gd name="connsiteX14" fmla="*/ 5299875 w 5299875"/>
              <a:gd name="connsiteY14" fmla="*/ 1551204 h 2863537"/>
              <a:gd name="connsiteX15" fmla="*/ 5054342 w 5299875"/>
              <a:gd name="connsiteY15" fmla="*/ 1999937 h 2863537"/>
              <a:gd name="connsiteX0" fmla="*/ 5054342 w 5299875"/>
              <a:gd name="connsiteY0" fmla="*/ 1999937 h 2863537"/>
              <a:gd name="connsiteX1" fmla="*/ 4368542 w 5299875"/>
              <a:gd name="connsiteY1" fmla="*/ 1991471 h 2863537"/>
              <a:gd name="connsiteX2" fmla="*/ 3335608 w 5299875"/>
              <a:gd name="connsiteY2" fmla="*/ 2507937 h 2863537"/>
              <a:gd name="connsiteX3" fmla="*/ 1616875 w 5299875"/>
              <a:gd name="connsiteY3" fmla="*/ 2863537 h 2863537"/>
              <a:gd name="connsiteX4" fmla="*/ 0 w 5299875"/>
              <a:gd name="connsiteY4" fmla="*/ 2335251 h 2863537"/>
              <a:gd name="connsiteX5" fmla="*/ 430858 w 5299875"/>
              <a:gd name="connsiteY5" fmla="*/ 2127793 h 2863537"/>
              <a:gd name="connsiteX6" fmla="*/ 880823 w 5299875"/>
              <a:gd name="connsiteY6" fmla="*/ 1872822 h 2863537"/>
              <a:gd name="connsiteX7" fmla="*/ 2218008 w 5299875"/>
              <a:gd name="connsiteY7" fmla="*/ 1297204 h 2863537"/>
              <a:gd name="connsiteX8" fmla="*/ 2836075 w 5299875"/>
              <a:gd name="connsiteY8" fmla="*/ 950071 h 2863537"/>
              <a:gd name="connsiteX9" fmla="*/ 2774702 w 5299875"/>
              <a:gd name="connsiteY9" fmla="*/ 434971 h 2863537"/>
              <a:gd name="connsiteX10" fmla="*/ 2895342 w 5299875"/>
              <a:gd name="connsiteY10" fmla="*/ 442071 h 2863537"/>
              <a:gd name="connsiteX11" fmla="*/ 2995854 w 5299875"/>
              <a:gd name="connsiteY11" fmla="*/ 0 h 2863537"/>
              <a:gd name="connsiteX12" fmla="*/ 3970202 w 5299875"/>
              <a:gd name="connsiteY12" fmla="*/ 41430 h 2863537"/>
              <a:gd name="connsiteX13" fmla="*/ 4563275 w 5299875"/>
              <a:gd name="connsiteY13" fmla="*/ 306604 h 2863537"/>
              <a:gd name="connsiteX14" fmla="*/ 5071275 w 5299875"/>
              <a:gd name="connsiteY14" fmla="*/ 924671 h 2863537"/>
              <a:gd name="connsiteX15" fmla="*/ 5299875 w 5299875"/>
              <a:gd name="connsiteY15" fmla="*/ 1551204 h 2863537"/>
              <a:gd name="connsiteX16" fmla="*/ 5054342 w 5299875"/>
              <a:gd name="connsiteY16" fmla="*/ 1999937 h 2863537"/>
              <a:gd name="connsiteX0" fmla="*/ 5054342 w 5299875"/>
              <a:gd name="connsiteY0" fmla="*/ 1999937 h 2863537"/>
              <a:gd name="connsiteX1" fmla="*/ 4368542 w 5299875"/>
              <a:gd name="connsiteY1" fmla="*/ 1991471 h 2863537"/>
              <a:gd name="connsiteX2" fmla="*/ 3335608 w 5299875"/>
              <a:gd name="connsiteY2" fmla="*/ 2507937 h 2863537"/>
              <a:gd name="connsiteX3" fmla="*/ 1616875 w 5299875"/>
              <a:gd name="connsiteY3" fmla="*/ 2863537 h 2863537"/>
              <a:gd name="connsiteX4" fmla="*/ 0 w 5299875"/>
              <a:gd name="connsiteY4" fmla="*/ 2335251 h 2863537"/>
              <a:gd name="connsiteX5" fmla="*/ 430858 w 5299875"/>
              <a:gd name="connsiteY5" fmla="*/ 2127793 h 2863537"/>
              <a:gd name="connsiteX6" fmla="*/ 880823 w 5299875"/>
              <a:gd name="connsiteY6" fmla="*/ 1872822 h 2863537"/>
              <a:gd name="connsiteX7" fmla="*/ 2218008 w 5299875"/>
              <a:gd name="connsiteY7" fmla="*/ 1297204 h 2863537"/>
              <a:gd name="connsiteX8" fmla="*/ 2890971 w 5299875"/>
              <a:gd name="connsiteY8" fmla="*/ 915001 h 2863537"/>
              <a:gd name="connsiteX9" fmla="*/ 2774702 w 5299875"/>
              <a:gd name="connsiteY9" fmla="*/ 434971 h 2863537"/>
              <a:gd name="connsiteX10" fmla="*/ 2895342 w 5299875"/>
              <a:gd name="connsiteY10" fmla="*/ 442071 h 2863537"/>
              <a:gd name="connsiteX11" fmla="*/ 2995854 w 5299875"/>
              <a:gd name="connsiteY11" fmla="*/ 0 h 2863537"/>
              <a:gd name="connsiteX12" fmla="*/ 3970202 w 5299875"/>
              <a:gd name="connsiteY12" fmla="*/ 41430 h 2863537"/>
              <a:gd name="connsiteX13" fmla="*/ 4563275 w 5299875"/>
              <a:gd name="connsiteY13" fmla="*/ 306604 h 2863537"/>
              <a:gd name="connsiteX14" fmla="*/ 5071275 w 5299875"/>
              <a:gd name="connsiteY14" fmla="*/ 924671 h 2863537"/>
              <a:gd name="connsiteX15" fmla="*/ 5299875 w 5299875"/>
              <a:gd name="connsiteY15" fmla="*/ 1551204 h 2863537"/>
              <a:gd name="connsiteX16" fmla="*/ 5054342 w 5299875"/>
              <a:gd name="connsiteY16" fmla="*/ 1999937 h 2863537"/>
              <a:gd name="connsiteX0" fmla="*/ 5054342 w 5299875"/>
              <a:gd name="connsiteY0" fmla="*/ 1999937 h 2863537"/>
              <a:gd name="connsiteX1" fmla="*/ 4368542 w 5299875"/>
              <a:gd name="connsiteY1" fmla="*/ 1991471 h 2863537"/>
              <a:gd name="connsiteX2" fmla="*/ 3335608 w 5299875"/>
              <a:gd name="connsiteY2" fmla="*/ 2507937 h 2863537"/>
              <a:gd name="connsiteX3" fmla="*/ 1616875 w 5299875"/>
              <a:gd name="connsiteY3" fmla="*/ 2863537 h 2863537"/>
              <a:gd name="connsiteX4" fmla="*/ 0 w 5299875"/>
              <a:gd name="connsiteY4" fmla="*/ 2335251 h 2863537"/>
              <a:gd name="connsiteX5" fmla="*/ 430858 w 5299875"/>
              <a:gd name="connsiteY5" fmla="*/ 2127793 h 2863537"/>
              <a:gd name="connsiteX6" fmla="*/ 880823 w 5299875"/>
              <a:gd name="connsiteY6" fmla="*/ 1872822 h 2863537"/>
              <a:gd name="connsiteX7" fmla="*/ 2218008 w 5299875"/>
              <a:gd name="connsiteY7" fmla="*/ 1297204 h 2863537"/>
              <a:gd name="connsiteX8" fmla="*/ 2890971 w 5299875"/>
              <a:gd name="connsiteY8" fmla="*/ 915001 h 2863537"/>
              <a:gd name="connsiteX9" fmla="*/ 2774702 w 5299875"/>
              <a:gd name="connsiteY9" fmla="*/ 434971 h 2863537"/>
              <a:gd name="connsiteX10" fmla="*/ 2995982 w 5299875"/>
              <a:gd name="connsiteY10" fmla="*/ 284258 h 2863537"/>
              <a:gd name="connsiteX11" fmla="*/ 2995854 w 5299875"/>
              <a:gd name="connsiteY11" fmla="*/ 0 h 2863537"/>
              <a:gd name="connsiteX12" fmla="*/ 3970202 w 5299875"/>
              <a:gd name="connsiteY12" fmla="*/ 41430 h 2863537"/>
              <a:gd name="connsiteX13" fmla="*/ 4563275 w 5299875"/>
              <a:gd name="connsiteY13" fmla="*/ 306604 h 2863537"/>
              <a:gd name="connsiteX14" fmla="*/ 5071275 w 5299875"/>
              <a:gd name="connsiteY14" fmla="*/ 924671 h 2863537"/>
              <a:gd name="connsiteX15" fmla="*/ 5299875 w 5299875"/>
              <a:gd name="connsiteY15" fmla="*/ 1551204 h 2863537"/>
              <a:gd name="connsiteX16" fmla="*/ 5054342 w 5299875"/>
              <a:gd name="connsiteY16" fmla="*/ 1999937 h 2863537"/>
              <a:gd name="connsiteX0" fmla="*/ 5054342 w 5299875"/>
              <a:gd name="connsiteY0" fmla="*/ 1999937 h 2863537"/>
              <a:gd name="connsiteX1" fmla="*/ 4368542 w 5299875"/>
              <a:gd name="connsiteY1" fmla="*/ 1991471 h 2863537"/>
              <a:gd name="connsiteX2" fmla="*/ 3335608 w 5299875"/>
              <a:gd name="connsiteY2" fmla="*/ 2507937 h 2863537"/>
              <a:gd name="connsiteX3" fmla="*/ 1616875 w 5299875"/>
              <a:gd name="connsiteY3" fmla="*/ 2863537 h 2863537"/>
              <a:gd name="connsiteX4" fmla="*/ 0 w 5299875"/>
              <a:gd name="connsiteY4" fmla="*/ 2335251 h 2863537"/>
              <a:gd name="connsiteX5" fmla="*/ 430858 w 5299875"/>
              <a:gd name="connsiteY5" fmla="*/ 2127793 h 2863537"/>
              <a:gd name="connsiteX6" fmla="*/ 880823 w 5299875"/>
              <a:gd name="connsiteY6" fmla="*/ 1872822 h 2863537"/>
              <a:gd name="connsiteX7" fmla="*/ 2218008 w 5299875"/>
              <a:gd name="connsiteY7" fmla="*/ 1297204 h 2863537"/>
              <a:gd name="connsiteX8" fmla="*/ 2890971 w 5299875"/>
              <a:gd name="connsiteY8" fmla="*/ 915001 h 2863537"/>
              <a:gd name="connsiteX9" fmla="*/ 2893642 w 5299875"/>
              <a:gd name="connsiteY9" fmla="*/ 548946 h 2863537"/>
              <a:gd name="connsiteX10" fmla="*/ 2995982 w 5299875"/>
              <a:gd name="connsiteY10" fmla="*/ 284258 h 2863537"/>
              <a:gd name="connsiteX11" fmla="*/ 2995854 w 5299875"/>
              <a:gd name="connsiteY11" fmla="*/ 0 h 2863537"/>
              <a:gd name="connsiteX12" fmla="*/ 3970202 w 5299875"/>
              <a:gd name="connsiteY12" fmla="*/ 41430 h 2863537"/>
              <a:gd name="connsiteX13" fmla="*/ 4563275 w 5299875"/>
              <a:gd name="connsiteY13" fmla="*/ 306604 h 2863537"/>
              <a:gd name="connsiteX14" fmla="*/ 5071275 w 5299875"/>
              <a:gd name="connsiteY14" fmla="*/ 924671 h 2863537"/>
              <a:gd name="connsiteX15" fmla="*/ 5299875 w 5299875"/>
              <a:gd name="connsiteY15" fmla="*/ 1551204 h 2863537"/>
              <a:gd name="connsiteX16" fmla="*/ 5054342 w 5299875"/>
              <a:gd name="connsiteY16" fmla="*/ 1999937 h 286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99875" h="2863537">
                <a:moveTo>
                  <a:pt x="5054342" y="1999937"/>
                </a:moveTo>
                <a:lnTo>
                  <a:pt x="4368542" y="1991471"/>
                </a:lnTo>
                <a:lnTo>
                  <a:pt x="3335608" y="2507937"/>
                </a:lnTo>
                <a:lnTo>
                  <a:pt x="1616875" y="2863537"/>
                </a:lnTo>
                <a:lnTo>
                  <a:pt x="0" y="2335251"/>
                </a:lnTo>
                <a:lnTo>
                  <a:pt x="430858" y="2127793"/>
                </a:lnTo>
                <a:cubicBezTo>
                  <a:pt x="440559" y="2118787"/>
                  <a:pt x="871122" y="1881828"/>
                  <a:pt x="880823" y="1872822"/>
                </a:cubicBezTo>
                <a:lnTo>
                  <a:pt x="2218008" y="1297204"/>
                </a:lnTo>
                <a:lnTo>
                  <a:pt x="2890971" y="915001"/>
                </a:lnTo>
                <a:cubicBezTo>
                  <a:pt x="2910160" y="754990"/>
                  <a:pt x="2874453" y="708957"/>
                  <a:pt x="2893642" y="548946"/>
                </a:cubicBezTo>
                <a:lnTo>
                  <a:pt x="2995982" y="284258"/>
                </a:lnTo>
                <a:cubicBezTo>
                  <a:pt x="2995939" y="189505"/>
                  <a:pt x="2995897" y="94753"/>
                  <a:pt x="2995854" y="0"/>
                </a:cubicBezTo>
                <a:lnTo>
                  <a:pt x="3970202" y="41430"/>
                </a:lnTo>
                <a:lnTo>
                  <a:pt x="4563275" y="306604"/>
                </a:lnTo>
                <a:lnTo>
                  <a:pt x="5071275" y="924671"/>
                </a:lnTo>
                <a:lnTo>
                  <a:pt x="5299875" y="1551204"/>
                </a:lnTo>
                <a:lnTo>
                  <a:pt x="5054342" y="1999937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1416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arammi 2"/>
          <p:cNvSpPr txBox="1"/>
          <p:nvPr/>
        </p:nvSpPr>
        <p:spPr>
          <a:xfrm>
            <a:off x="0" y="18839"/>
            <a:ext cx="9144000" cy="630839"/>
          </a:xfrm>
          <a:prstGeom prst="rect">
            <a:avLst/>
          </a:prstGeom>
          <a:noFill/>
        </p:spPr>
        <p:txBody>
          <a:bodyPr wrap="square" lIns="91347" tIns="45669" rIns="91347" bIns="45669" rtlCol="0">
            <a:spAutoFit/>
          </a:bodyPr>
          <a:lstStyle/>
          <a:p>
            <a:pPr algn="ctr"/>
            <a:r>
              <a:rPr lang="is-IS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MALBIKUN</a:t>
            </a:r>
            <a:r>
              <a:rPr lang="is-I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</a:p>
        </p:txBody>
      </p:sp>
      <p:sp>
        <p:nvSpPr>
          <p:cNvPr id="6" name="Rétthyrningur 5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endParaRPr lang="is-IS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298" y="771550"/>
            <a:ext cx="4662649" cy="398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f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458983"/>
              </p:ext>
            </p:extLst>
          </p:nvPr>
        </p:nvGraphicFramePr>
        <p:xfrm>
          <a:off x="0" y="649681"/>
          <a:ext cx="4562872" cy="4403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62872"/>
              </a:tblGrid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 dirty="0">
                          <a:effectLst/>
                        </a:rPr>
                        <a:t>Arnarbakki, ( Grýtubakki - Kóngsbakki )</a:t>
                      </a:r>
                      <a:endParaRPr lang="is-I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 dirty="0">
                          <a:effectLst/>
                        </a:rPr>
                        <a:t>Arnarbakki, ( Maríubakki - </a:t>
                      </a:r>
                      <a:r>
                        <a:rPr lang="is-IS" sz="1400" dirty="0" err="1">
                          <a:effectLst/>
                        </a:rPr>
                        <a:t>Stekkjabakki</a:t>
                      </a:r>
                      <a:r>
                        <a:rPr lang="is-IS" sz="1400" dirty="0">
                          <a:effectLst/>
                        </a:rPr>
                        <a:t> )</a:t>
                      </a:r>
                      <a:endParaRPr lang="is-I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</a:rPr>
                        <a:t>Álfabakki NS, ( Stekkjarbakka - Álfabakka)</a:t>
                      </a:r>
                      <a:endParaRPr lang="is-I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</a:rPr>
                        <a:t>Árskógar, ( Skógarsel - Innkeyrsla að nr. 2 )</a:t>
                      </a:r>
                      <a:endParaRPr lang="is-I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</a:rPr>
                        <a:t>Grófarsel  st. 4 - 187</a:t>
                      </a:r>
                      <a:endParaRPr lang="is-I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</a:rPr>
                        <a:t>Holtasel ( Hjallasel - Jaðarsel )</a:t>
                      </a:r>
                      <a:endParaRPr lang="is-I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</a:rPr>
                        <a:t>Norðurfell, ( Austurberg - Keilufell )</a:t>
                      </a:r>
                      <a:endParaRPr lang="is-I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</a:rPr>
                        <a:t>Norðurfell, ( Breiðholtsbraut - Æsufell )</a:t>
                      </a:r>
                      <a:endParaRPr lang="is-I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</a:rPr>
                        <a:t>Norðurhólar (Starrahólar - Vesturhólar )</a:t>
                      </a:r>
                      <a:endParaRPr lang="is-I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180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</a:rPr>
                        <a:t>Rangársel (Skógarsel - Hólmasel)</a:t>
                      </a:r>
                      <a:endParaRPr lang="is-I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</a:rPr>
                        <a:t>Stekkjarbakki / Álfabakki, rampi</a:t>
                      </a:r>
                      <a:endParaRPr lang="is-I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</a:rPr>
                        <a:t>Suðurfell  ( Keilufell - Kötlufell )</a:t>
                      </a:r>
                      <a:endParaRPr lang="is-I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</a:rPr>
                        <a:t>Vaðlasel</a:t>
                      </a:r>
                      <a:endParaRPr lang="is-I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</a:rPr>
                        <a:t>Vaglasel</a:t>
                      </a:r>
                      <a:endParaRPr lang="is-I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</a:rPr>
                        <a:t>Þangbakki, bílastæði</a:t>
                      </a:r>
                      <a:endParaRPr lang="is-I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  <a:tr h="279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s-IS" sz="1400" dirty="0">
                          <a:effectLst/>
                        </a:rPr>
                        <a:t>Öldusel (Skógarsel - Tungusel)</a:t>
                      </a:r>
                      <a:endParaRPr lang="is-I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75" marR="38075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8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4272" y="1354120"/>
            <a:ext cx="4016659" cy="2677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AÐRAR</a:t>
            </a:r>
            <a:r>
              <a:rPr lang="en-US" dirty="0" smtClean="0"/>
              <a:t> </a:t>
            </a:r>
            <a:r>
              <a:rPr lang="en-US" dirty="0" err="1" smtClean="0"/>
              <a:t>SAMGÖNGUFRAMKVÆMDIR</a:t>
            </a:r>
            <a:endParaRPr lang="is-IS" dirty="0"/>
          </a:p>
        </p:txBody>
      </p:sp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251520" y="915566"/>
            <a:ext cx="4176464" cy="3744416"/>
          </a:xfrm>
        </p:spPr>
        <p:txBody>
          <a:bodyPr>
            <a:normAutofit/>
          </a:bodyPr>
          <a:lstStyle/>
          <a:p>
            <a:pPr marL="456681" lvl="1" indent="0">
              <a:buNone/>
            </a:pPr>
            <a:r>
              <a:rPr lang="en-US" sz="3200" dirty="0" err="1" smtClean="0">
                <a:solidFill>
                  <a:schemeClr val="tx2">
                    <a:lumMod val="50000"/>
                  </a:schemeClr>
                </a:solidFill>
              </a:rPr>
              <a:t>Elliðaárdalur</a:t>
            </a:r>
            <a:endParaRPr lang="en-US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6681" lvl="1" indent="0">
              <a:buNone/>
            </a:pP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6681" lvl="1" indent="0">
              <a:buNone/>
            </a:pP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Lýsing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stígs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 á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milli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Breiðholtsbrautar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og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gömlu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Vatnsveitubrúarinnar</a:t>
            </a:r>
            <a:endParaRPr lang="is-IS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s-IS" dirty="0"/>
          </a:p>
        </p:txBody>
      </p:sp>
      <p:sp>
        <p:nvSpPr>
          <p:cNvPr id="5" name="Rétthyrningur 4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7" tIns="45669" rIns="91347" bIns="45669"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7634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8" t="8701" r="1938" b="19842"/>
          <a:stretch/>
        </p:blipFill>
        <p:spPr bwMode="auto">
          <a:xfrm>
            <a:off x="-180529" y="625925"/>
            <a:ext cx="9324529" cy="499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Skólalóðir</a:t>
            </a:r>
            <a:r>
              <a:rPr lang="en-US" b="1" dirty="0" smtClean="0"/>
              <a:t> – </a:t>
            </a:r>
            <a:r>
              <a:rPr lang="en-US" b="1" dirty="0" err="1" smtClean="0"/>
              <a:t>leik</a:t>
            </a:r>
            <a:r>
              <a:rPr lang="en-US" b="1" dirty="0" smtClean="0"/>
              <a:t>- </a:t>
            </a:r>
            <a:r>
              <a:rPr lang="en-US" b="1" dirty="0" err="1" smtClean="0"/>
              <a:t>og</a:t>
            </a:r>
            <a:r>
              <a:rPr lang="en-US" b="1" dirty="0" smtClean="0"/>
              <a:t> </a:t>
            </a:r>
            <a:r>
              <a:rPr lang="en-US" b="1" dirty="0" err="1" smtClean="0"/>
              <a:t>grunnskólar</a:t>
            </a:r>
            <a:endParaRPr lang="is-IS" b="1" dirty="0"/>
          </a:p>
        </p:txBody>
      </p:sp>
      <p:sp>
        <p:nvSpPr>
          <p:cNvPr id="3" name="Textarammi 2"/>
          <p:cNvSpPr txBox="1"/>
          <p:nvPr/>
        </p:nvSpPr>
        <p:spPr>
          <a:xfrm>
            <a:off x="179512" y="127560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dirty="0" smtClean="0"/>
              <a:t>Seljaskóli</a:t>
            </a:r>
            <a:endParaRPr lang="is-IS" sz="3600" dirty="0"/>
          </a:p>
        </p:txBody>
      </p:sp>
    </p:spTree>
    <p:extLst>
      <p:ext uri="{BB962C8B-B14F-4D97-AF65-F5344CB8AC3E}">
        <p14:creationId xmlns:p14="http://schemas.microsoft.com/office/powerpoint/2010/main" val="321792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-2570" y="-164554"/>
            <a:ext cx="9146570" cy="1102519"/>
          </a:xfrm>
        </p:spPr>
        <p:txBody>
          <a:bodyPr>
            <a:normAutofit/>
          </a:bodyPr>
          <a:lstStyle/>
          <a:p>
            <a:r>
              <a:rPr lang="is-IS" sz="3200" dirty="0" smtClean="0">
                <a:solidFill>
                  <a:schemeClr val="bg1"/>
                </a:solidFill>
              </a:rPr>
              <a:t>Viðhalds- og átaksverkefni í fasteignum</a:t>
            </a:r>
            <a:endParaRPr lang="is-IS" sz="3200" dirty="0">
              <a:solidFill>
                <a:schemeClr val="bg1"/>
              </a:solidFill>
            </a:endParaRPr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82" y="699542"/>
            <a:ext cx="6094638" cy="40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arammi 2"/>
          <p:cNvSpPr txBox="1"/>
          <p:nvPr/>
        </p:nvSpPr>
        <p:spPr>
          <a:xfrm>
            <a:off x="5148064" y="408391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/>
                </a:solidFill>
              </a:rPr>
              <a:t>Bakkaborg</a:t>
            </a:r>
            <a:endParaRPr lang="is-I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3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27534"/>
          </a:xfrm>
        </p:spPr>
        <p:txBody>
          <a:bodyPr/>
          <a:lstStyle/>
          <a:p>
            <a:pPr algn="ctr"/>
            <a:r>
              <a:rPr lang="en-US" b="1" dirty="0" err="1" smtClean="0"/>
              <a:t>Framkvæmdir</a:t>
            </a:r>
            <a:r>
              <a:rPr lang="en-US" b="1" dirty="0" smtClean="0"/>
              <a:t> á </a:t>
            </a:r>
            <a:r>
              <a:rPr lang="en-US" b="1" dirty="0" err="1" smtClean="0"/>
              <a:t>árinu</a:t>
            </a:r>
            <a:r>
              <a:rPr lang="en-US" b="1" dirty="0" smtClean="0"/>
              <a:t> 2017grunn- </a:t>
            </a:r>
            <a:r>
              <a:rPr lang="en-US" b="1" dirty="0" err="1" smtClean="0"/>
              <a:t>og</a:t>
            </a:r>
            <a:r>
              <a:rPr lang="en-US" b="1" dirty="0" smtClean="0"/>
              <a:t> </a:t>
            </a:r>
            <a:r>
              <a:rPr lang="en-US" b="1" dirty="0" err="1" smtClean="0"/>
              <a:t>leikskólalóðir</a:t>
            </a:r>
            <a:endParaRPr lang="is-IS" b="1" dirty="0"/>
          </a:p>
        </p:txBody>
      </p:sp>
      <p:sp>
        <p:nvSpPr>
          <p:cNvPr id="15" name="Staðgengill efnis 14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402832" cy="4243386"/>
          </a:xfrm>
        </p:spPr>
        <p:txBody>
          <a:bodyPr>
            <a:normAutofit fontScale="55000" lnSpcReduction="20000"/>
          </a:bodyPr>
          <a:lstStyle/>
          <a:p>
            <a:pPr marL="285554" indent="-285554"/>
            <a:r>
              <a:rPr lang="is-IS" b="1" dirty="0"/>
              <a:t>Breiðholtsskóli </a:t>
            </a:r>
            <a:r>
              <a:rPr lang="is-IS" dirty="0"/>
              <a:t>- Endurnýjun </a:t>
            </a:r>
            <a:r>
              <a:rPr lang="is-IS" dirty="0" smtClean="0"/>
              <a:t>mötuneytis, ný loftræsting í kennslueldhúsi, boltagerði nýtt gervigras.</a:t>
            </a:r>
            <a:endParaRPr lang="is-IS" dirty="0"/>
          </a:p>
          <a:p>
            <a:pPr marL="285554" indent="-285554"/>
            <a:r>
              <a:rPr lang="is-IS" b="1" dirty="0" smtClean="0"/>
              <a:t>Seljaskóli-</a:t>
            </a:r>
            <a:r>
              <a:rPr lang="is-IS" dirty="0" smtClean="0"/>
              <a:t> lóð löguð, múrviðgerðir og endurnýjun þakjárns, boltagerði nýtt gervigras</a:t>
            </a:r>
          </a:p>
          <a:p>
            <a:pPr marL="285554" indent="-285554"/>
            <a:r>
              <a:rPr lang="is-IS" b="1" dirty="0" err="1" smtClean="0"/>
              <a:t>Ölduselsskóli-</a:t>
            </a:r>
            <a:r>
              <a:rPr lang="is-IS" dirty="0" err="1" smtClean="0"/>
              <a:t>viðgerðir</a:t>
            </a:r>
            <a:r>
              <a:rPr lang="is-IS" dirty="0" smtClean="0"/>
              <a:t> </a:t>
            </a:r>
            <a:r>
              <a:rPr lang="is-IS" dirty="0"/>
              <a:t>á þaki og gluggum</a:t>
            </a:r>
          </a:p>
          <a:p>
            <a:pPr marL="285554" indent="-285554"/>
            <a:r>
              <a:rPr lang="is-IS" b="1" dirty="0" smtClean="0"/>
              <a:t>Hólabrekkuskóli-</a:t>
            </a:r>
            <a:r>
              <a:rPr lang="is-IS" dirty="0" smtClean="0"/>
              <a:t> boltagerði</a:t>
            </a:r>
            <a:r>
              <a:rPr lang="is-IS" dirty="0"/>
              <a:t> </a:t>
            </a:r>
            <a:r>
              <a:rPr lang="is-IS" dirty="0" smtClean="0"/>
              <a:t>nýtt gervigras, viðgerðir á þaki og útveggjum</a:t>
            </a:r>
          </a:p>
          <a:p>
            <a:pPr marL="0" indent="0">
              <a:buNone/>
            </a:pPr>
            <a:endParaRPr lang="is-IS" dirty="0"/>
          </a:p>
          <a:p>
            <a:pPr marL="285554" indent="-285554"/>
            <a:r>
              <a:rPr lang="is-IS" b="1" dirty="0" smtClean="0"/>
              <a:t>Bakkaborg</a:t>
            </a:r>
            <a:r>
              <a:rPr lang="is-IS" dirty="0" smtClean="0"/>
              <a:t> </a:t>
            </a:r>
            <a:r>
              <a:rPr lang="is-IS" dirty="0"/>
              <a:t>- Endurgerð lóðar </a:t>
            </a:r>
          </a:p>
          <a:p>
            <a:pPr marL="285554" indent="-285554"/>
            <a:r>
              <a:rPr lang="is-IS" b="1" dirty="0"/>
              <a:t>Hraunborg</a:t>
            </a:r>
            <a:r>
              <a:rPr lang="is-IS" dirty="0"/>
              <a:t> - Endurgerð lóðar </a:t>
            </a:r>
          </a:p>
          <a:p>
            <a:pPr marL="285554" indent="-285554"/>
            <a:r>
              <a:rPr lang="is-IS" b="1" dirty="0"/>
              <a:t>Fálkaborg</a:t>
            </a:r>
            <a:r>
              <a:rPr lang="is-IS" dirty="0"/>
              <a:t>, </a:t>
            </a:r>
            <a:r>
              <a:rPr lang="is-IS" dirty="0" smtClean="0"/>
              <a:t>- </a:t>
            </a:r>
            <a:r>
              <a:rPr lang="is-IS" dirty="0"/>
              <a:t>Endurgerð lóðar </a:t>
            </a:r>
          </a:p>
          <a:p>
            <a:pPr marL="285554" indent="-285554"/>
            <a:r>
              <a:rPr lang="is-IS" b="1" dirty="0" smtClean="0"/>
              <a:t>Suðurborg</a:t>
            </a:r>
            <a:r>
              <a:rPr lang="is-IS" dirty="0"/>
              <a:t>, bætt </a:t>
            </a:r>
            <a:r>
              <a:rPr lang="is-IS" dirty="0" smtClean="0"/>
              <a:t>hljóðvist.</a:t>
            </a:r>
          </a:p>
          <a:p>
            <a:pPr marL="285554" indent="-285554"/>
            <a:r>
              <a:rPr lang="is-IS" b="1" dirty="0" smtClean="0"/>
              <a:t>Borg, Arnarborg</a:t>
            </a:r>
            <a:r>
              <a:rPr lang="is-IS" dirty="0"/>
              <a:t>, endurnýjun </a:t>
            </a:r>
            <a:r>
              <a:rPr lang="is-IS" dirty="0" smtClean="0"/>
              <a:t>þakjárns</a:t>
            </a:r>
          </a:p>
          <a:p>
            <a:pPr marL="285554" indent="-285554"/>
            <a:r>
              <a:rPr lang="is-IS" b="1" dirty="0" smtClean="0"/>
              <a:t>Holt</a:t>
            </a:r>
            <a:r>
              <a:rPr lang="is-IS" b="1" dirty="0"/>
              <a:t>, Fellaborg</a:t>
            </a:r>
            <a:r>
              <a:rPr lang="is-IS" dirty="0"/>
              <a:t>, endurnýjun þakjárns, flísar á salerni og fataklefa.</a:t>
            </a:r>
          </a:p>
          <a:p>
            <a:pPr marL="285554" indent="-285554"/>
            <a:endParaRPr lang="is-IS" dirty="0" smtClean="0"/>
          </a:p>
          <a:p>
            <a:endParaRPr lang="is-I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31590"/>
            <a:ext cx="4667694" cy="311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arammi 2"/>
          <p:cNvSpPr txBox="1"/>
          <p:nvPr/>
        </p:nvSpPr>
        <p:spPr>
          <a:xfrm>
            <a:off x="4932040" y="442319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Bakkaborg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64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245"/>
            <a:ext cx="9252520" cy="6168347"/>
          </a:xfrm>
        </p:spPr>
      </p:pic>
      <p:sp>
        <p:nvSpPr>
          <p:cNvPr id="5" name="Textarammi 4"/>
          <p:cNvSpPr txBox="1"/>
          <p:nvPr/>
        </p:nvSpPr>
        <p:spPr>
          <a:xfrm>
            <a:off x="179512" y="422793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Fálkaborg – </a:t>
            </a:r>
            <a:r>
              <a:rPr lang="is-IS" dirty="0" err="1" smtClean="0"/>
              <a:t>Sept</a:t>
            </a:r>
            <a:r>
              <a:rPr lang="is-IS" dirty="0" smtClean="0"/>
              <a:t> 2017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1934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578"/>
            <a:ext cx="9108504" cy="6072335"/>
          </a:xfrm>
        </p:spPr>
      </p:pic>
      <p:sp>
        <p:nvSpPr>
          <p:cNvPr id="5" name="Textarammi 4"/>
          <p:cNvSpPr txBox="1"/>
          <p:nvPr/>
        </p:nvSpPr>
        <p:spPr>
          <a:xfrm>
            <a:off x="5868144" y="4659982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dirty="0" smtClean="0">
                <a:solidFill>
                  <a:schemeClr val="bg1"/>
                </a:solidFill>
              </a:rPr>
              <a:t>Bakkaborg – júlí 2017</a:t>
            </a:r>
            <a:endParaRPr lang="is-I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1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60" y="-1244674"/>
            <a:ext cx="9582260" cy="6388174"/>
          </a:xfrm>
        </p:spPr>
      </p:pic>
      <p:sp>
        <p:nvSpPr>
          <p:cNvPr id="5" name="Textarammi 4"/>
          <p:cNvSpPr txBox="1"/>
          <p:nvPr/>
        </p:nvSpPr>
        <p:spPr>
          <a:xfrm>
            <a:off x="418932" y="4161267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dirty="0" smtClean="0"/>
              <a:t>Fellastígur</a:t>
            </a:r>
            <a:endParaRPr lang="is-IS" sz="2800" dirty="0"/>
          </a:p>
        </p:txBody>
      </p:sp>
    </p:spTree>
    <p:extLst>
      <p:ext uri="{BB962C8B-B14F-4D97-AF65-F5344CB8AC3E}">
        <p14:creationId xmlns:p14="http://schemas.microsoft.com/office/powerpoint/2010/main" val="7725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" y="-308570"/>
            <a:ext cx="8978564" cy="5985710"/>
          </a:xfrm>
        </p:spPr>
      </p:pic>
      <p:sp>
        <p:nvSpPr>
          <p:cNvPr id="5" name="Textarammi 4"/>
          <p:cNvSpPr txBox="1"/>
          <p:nvPr/>
        </p:nvSpPr>
        <p:spPr>
          <a:xfrm>
            <a:off x="5704619" y="428513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smtClean="0">
                <a:solidFill>
                  <a:schemeClr val="bg1"/>
                </a:solidFill>
              </a:rPr>
              <a:t>Bakkaborg – júlí 2017</a:t>
            </a:r>
            <a:endParaRPr lang="is-I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0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b="1" dirty="0" smtClean="0"/>
              <a:t>Framkvæmdir í Breiðholti árið 2017</a:t>
            </a:r>
            <a:endParaRPr lang="is-IS" dirty="0"/>
          </a:p>
        </p:txBody>
      </p:sp>
      <p:sp>
        <p:nvSpPr>
          <p:cNvPr id="4" name="Textarammi 3"/>
          <p:cNvSpPr txBox="1"/>
          <p:nvPr/>
        </p:nvSpPr>
        <p:spPr>
          <a:xfrm>
            <a:off x="156940" y="771550"/>
            <a:ext cx="4703092" cy="4493423"/>
          </a:xfrm>
          <a:prstGeom prst="rect">
            <a:avLst/>
          </a:prstGeom>
          <a:noFill/>
        </p:spPr>
        <p:txBody>
          <a:bodyPr wrap="square" lIns="91336" tIns="45663" rIns="91336" bIns="45663" rtlCol="0">
            <a:spAutoFit/>
          </a:bodyPr>
          <a:lstStyle/>
          <a:p>
            <a:pPr marL="285554" indent="-285554">
              <a:buFont typeface="Arial" panose="020B0604020202020204" pitchFamily="34" charset="0"/>
              <a:buChar char="•"/>
            </a:pPr>
            <a:r>
              <a:rPr lang="is-IS" dirty="0" smtClean="0"/>
              <a:t>Gerðuberg bókasafn – endurgerð og nýr búnaður</a:t>
            </a:r>
          </a:p>
          <a:p>
            <a:pPr marL="285554" indent="-285554">
              <a:buFont typeface="Arial" panose="020B0604020202020204" pitchFamily="34" charset="0"/>
              <a:buChar char="•"/>
            </a:pPr>
            <a:r>
              <a:rPr lang="is-IS" dirty="0" smtClean="0"/>
              <a:t>Gerðuberg 3 - breytingar á kaffiteríu </a:t>
            </a:r>
          </a:p>
          <a:p>
            <a:pPr marL="285554" indent="-285554">
              <a:buFont typeface="Arial" panose="020B0604020202020204" pitchFamily="34" charset="0"/>
              <a:buChar char="•"/>
            </a:pPr>
            <a:r>
              <a:rPr lang="is-IS" dirty="0" smtClean="0"/>
              <a:t>ÍR - frjálsíþróttavöllur </a:t>
            </a:r>
            <a:r>
              <a:rPr lang="is-IS" dirty="0"/>
              <a:t>S-Mjódd </a:t>
            </a:r>
          </a:p>
          <a:p>
            <a:pPr marL="285554" indent="-285554">
              <a:buFont typeface="Arial" panose="020B0604020202020204" pitchFamily="34" charset="0"/>
              <a:buChar char="•"/>
            </a:pPr>
            <a:r>
              <a:rPr lang="is-IS" dirty="0"/>
              <a:t>Breiðholtslaug - </a:t>
            </a:r>
            <a:r>
              <a:rPr lang="is-IS" dirty="0" smtClean="0"/>
              <a:t>líkamsræktarstöð </a:t>
            </a:r>
            <a:endParaRPr lang="is-IS" dirty="0"/>
          </a:p>
          <a:p>
            <a:pPr marL="285554" indent="-285554">
              <a:buFont typeface="Arial" panose="020B0604020202020204" pitchFamily="34" charset="0"/>
              <a:buChar char="•"/>
            </a:pPr>
            <a:r>
              <a:rPr lang="is-IS" dirty="0" smtClean="0"/>
              <a:t>Leiknir - </a:t>
            </a:r>
            <a:r>
              <a:rPr lang="is-IS" dirty="0" err="1" smtClean="0"/>
              <a:t>nýtt</a:t>
            </a:r>
            <a:r>
              <a:rPr lang="is-IS" dirty="0" smtClean="0"/>
              <a:t> </a:t>
            </a:r>
            <a:r>
              <a:rPr lang="is-IS" dirty="0"/>
              <a:t>gervigras </a:t>
            </a:r>
          </a:p>
          <a:p>
            <a:pPr marL="285554" indent="-285554">
              <a:buFont typeface="Arial" panose="020B0604020202020204" pitchFamily="34" charset="0"/>
              <a:buChar char="•"/>
            </a:pPr>
            <a:r>
              <a:rPr lang="is-IS" dirty="0"/>
              <a:t>ÍR </a:t>
            </a:r>
            <a:r>
              <a:rPr lang="is-IS" dirty="0" smtClean="0"/>
              <a:t>- </a:t>
            </a:r>
            <a:r>
              <a:rPr lang="is-IS" dirty="0" err="1" smtClean="0"/>
              <a:t>nýtt</a:t>
            </a:r>
            <a:r>
              <a:rPr lang="is-IS" dirty="0" smtClean="0"/>
              <a:t> gervigras</a:t>
            </a:r>
          </a:p>
          <a:p>
            <a:pPr marL="285554" indent="-285554">
              <a:buFont typeface="Arial" panose="020B0604020202020204" pitchFamily="34" charset="0"/>
              <a:buChar char="•"/>
            </a:pPr>
            <a:r>
              <a:rPr lang="is-IS" dirty="0" smtClean="0"/>
              <a:t>Hraunheimar  </a:t>
            </a:r>
            <a:r>
              <a:rPr lang="is-IS" dirty="0"/>
              <a:t>- </a:t>
            </a:r>
            <a:r>
              <a:rPr lang="is-IS" dirty="0" smtClean="0"/>
              <a:t>viðgerð </a:t>
            </a:r>
            <a:r>
              <a:rPr lang="is-IS" dirty="0"/>
              <a:t>á tröppum</a:t>
            </a:r>
          </a:p>
          <a:p>
            <a:pPr marL="285554" indent="-285554">
              <a:buFont typeface="Arial" panose="020B0604020202020204" pitchFamily="34" charset="0"/>
              <a:buChar char="•"/>
            </a:pPr>
            <a:r>
              <a:rPr lang="is-IS" dirty="0"/>
              <a:t>Hólaberg </a:t>
            </a:r>
            <a:r>
              <a:rPr lang="is-IS" dirty="0" smtClean="0"/>
              <a:t>86 - </a:t>
            </a:r>
            <a:r>
              <a:rPr lang="is-IS" dirty="0"/>
              <a:t>hönnun og framkvæmdaútboð</a:t>
            </a:r>
          </a:p>
          <a:p>
            <a:pPr marL="285554" indent="-285554">
              <a:buFont typeface="Arial" panose="020B0604020202020204" pitchFamily="34" charset="0"/>
              <a:buChar char="•"/>
            </a:pPr>
            <a:r>
              <a:rPr lang="is-IS" dirty="0"/>
              <a:t>Göngu og hjólastígur meðfram Stekkjarbakki </a:t>
            </a:r>
          </a:p>
          <a:p>
            <a:pPr marL="285554" indent="-285554">
              <a:buFont typeface="Arial" panose="020B0604020202020204" pitchFamily="34" charset="0"/>
              <a:buChar char="•"/>
            </a:pPr>
            <a:r>
              <a:rPr lang="is-IS" dirty="0" smtClean="0"/>
              <a:t>Breiðholtsbraut - </a:t>
            </a:r>
            <a:r>
              <a:rPr lang="is-IS" dirty="0"/>
              <a:t>göngubrú og stígar, </a:t>
            </a:r>
            <a:r>
              <a:rPr lang="is-IS" dirty="0" smtClean="0"/>
              <a:t>Seljabraut - Fell</a:t>
            </a:r>
            <a:r>
              <a:rPr lang="is-IS" dirty="0"/>
              <a:t>  </a:t>
            </a:r>
          </a:p>
          <a:p>
            <a:pPr marL="287804" indent="-285554">
              <a:buFont typeface="Arial" panose="020B0604020202020204" pitchFamily="34" charset="0"/>
              <a:buChar char="•"/>
            </a:pPr>
            <a:r>
              <a:rPr lang="is-IS" dirty="0"/>
              <a:t>Hjólastígur í  Elliðaárdal milli höfðabakka og Reykjanesbrautar</a:t>
            </a:r>
          </a:p>
          <a:p>
            <a:pPr marL="285554" indent="-285554">
              <a:buFont typeface="Arial" panose="020B0604020202020204" pitchFamily="34" charset="0"/>
              <a:buChar char="•"/>
            </a:pPr>
            <a:endParaRPr lang="is-IS" dirty="0"/>
          </a:p>
          <a:p>
            <a:endParaRPr lang="is-I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078" y="1283850"/>
            <a:ext cx="3984078" cy="265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5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5" name="Picture 2" descr="Image may contain: 2 people, people smiling, people standing, car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" y="0"/>
            <a:ext cx="9129441" cy="5143500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may contain: 2 people, people smiling, people standing, car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14" y="195486"/>
            <a:ext cx="6333330" cy="4749998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dirty="0" smtClean="0"/>
              <a:t>Gamla kaffihúsið</a:t>
            </a:r>
            <a:endParaRPr lang="is-IS" sz="3600" dirty="0"/>
          </a:p>
        </p:txBody>
      </p:sp>
      <p:pic>
        <p:nvPicPr>
          <p:cNvPr id="4098" name="Picture 2" descr="C:\Users\elfabe4149\Pictures\Breiðholt\Breiðholt-15_preview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836154"/>
            <a:ext cx="3384376" cy="2268252"/>
          </a:xfr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4099" name="Picture 3" descr="C:\Users\elfabe4149\Pictures\Breiðholt\Breiðholt-18_preview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33" y="843558"/>
            <a:ext cx="3912453" cy="3240000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arammi 2"/>
          <p:cNvSpPr txBox="1"/>
          <p:nvPr/>
        </p:nvSpPr>
        <p:spPr>
          <a:xfrm>
            <a:off x="683568" y="3363838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Gersemi í hverfinu  sem enginn íbúi í Breiðholti eða </a:t>
            </a:r>
            <a:r>
              <a:rPr lang="is-IS" dirty="0" smtClean="0"/>
              <a:t>borgarbúi </a:t>
            </a:r>
            <a:r>
              <a:rPr lang="is-IS" dirty="0" smtClean="0"/>
              <a:t>ætti að láta fram hjá sér fara.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632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dirty="0" smtClean="0"/>
              <a:t>Mjóddin sameinar hverfishluta</a:t>
            </a:r>
            <a:endParaRPr lang="is-IS" sz="3600" dirty="0"/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771550"/>
            <a:ext cx="2400000" cy="1800000"/>
          </a:xfr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3074" name="Picture 2" descr="C:\Users\elfabe4149\Pictures\Breiðholt\Breiðholt-09_preview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71550"/>
            <a:ext cx="2400000" cy="1800000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lfabe4149\Pictures\Breiðholt\Breiðholt-06_preview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84" y="771550"/>
            <a:ext cx="2400000" cy="1800000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lfabe4149\Pictures\Breiðholt\Breiðholt-05_preview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38316"/>
            <a:ext cx="2258824" cy="1800000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lfabe4149\Pictures\Breiðholt\Breiðholt-03_preview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38316"/>
            <a:ext cx="2400000" cy="1800000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7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may contain: sky, cloud, house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" y="0"/>
            <a:ext cx="9138571" cy="5143500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1026" name="Picture 2" descr="Image may contain: sky, cloud, house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7494"/>
            <a:ext cx="7129532" cy="4618061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arammi 3"/>
          <p:cNvSpPr txBox="1"/>
          <p:nvPr/>
        </p:nvSpPr>
        <p:spPr>
          <a:xfrm>
            <a:off x="1043608" y="267494"/>
            <a:ext cx="71295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300" b="1" dirty="0" smtClean="0">
                <a:solidFill>
                  <a:schemeClr val="bg1"/>
                </a:solidFill>
              </a:rPr>
              <a:t>TÓMT VERSLUNARHÚSNÆÐI </a:t>
            </a:r>
          </a:p>
        </p:txBody>
      </p:sp>
    </p:spTree>
    <p:extLst>
      <p:ext uri="{BB962C8B-B14F-4D97-AF65-F5344CB8AC3E}">
        <p14:creationId xmlns:p14="http://schemas.microsoft.com/office/powerpoint/2010/main" val="1445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5" name="Picture 2" descr="Image may contain: sky, tree, plant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" y="0"/>
            <a:ext cx="9139599" cy="5143500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may contain: sky, tree, plant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55526"/>
            <a:ext cx="5400600" cy="4050451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arammi 3"/>
          <p:cNvSpPr txBox="1"/>
          <p:nvPr/>
        </p:nvSpPr>
        <p:spPr>
          <a:xfrm>
            <a:off x="1907704" y="699542"/>
            <a:ext cx="5400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300" dirty="0" smtClean="0">
                <a:solidFill>
                  <a:schemeClr val="bg1"/>
                </a:solidFill>
              </a:rPr>
              <a:t>FERJUBAKKINN</a:t>
            </a:r>
            <a:endParaRPr lang="is-IS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smtClean="0"/>
              <a:t>      HVERFIÐ MITT – ÍBÚAKOSNINGAR 2017</a:t>
            </a:r>
            <a:endParaRPr lang="is-I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r="17765"/>
          <a:stretch/>
        </p:blipFill>
        <p:spPr bwMode="auto">
          <a:xfrm>
            <a:off x="0" y="627533"/>
            <a:ext cx="9143999" cy="423935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6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-10043" y="0"/>
            <a:ext cx="9144000" cy="627534"/>
          </a:xfrm>
        </p:spPr>
        <p:txBody>
          <a:bodyPr/>
          <a:lstStyle/>
          <a:p>
            <a:pPr algn="ctr"/>
            <a:r>
              <a:rPr lang="is-IS" sz="2400" b="1" dirty="0"/>
              <a:t>Verkefni sem búið er að kjósa um og er lokið eða  í framkvæmd</a:t>
            </a:r>
          </a:p>
        </p:txBody>
      </p:sp>
      <p:sp>
        <p:nvSpPr>
          <p:cNvPr id="6" name="Rétthyrningur 5"/>
          <p:cNvSpPr/>
          <p:nvPr/>
        </p:nvSpPr>
        <p:spPr>
          <a:xfrm>
            <a:off x="130964" y="627534"/>
            <a:ext cx="50891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s-IS" sz="1400" b="1" dirty="0"/>
              <a:t>Gera áningarstað (dvalarsvæði) á opnu svæði vestan Breiðholtslaugar með borði, bekkjum og </a:t>
            </a:r>
            <a:r>
              <a:rPr lang="is-IS" sz="1400" b="1" dirty="0" smtClean="0"/>
              <a:t>leiktæki.</a:t>
            </a:r>
            <a:r>
              <a:rPr lang="is-IS" sz="1400" dirty="0"/>
              <a:t> </a:t>
            </a:r>
            <a:r>
              <a:rPr lang="is-IS" sz="1400" b="1" i="1" dirty="0" smtClean="0"/>
              <a:t>Verki </a:t>
            </a:r>
            <a:r>
              <a:rPr lang="is-IS" sz="1400" b="1" i="1" dirty="0"/>
              <a:t>lokið.</a:t>
            </a:r>
            <a:endParaRPr lang="is-IS" sz="1400" dirty="0"/>
          </a:p>
          <a:p>
            <a:pPr marL="342900" indent="-342900">
              <a:buFont typeface="+mj-lt"/>
              <a:buAutoNum type="arabicPeriod"/>
            </a:pPr>
            <a:r>
              <a:rPr lang="is-IS" sz="1400" b="1" dirty="0" smtClean="0"/>
              <a:t>Gera </a:t>
            </a:r>
            <a:r>
              <a:rPr lang="is-IS" sz="1400" b="1" dirty="0"/>
              <a:t>áningarstað (dvalarsvæði) í Seljahverfi með borði, bekkjum og aðstöðu til að koma saman og grilla. (</a:t>
            </a:r>
            <a:r>
              <a:rPr lang="is-IS" sz="1400" b="1" dirty="0" smtClean="0"/>
              <a:t>Seljadalur)</a:t>
            </a:r>
            <a:r>
              <a:rPr lang="is-IS" sz="1400" dirty="0"/>
              <a:t> </a:t>
            </a:r>
            <a:r>
              <a:rPr lang="is-IS" sz="1400" b="1" i="1" dirty="0" smtClean="0"/>
              <a:t>Verki </a:t>
            </a:r>
            <a:r>
              <a:rPr lang="is-IS" sz="1400" b="1" i="1" dirty="0"/>
              <a:t>lokið.</a:t>
            </a:r>
            <a:endParaRPr lang="is-IS" sz="1400" dirty="0"/>
          </a:p>
          <a:p>
            <a:pPr marL="342900" indent="-342900">
              <a:buFont typeface="+mj-lt"/>
              <a:buAutoNum type="arabicPeriod"/>
            </a:pPr>
            <a:r>
              <a:rPr lang="is-IS" sz="1400" b="1" dirty="0" smtClean="0"/>
              <a:t>Endurnýja </a:t>
            </a:r>
            <a:r>
              <a:rPr lang="is-IS" sz="1400" b="1" dirty="0"/>
              <a:t>yfirborð á hluta opins svæðis við Dverga- og Blöndubakka, um er að ræða fyrsta áfanga í heildarendurnýjun </a:t>
            </a:r>
            <a:r>
              <a:rPr lang="is-IS" sz="1400" b="1" dirty="0" smtClean="0"/>
              <a:t>svæðis.</a:t>
            </a:r>
            <a:r>
              <a:rPr lang="is-IS" sz="1400" dirty="0"/>
              <a:t> </a:t>
            </a:r>
            <a:r>
              <a:rPr lang="is-IS" sz="1400" b="1" i="1" dirty="0" smtClean="0"/>
              <a:t>Verki </a:t>
            </a:r>
            <a:r>
              <a:rPr lang="is-IS" sz="1400" b="1" i="1" dirty="0"/>
              <a:t>lokið.</a:t>
            </a:r>
            <a:endParaRPr lang="is-IS" sz="1400" dirty="0"/>
          </a:p>
          <a:p>
            <a:pPr marL="342900" indent="-342900">
              <a:buFont typeface="+mj-lt"/>
              <a:buAutoNum type="arabicPeriod"/>
            </a:pPr>
            <a:r>
              <a:rPr lang="is-IS" sz="1400" b="1" dirty="0" smtClean="0"/>
              <a:t>Bæta </a:t>
            </a:r>
            <a:r>
              <a:rPr lang="is-IS" sz="1400" b="1" dirty="0"/>
              <a:t>leiksvæðið við Unufell og gera það </a:t>
            </a:r>
            <a:r>
              <a:rPr lang="is-IS" sz="1400" b="1" dirty="0" smtClean="0"/>
              <a:t>fjölbreyttara.</a:t>
            </a:r>
            <a:r>
              <a:rPr lang="is-IS" sz="1400" dirty="0"/>
              <a:t> </a:t>
            </a:r>
            <a:r>
              <a:rPr lang="is-IS" sz="1400" b="1" i="1" dirty="0" smtClean="0"/>
              <a:t>Verki </a:t>
            </a:r>
            <a:r>
              <a:rPr lang="is-IS" sz="1400" b="1" i="1" dirty="0"/>
              <a:t>lokið.  </a:t>
            </a:r>
            <a:endParaRPr lang="is-IS" sz="1400" dirty="0"/>
          </a:p>
          <a:p>
            <a:pPr marL="342900" indent="-342900">
              <a:buFont typeface="+mj-lt"/>
              <a:buAutoNum type="arabicPeriod"/>
            </a:pPr>
            <a:r>
              <a:rPr lang="is-IS" sz="1400" b="1" dirty="0" smtClean="0"/>
              <a:t>Gera </a:t>
            </a:r>
            <a:r>
              <a:rPr lang="is-IS" sz="1400" b="1" dirty="0"/>
              <a:t>dvalarsvæði fyrir ungt fólk til þess að hittast </a:t>
            </a:r>
            <a:r>
              <a:rPr lang="is-IS" sz="1400" b="1" dirty="0" smtClean="0"/>
              <a:t>á. </a:t>
            </a:r>
            <a:r>
              <a:rPr lang="is-IS" sz="1400" i="1" dirty="0" smtClean="0"/>
              <a:t>Verkstaða 9</a:t>
            </a:r>
            <a:r>
              <a:rPr lang="is-IS" sz="1400" i="1" dirty="0"/>
              <a:t>. nóv.: Verki nánast lokið, lokafrágangur eftir. </a:t>
            </a:r>
            <a:endParaRPr lang="is-IS" sz="1400" dirty="0"/>
          </a:p>
          <a:p>
            <a:pPr marL="342900" indent="-342900">
              <a:buFont typeface="+mj-lt"/>
              <a:buAutoNum type="arabicPeriod"/>
            </a:pPr>
            <a:r>
              <a:rPr lang="is-IS" sz="1400" b="1" dirty="0" smtClean="0"/>
              <a:t>Leggja </a:t>
            </a:r>
            <a:r>
              <a:rPr lang="is-IS" sz="1400" b="1" dirty="0"/>
              <a:t>þjappaðan malarstíg milli Dverga- og </a:t>
            </a:r>
            <a:r>
              <a:rPr lang="is-IS" sz="1400" b="1" dirty="0" smtClean="0"/>
              <a:t>Arnarbakka. </a:t>
            </a:r>
            <a:r>
              <a:rPr lang="is-IS" sz="1400" b="1" i="1" dirty="0" smtClean="0"/>
              <a:t>Verki </a:t>
            </a:r>
            <a:r>
              <a:rPr lang="is-IS" sz="1400" b="1" i="1" dirty="0"/>
              <a:t>lokið.</a:t>
            </a:r>
            <a:endParaRPr lang="is-IS" sz="1400" dirty="0"/>
          </a:p>
          <a:p>
            <a:pPr marL="342900" indent="-342900">
              <a:buFont typeface="+mj-lt"/>
              <a:buAutoNum type="arabicPeriod"/>
            </a:pPr>
            <a:r>
              <a:rPr lang="is-IS" sz="1400" b="1" dirty="0" smtClean="0"/>
              <a:t>Setja </a:t>
            </a:r>
            <a:r>
              <a:rPr lang="is-IS" sz="1400" b="1" dirty="0"/>
              <a:t>upp klifurtæki/þrautabraut á opið svæði austan </a:t>
            </a:r>
            <a:r>
              <a:rPr lang="is-IS" sz="1400" b="1" dirty="0" smtClean="0"/>
              <a:t>Breiðholtsskóla. </a:t>
            </a:r>
            <a:r>
              <a:rPr lang="is-IS" sz="1400" b="1" i="1" dirty="0" smtClean="0"/>
              <a:t>Verki </a:t>
            </a:r>
            <a:r>
              <a:rPr lang="is-IS" sz="1400" b="1" i="1" dirty="0"/>
              <a:t>lokið.</a:t>
            </a:r>
            <a:endParaRPr lang="is-IS" sz="1400" dirty="0"/>
          </a:p>
          <a:p>
            <a:pPr marL="342900" indent="-342900">
              <a:buFont typeface="+mj-lt"/>
              <a:buAutoNum type="arabicPeriod"/>
            </a:pPr>
            <a:r>
              <a:rPr lang="is-IS" sz="1400" b="1" dirty="0" smtClean="0"/>
              <a:t>Lagfæra </a:t>
            </a:r>
            <a:r>
              <a:rPr lang="is-IS" sz="1400" b="1" dirty="0"/>
              <a:t>krappa beygju í Elliðaárdal, gera hana meira </a:t>
            </a:r>
            <a:r>
              <a:rPr lang="is-IS" sz="1400" b="1" dirty="0" smtClean="0"/>
              <a:t>aflíðandi. </a:t>
            </a:r>
            <a:r>
              <a:rPr lang="is-IS" sz="1400" b="1" i="1" dirty="0" smtClean="0"/>
              <a:t>Verki </a:t>
            </a:r>
            <a:r>
              <a:rPr lang="is-IS" sz="1400" b="1" i="1" dirty="0"/>
              <a:t>lokið.</a:t>
            </a:r>
            <a:r>
              <a:rPr lang="is-IS" sz="1400" i="1" dirty="0"/>
              <a:t> </a:t>
            </a:r>
            <a:endParaRPr lang="is-IS" sz="1400" dirty="0"/>
          </a:p>
          <a:p>
            <a:pPr marL="342900" indent="-342900">
              <a:buFont typeface="+mj-lt"/>
              <a:buAutoNum type="arabicPeriod"/>
            </a:pPr>
            <a:r>
              <a:rPr lang="is-IS" sz="1400" b="1" dirty="0" smtClean="0"/>
              <a:t>Gera </a:t>
            </a:r>
            <a:r>
              <a:rPr lang="is-IS" sz="1400" b="1" dirty="0"/>
              <a:t>hellulagt torg á horni Engjasels og Seljabrautar með gróðri og </a:t>
            </a:r>
            <a:r>
              <a:rPr lang="is-IS" sz="1400" b="1" dirty="0" smtClean="0"/>
              <a:t>bekkjum. </a:t>
            </a:r>
            <a:r>
              <a:rPr lang="is-IS" sz="1400" b="1" i="1" dirty="0" smtClean="0"/>
              <a:t>Verki </a:t>
            </a:r>
            <a:r>
              <a:rPr lang="is-IS" sz="1400" b="1" i="1" dirty="0"/>
              <a:t>lokið</a:t>
            </a:r>
            <a:r>
              <a:rPr lang="is-IS" sz="1400" b="1" i="1" dirty="0" smtClean="0"/>
              <a:t>.</a:t>
            </a:r>
          </a:p>
        </p:txBody>
      </p:sp>
      <p:pic>
        <p:nvPicPr>
          <p:cNvPr id="8" name="Mynd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843558"/>
            <a:ext cx="3344191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Myn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14" y="2355726"/>
            <a:ext cx="3353568" cy="223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7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9252520" cy="627534"/>
          </a:xfrm>
        </p:spPr>
        <p:txBody>
          <a:bodyPr/>
          <a:lstStyle/>
          <a:p>
            <a:pPr algn="ctr"/>
            <a:r>
              <a:rPr lang="is-IS" sz="2400" b="1" dirty="0" smtClean="0"/>
              <a:t>Verkefni sem búið er að kjósa um og er lokið eða  í framkvæmd</a:t>
            </a:r>
            <a:endParaRPr lang="is-IS" sz="2400" b="1" dirty="0"/>
          </a:p>
        </p:txBody>
      </p:sp>
      <p:sp>
        <p:nvSpPr>
          <p:cNvPr id="3" name="Rétthyrningur 2"/>
          <p:cNvSpPr/>
          <p:nvPr/>
        </p:nvSpPr>
        <p:spPr>
          <a:xfrm>
            <a:off x="107504" y="611300"/>
            <a:ext cx="4824536" cy="4524200"/>
          </a:xfrm>
          <a:prstGeom prst="rect">
            <a:avLst/>
          </a:prstGeom>
        </p:spPr>
        <p:txBody>
          <a:bodyPr wrap="square" lIns="91336" tIns="45663" rIns="91336" bIns="45663">
            <a:spAutoFit/>
          </a:bodyPr>
          <a:lstStyle/>
          <a:p>
            <a:r>
              <a:rPr lang="is-IS" sz="1600" b="1" dirty="0" smtClean="0"/>
              <a:t>10.   Gera </a:t>
            </a:r>
            <a:r>
              <a:rPr lang="is-IS" sz="1600" b="1" dirty="0"/>
              <a:t>gönguleið yfir götuna í beygjunni við Arnarbakka,  við Breiðholtsskóla. V</a:t>
            </a:r>
            <a:r>
              <a:rPr lang="is-IS" sz="1600" b="1" i="1" dirty="0"/>
              <a:t>erki lokið</a:t>
            </a:r>
            <a:r>
              <a:rPr lang="is-IS" sz="1600" i="1" dirty="0"/>
              <a:t> </a:t>
            </a:r>
            <a:endParaRPr lang="is-IS" sz="1600" dirty="0"/>
          </a:p>
          <a:p>
            <a:r>
              <a:rPr lang="is-IS" sz="1600" b="1" dirty="0" smtClean="0"/>
              <a:t>11.  Lagfæra </a:t>
            </a:r>
            <a:r>
              <a:rPr lang="is-IS" sz="1600" b="1" dirty="0"/>
              <a:t>staðbundnar skemmdir á göngustíg sem liggur   frá Sundlaug að Hólabrekkuskóla, vestan megin við FB.</a:t>
            </a:r>
            <a:r>
              <a:rPr lang="is-IS" sz="1600" dirty="0"/>
              <a:t> </a:t>
            </a:r>
            <a:r>
              <a:rPr lang="is-IS" sz="1600" b="1" i="1" dirty="0"/>
              <a:t>Verki lokið</a:t>
            </a:r>
            <a:r>
              <a:rPr lang="is-IS" sz="1600" i="1" dirty="0"/>
              <a:t>.</a:t>
            </a:r>
            <a:endParaRPr lang="is-IS" sz="1600" dirty="0"/>
          </a:p>
          <a:p>
            <a:r>
              <a:rPr lang="is-IS" sz="1600" b="1" dirty="0" smtClean="0"/>
              <a:t>12.   Hreinsa </a:t>
            </a:r>
            <a:r>
              <a:rPr lang="is-IS" sz="1600" b="1" dirty="0"/>
              <a:t>tjörnina í Seljahverfi </a:t>
            </a:r>
            <a:r>
              <a:rPr lang="is-IS" sz="1600" i="1" dirty="0"/>
              <a:t>Verkstaða 9. nóv.: Jafnaseli sér um framkvæmd. Beðið er eftir að frost haldist, því þá verður minnstur sóðaskapur við framkvæmdina. </a:t>
            </a:r>
            <a:endParaRPr lang="is-IS" sz="1600" dirty="0"/>
          </a:p>
          <a:p>
            <a:r>
              <a:rPr lang="is-IS" sz="1600" b="1" dirty="0" smtClean="0"/>
              <a:t>13.   Gróðursetja </a:t>
            </a:r>
            <a:r>
              <a:rPr lang="is-IS" sz="1600" b="1" dirty="0"/>
              <a:t>meðfram Stekkjarbakka gengt Mjódd. </a:t>
            </a:r>
            <a:r>
              <a:rPr lang="is-IS" sz="1600" b="1" i="1" dirty="0"/>
              <a:t>Verki lokið.  </a:t>
            </a:r>
            <a:endParaRPr lang="is-IS" sz="1600" dirty="0"/>
          </a:p>
          <a:p>
            <a:r>
              <a:rPr lang="is-IS" sz="1600" b="1" i="1" dirty="0" smtClean="0"/>
              <a:t>14.    Fleiri </a:t>
            </a:r>
            <a:r>
              <a:rPr lang="is-IS" sz="1600" b="1" i="1" dirty="0"/>
              <a:t>ruslastampa í hverfið</a:t>
            </a:r>
            <a:r>
              <a:rPr lang="is-IS" sz="1600" dirty="0"/>
              <a:t>. </a:t>
            </a:r>
            <a:r>
              <a:rPr lang="is-IS" sz="1600" b="1" i="1" dirty="0"/>
              <a:t>Verki lokið. </a:t>
            </a:r>
            <a:endParaRPr lang="is-IS" sz="1600" dirty="0"/>
          </a:p>
          <a:p>
            <a:r>
              <a:rPr lang="is-IS" sz="1600" b="1" i="1" dirty="0" smtClean="0"/>
              <a:t>15.   Merkja </a:t>
            </a:r>
            <a:r>
              <a:rPr lang="is-IS" sz="1600" b="1" i="1" dirty="0"/>
              <a:t>götur við göngu- og hjólastíga í Bökkunum </a:t>
            </a:r>
            <a:r>
              <a:rPr lang="is-IS" sz="1600" i="1" dirty="0"/>
              <a:t>Verkstaða 9. </a:t>
            </a:r>
            <a:r>
              <a:rPr lang="is-IS" sz="1600" i="1" dirty="0" err="1"/>
              <a:t>nóv</a:t>
            </a:r>
            <a:r>
              <a:rPr lang="is-IS" sz="1600" i="1" dirty="0"/>
              <a:t>: Jafnasel sér um að skilti verða sett upp á næstu dögum. </a:t>
            </a:r>
            <a:endParaRPr lang="is-IS" sz="1600" dirty="0"/>
          </a:p>
          <a:p>
            <a:r>
              <a:rPr lang="is-IS" sz="1600" b="1" i="1" dirty="0" smtClean="0"/>
              <a:t>16.   Fegra </a:t>
            </a:r>
            <a:r>
              <a:rPr lang="is-IS" sz="1600" b="1" i="1" dirty="0"/>
              <a:t>Markúsartorg við Gerðuberg. Verki lokið</a:t>
            </a:r>
            <a:r>
              <a:rPr lang="is-IS" sz="1600" i="1" dirty="0"/>
              <a:t>.</a:t>
            </a:r>
            <a:endParaRPr lang="is-IS" sz="1600" dirty="0"/>
          </a:p>
          <a:p>
            <a:r>
              <a:rPr lang="is-IS" sz="1600" b="1" dirty="0" smtClean="0"/>
              <a:t>17.   Fleiri </a:t>
            </a:r>
            <a:r>
              <a:rPr lang="is-IS" sz="1600" b="1" dirty="0"/>
              <a:t>hjólastandar í hverfið. </a:t>
            </a:r>
            <a:r>
              <a:rPr lang="is-IS" sz="1600" b="1" i="1" dirty="0"/>
              <a:t>Verki lokið.</a:t>
            </a:r>
            <a:endParaRPr lang="is-IS" sz="1600" dirty="0"/>
          </a:p>
          <a:p>
            <a:pPr marL="342900" indent="-342900">
              <a:buFont typeface="+mj-lt"/>
              <a:buAutoNum type="arabicPeriod"/>
            </a:pPr>
            <a:endParaRPr lang="is-IS" sz="1600" dirty="0"/>
          </a:p>
        </p:txBody>
      </p:sp>
      <p:pic>
        <p:nvPicPr>
          <p:cNvPr id="5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176" y="1509725"/>
            <a:ext cx="3744416" cy="2496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36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1" y="614843"/>
            <a:ext cx="4066035" cy="430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il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8980" y="1074369"/>
            <a:ext cx="4104456" cy="3384376"/>
          </a:xfrm>
        </p:spPr>
        <p:txBody>
          <a:bodyPr/>
          <a:lstStyle/>
          <a:p>
            <a:r>
              <a:rPr lang="is-IS" dirty="0" smtClean="0"/>
              <a:t>Íbúar eru 21.842 </a:t>
            </a:r>
          </a:p>
          <a:p>
            <a:r>
              <a:rPr lang="is-IS" dirty="0" smtClean="0"/>
              <a:t>7760 íbúðir</a:t>
            </a:r>
          </a:p>
          <a:p>
            <a:r>
              <a:rPr lang="is-IS" dirty="0" smtClean="0"/>
              <a:t>Hverfið er 5,8 km2 </a:t>
            </a:r>
          </a:p>
          <a:p>
            <a:pPr lvl="1"/>
            <a:r>
              <a:rPr lang="is-IS" dirty="0" smtClean="0"/>
              <a:t>Byggt land er 3,4 km2 </a:t>
            </a:r>
          </a:p>
          <a:p>
            <a:pPr lvl="1"/>
            <a:endParaRPr lang="is-IS" dirty="0" smtClean="0"/>
          </a:p>
          <a:p>
            <a:endParaRPr lang="en-US" dirty="0"/>
          </a:p>
        </p:txBody>
      </p:sp>
      <p:sp>
        <p:nvSpPr>
          <p:cNvPr id="5" name="Titill 1"/>
          <p:cNvSpPr txBox="1">
            <a:spLocks/>
          </p:cNvSpPr>
          <p:nvPr/>
        </p:nvSpPr>
        <p:spPr>
          <a:xfrm>
            <a:off x="4618980" y="-7714"/>
            <a:ext cx="5097760" cy="622548"/>
          </a:xfrm>
          <a:prstGeom prst="rect">
            <a:avLst/>
          </a:prstGeom>
        </p:spPr>
        <p:txBody>
          <a:bodyPr vert="horz" lIns="91336" tIns="45663" rIns="91336" bIns="45663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s-IS" sz="3600" b="1" dirty="0"/>
              <a:t>Breiðholt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8024" y="4659987"/>
            <a:ext cx="3600400" cy="261495"/>
          </a:xfrm>
          <a:prstGeom prst="rect">
            <a:avLst/>
          </a:prstGeom>
          <a:noFill/>
        </p:spPr>
        <p:txBody>
          <a:bodyPr wrap="square" lIns="91336" tIns="45663" rIns="91336" bIns="45663" rtlCol="0">
            <a:spAutoFit/>
          </a:bodyPr>
          <a:lstStyle/>
          <a:p>
            <a:r>
              <a:rPr lang="is-IS" sz="1100" dirty="0"/>
              <a:t>Heimild: Landupplýsingar Reykjavíkur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703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 smtClean="0"/>
              <a:t>Hverfið</a:t>
            </a:r>
            <a:r>
              <a:rPr lang="is-IS" b="1" dirty="0" smtClean="0"/>
              <a:t> mitt  - íbúakosningar</a:t>
            </a:r>
            <a:endParaRPr lang="is-IS" b="1" dirty="0"/>
          </a:p>
        </p:txBody>
      </p:sp>
      <p:sp>
        <p:nvSpPr>
          <p:cNvPr id="3" name="Rétthyrningur 2"/>
          <p:cNvSpPr/>
          <p:nvPr/>
        </p:nvSpPr>
        <p:spPr>
          <a:xfrm>
            <a:off x="179512" y="2588966"/>
            <a:ext cx="8712968" cy="1754211"/>
          </a:xfrm>
          <a:prstGeom prst="rect">
            <a:avLst/>
          </a:prstGeom>
        </p:spPr>
        <p:txBody>
          <a:bodyPr wrap="square" lIns="91336" tIns="45663" rIns="91336" bIns="45663">
            <a:spAutoFit/>
          </a:bodyPr>
          <a:lstStyle/>
          <a:p>
            <a:pPr algn="ctr"/>
            <a:r>
              <a:rPr lang="is-IS" sz="3600" dirty="0"/>
              <a:t>Kosið var um </a:t>
            </a:r>
            <a:r>
              <a:rPr lang="is-IS" sz="3600" b="1" dirty="0"/>
              <a:t>25</a:t>
            </a:r>
            <a:r>
              <a:rPr lang="is-IS" sz="3600" dirty="0"/>
              <a:t> hugmyndir í Breiðholti í íbúakosningum  </a:t>
            </a:r>
            <a:br>
              <a:rPr lang="is-IS" sz="3600" dirty="0"/>
            </a:br>
            <a:r>
              <a:rPr lang="is-IS" sz="3600" b="1" dirty="0"/>
              <a:t>3.-19. nóvember. </a:t>
            </a:r>
            <a:r>
              <a:rPr lang="is-IS" sz="3600" b="1" dirty="0" smtClean="0"/>
              <a:t>1599 íbúar </a:t>
            </a:r>
            <a:r>
              <a:rPr lang="is-IS" sz="3600" b="1" dirty="0"/>
              <a:t>tóku </a:t>
            </a:r>
            <a:r>
              <a:rPr lang="is-IS" sz="3600" b="1" dirty="0" smtClean="0"/>
              <a:t>þátt</a:t>
            </a:r>
            <a:endParaRPr lang="is-IS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3" y="622395"/>
            <a:ext cx="9145617" cy="20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smtClean="0"/>
              <a:t>Hverfið mitt – kosin verkefni í Breiðholti</a:t>
            </a:r>
            <a:endParaRPr lang="is-IS" dirty="0"/>
          </a:p>
        </p:txBody>
      </p:sp>
      <p:sp>
        <p:nvSpPr>
          <p:cNvPr id="3" name="Rétthyrningur 2"/>
          <p:cNvSpPr/>
          <p:nvPr/>
        </p:nvSpPr>
        <p:spPr>
          <a:xfrm>
            <a:off x="271528" y="755334"/>
            <a:ext cx="4444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 smtClean="0"/>
              <a:t>Lýsing </a:t>
            </a:r>
            <a:r>
              <a:rPr lang="is-IS" sz="2000" dirty="0"/>
              <a:t>á göngustígum í Seljahverfi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/>
              <a:t>Kaldur pottur í Breiðholtslaug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 smtClean="0"/>
              <a:t>Leiktæki </a:t>
            </a:r>
            <a:r>
              <a:rPr lang="is-IS" sz="2000" dirty="0"/>
              <a:t>og </a:t>
            </a:r>
            <a:r>
              <a:rPr lang="is-IS" sz="2000" dirty="0" err="1"/>
              <a:t>tartan</a:t>
            </a:r>
            <a:r>
              <a:rPr lang="is-IS" sz="2000" dirty="0"/>
              <a:t> í Breiðholtslaug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/>
              <a:t>Lýsing og borðbekkir við skíðabrekku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/>
              <a:t>Lagfæra </a:t>
            </a:r>
            <a:r>
              <a:rPr lang="is-IS" sz="2000" dirty="0" smtClean="0"/>
              <a:t>svæði </a:t>
            </a:r>
            <a:r>
              <a:rPr lang="is-IS" sz="2000" dirty="0"/>
              <a:t>við færanlegar kennslustofur við Seljaskóla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/>
              <a:t>Fjölga bekkjum í </a:t>
            </a:r>
            <a:r>
              <a:rPr lang="is-IS" sz="2000" dirty="0" smtClean="0"/>
              <a:t>Seljahverfi</a:t>
            </a:r>
            <a:endParaRPr lang="is-I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/>
              <a:t>Lagfæring á aðkomu Breiðholtsskóla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/>
              <a:t>Grindverk við körfuboltaspjald á lóð </a:t>
            </a:r>
            <a:r>
              <a:rPr lang="is-IS" sz="2000" dirty="0" smtClean="0"/>
              <a:t>Hraunheima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/>
              <a:t>Lýsing í Elliðaárdal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256">
            <a:off x="5419444" y="1790661"/>
            <a:ext cx="3045764" cy="307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54519"/>
            <a:ext cx="3162520" cy="245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0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6388"/>
            <a:ext cx="157418" cy="3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defTabSz="779163" fontAlgn="base">
              <a:spcBef>
                <a:spcPct val="0"/>
              </a:spcBef>
              <a:spcAft>
                <a:spcPct val="0"/>
              </a:spcAft>
            </a:pPr>
            <a:endParaRPr lang="is-IS" altLang="is-I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186618"/>
            <a:ext cx="157418" cy="3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defTabSz="779163" fontAlgn="base">
              <a:spcBef>
                <a:spcPct val="0"/>
              </a:spcBef>
              <a:spcAft>
                <a:spcPct val="0"/>
              </a:spcAft>
            </a:pPr>
            <a:endParaRPr lang="is-IS" altLang="is-I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52"/>
          <a:stretch/>
        </p:blipFill>
        <p:spPr>
          <a:xfrm>
            <a:off x="1534815" y="74114"/>
            <a:ext cx="6094756" cy="46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1115620" y="519532"/>
            <a:ext cx="7620857" cy="1323245"/>
          </a:xfrm>
          <a:prstGeom prst="rect">
            <a:avLst/>
          </a:prstGeom>
        </p:spPr>
        <p:txBody>
          <a:bodyPr vert="horz" lIns="77835" tIns="38917" rIns="77835" bIns="38917" rtlCol="0" anchor="ctr">
            <a:noAutofit/>
          </a:bodyPr>
          <a:lstStyle>
            <a:defPPr>
              <a:defRPr lang="is-I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000" b="1" i="0">
                <a:solidFill>
                  <a:srgbClr val="BBC243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en-US" sz="5100" dirty="0" err="1">
                <a:solidFill>
                  <a:prstClr val="black"/>
                </a:solidFill>
              </a:rPr>
              <a:t>Borgarhluti</a:t>
            </a:r>
            <a:r>
              <a:rPr lang="en-US" sz="5100" dirty="0">
                <a:solidFill>
                  <a:prstClr val="black"/>
                </a:solidFill>
              </a:rPr>
              <a:t> 6 </a:t>
            </a:r>
          </a:p>
          <a:p>
            <a:r>
              <a:rPr lang="en-US" sz="5100" dirty="0">
                <a:solidFill>
                  <a:prstClr val="black"/>
                </a:solidFill>
              </a:rPr>
              <a:t>Hverfisskipulag </a:t>
            </a:r>
          </a:p>
        </p:txBody>
      </p:sp>
      <p:sp>
        <p:nvSpPr>
          <p:cNvPr id="3" name="Title Placeholder 1"/>
          <p:cNvSpPr txBox="1">
            <a:spLocks/>
          </p:cNvSpPr>
          <p:nvPr/>
        </p:nvSpPr>
        <p:spPr>
          <a:xfrm>
            <a:off x="1146823" y="1950681"/>
            <a:ext cx="6948035" cy="945202"/>
          </a:xfrm>
          <a:prstGeom prst="rect">
            <a:avLst/>
          </a:prstGeom>
        </p:spPr>
        <p:txBody>
          <a:bodyPr vert="horz" lIns="77835" tIns="38917" rIns="77835" bIns="38917" rtlCol="0" anchor="ctr">
            <a:noAutofit/>
          </a:bodyPr>
          <a:lstStyle>
            <a:defPPr>
              <a:defRPr lang="is-I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000" b="1" i="0">
                <a:solidFill>
                  <a:srgbClr val="BBC243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en-US" sz="3000" dirty="0">
                <a:solidFill>
                  <a:prstClr val="black"/>
                </a:solidFill>
              </a:rPr>
              <a:t>6.1. </a:t>
            </a:r>
            <a:r>
              <a:rPr lang="en-US" sz="3000" dirty="0" err="1">
                <a:solidFill>
                  <a:prstClr val="black"/>
                </a:solidFill>
              </a:rPr>
              <a:t>Neðra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Breiðholt</a:t>
            </a:r>
            <a:endParaRPr lang="en-US" sz="3000" dirty="0">
              <a:solidFill>
                <a:prstClr val="black"/>
              </a:solidFill>
            </a:endParaRPr>
          </a:p>
          <a:p>
            <a:r>
              <a:rPr lang="en-US" sz="3000" dirty="0">
                <a:solidFill>
                  <a:prstClr val="black"/>
                </a:solidFill>
              </a:rPr>
              <a:t>6.2. </a:t>
            </a:r>
            <a:r>
              <a:rPr lang="en-US" sz="3000" dirty="0" err="1">
                <a:solidFill>
                  <a:prstClr val="black"/>
                </a:solidFill>
              </a:rPr>
              <a:t>Seljahverfi</a:t>
            </a:r>
            <a:endParaRPr lang="en-US" sz="3000" dirty="0">
              <a:solidFill>
                <a:prstClr val="black"/>
              </a:solidFill>
            </a:endParaRPr>
          </a:p>
          <a:p>
            <a:r>
              <a:rPr lang="en-US" sz="3000" dirty="0">
                <a:solidFill>
                  <a:prstClr val="black"/>
                </a:solidFill>
              </a:rPr>
              <a:t>6.3. Efra </a:t>
            </a:r>
            <a:r>
              <a:rPr lang="en-US" sz="3000" dirty="0" err="1">
                <a:solidFill>
                  <a:prstClr val="black"/>
                </a:solidFill>
              </a:rPr>
              <a:t>Breiðholt</a:t>
            </a:r>
            <a:endParaRPr lang="en-US" sz="3000" dirty="0">
              <a:solidFill>
                <a:prstClr val="black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82382" y="3003799"/>
            <a:ext cx="8543293" cy="1821662"/>
          </a:xfrm>
          <a:prstGeom prst="rect">
            <a:avLst/>
          </a:prstGeom>
        </p:spPr>
        <p:txBody>
          <a:bodyPr lIns="77835" tIns="38917" rIns="77835" bIns="38917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9"/>
              </a:lnSpc>
              <a:spcBef>
                <a:spcPct val="0"/>
              </a:spcBef>
              <a:buNone/>
            </a:pPr>
            <a:r>
              <a:rPr lang="is-IS" sz="2100" b="1" dirty="0">
                <a:solidFill>
                  <a:prstClr val="black"/>
                </a:solidFill>
                <a:latin typeface="Circular Std" charset="0"/>
                <a:ea typeface="Circular Std" charset="0"/>
                <a:cs typeface="Circular Std" charset="0"/>
              </a:rPr>
              <a:t>Tillögur taka mið af:</a:t>
            </a:r>
          </a:p>
          <a:p>
            <a:pPr marL="389183" indent="-389183">
              <a:lnSpc>
                <a:spcPts val="3409"/>
              </a:lnSpc>
              <a:spcBef>
                <a:spcPct val="0"/>
              </a:spcBef>
              <a:buFont typeface="Wingdings" panose="05000000000000000000" pitchFamily="2" charset="2"/>
              <a:buChar char="ü"/>
              <a:tabLst>
                <a:tab pos="378373" algn="l"/>
              </a:tabLst>
            </a:pPr>
            <a:r>
              <a:rPr lang="is-IS" sz="2100" b="1" dirty="0">
                <a:solidFill>
                  <a:prstClr val="black"/>
                </a:solidFill>
                <a:latin typeface="Circular Std" charset="0"/>
                <a:ea typeface="Circular Std" charset="0"/>
                <a:cs typeface="Circular Std" charset="0"/>
              </a:rPr>
              <a:t>Stefnumótun aðalskipulagsins fyrir hverfið</a:t>
            </a:r>
          </a:p>
          <a:p>
            <a:pPr marL="389183" indent="-389183">
              <a:lnSpc>
                <a:spcPts val="3409"/>
              </a:lnSpc>
              <a:spcBef>
                <a:spcPct val="0"/>
              </a:spcBef>
              <a:buFont typeface="Wingdings" panose="05000000000000000000" pitchFamily="2" charset="2"/>
              <a:buChar char="ü"/>
              <a:tabLst>
                <a:tab pos="378373" algn="l"/>
              </a:tabLst>
            </a:pPr>
            <a:r>
              <a:rPr lang="is-IS" sz="2100" b="1" dirty="0">
                <a:solidFill>
                  <a:prstClr val="black"/>
                </a:solidFill>
                <a:latin typeface="Circular Std" charset="0"/>
                <a:ea typeface="Circular Std" charset="0"/>
                <a:cs typeface="Circular Std" charset="0"/>
              </a:rPr>
              <a:t>Greiningu á visthæfi hverfisins</a:t>
            </a:r>
          </a:p>
          <a:p>
            <a:pPr marL="389183" indent="-389183">
              <a:lnSpc>
                <a:spcPts val="3409"/>
              </a:lnSpc>
              <a:spcBef>
                <a:spcPct val="0"/>
              </a:spcBef>
              <a:buFont typeface="Wingdings" panose="05000000000000000000" pitchFamily="2" charset="2"/>
              <a:buChar char="ü"/>
              <a:tabLst>
                <a:tab pos="378373" algn="l"/>
              </a:tabLst>
            </a:pPr>
            <a:r>
              <a:rPr lang="is-IS" sz="2100" b="1" dirty="0">
                <a:solidFill>
                  <a:prstClr val="black"/>
                </a:solidFill>
                <a:latin typeface="Circular Std" charset="0"/>
                <a:ea typeface="Circular Std" charset="0"/>
                <a:cs typeface="Circular Std" charset="0"/>
              </a:rPr>
              <a:t>Samráði og helstu niðurstöðum  </a:t>
            </a:r>
          </a:p>
          <a:p>
            <a:pPr marL="0" indent="0">
              <a:buNone/>
            </a:pPr>
            <a:endParaRPr lang="is-IS" sz="1900" b="1" dirty="0">
              <a:solidFill>
                <a:prstClr val="black"/>
              </a:solidFill>
              <a:latin typeface="Calibri Light" panose="020F0302020204030204"/>
              <a:ea typeface="Circular Std Book" charset="0"/>
              <a:cs typeface="Circular Std Book" charset="0"/>
            </a:endParaRPr>
          </a:p>
          <a:p>
            <a:pPr marL="0" indent="0">
              <a:buNone/>
            </a:pPr>
            <a:endParaRPr lang="is-IS" sz="1400" dirty="0">
              <a:solidFill>
                <a:prstClr val="black"/>
              </a:solidFill>
              <a:latin typeface="Calibri Light" panose="020F0302020204030204"/>
              <a:cs typeface="Circular Std Book" pitchFamily="34" charset="0"/>
            </a:endParaRPr>
          </a:p>
          <a:p>
            <a:pPr marL="0" indent="0">
              <a:buNone/>
            </a:pPr>
            <a:endParaRPr lang="is-IS" sz="1400" b="1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1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20" y="924569"/>
            <a:ext cx="5948969" cy="2403267"/>
          </a:xfrm>
          <a:prstGeom prst="rect">
            <a:avLst/>
          </a:prstGeom>
        </p:spPr>
        <p:txBody>
          <a:bodyPr vert="horz" wrap="square" lIns="77889" tIns="38945" rIns="77889" bIns="38945" rtlCol="0" anchor="ctr">
            <a:noAutofit/>
          </a:bodyPr>
          <a:lstStyle/>
          <a:p>
            <a:pPr defTabSz="778897"/>
            <a:endParaRPr lang="is-IS" sz="1000" b="1" dirty="0" err="1">
              <a:solidFill>
                <a:srgbClr val="73AED0"/>
              </a:solidFill>
              <a:latin typeface="Circular Std" charset="0"/>
              <a:ea typeface="Circular Std" charset="0"/>
              <a:cs typeface="Circular St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4458" y="339503"/>
            <a:ext cx="5236866" cy="4726077"/>
          </a:xfrm>
          <a:prstGeom prst="rect">
            <a:avLst/>
          </a:prstGeom>
        </p:spPr>
        <p:txBody>
          <a:bodyPr wrap="square" lIns="77889" tIns="38945" rIns="77889" bIns="38945">
            <a:spAutoFit/>
          </a:bodyPr>
          <a:lstStyle/>
          <a:p>
            <a:pPr defTabSz="778897">
              <a:spcBef>
                <a:spcPts val="511"/>
              </a:spcBef>
            </a:pPr>
            <a:r>
              <a:rPr lang="is-IS" b="1" dirty="0">
                <a:solidFill>
                  <a:prstClr val="black"/>
                </a:solidFill>
              </a:rPr>
              <a:t>Almenn </a:t>
            </a:r>
            <a:r>
              <a:rPr lang="is-IS" b="1" dirty="0" smtClean="0">
                <a:solidFill>
                  <a:prstClr val="black"/>
                </a:solidFill>
              </a:rPr>
              <a:t>markmið.  </a:t>
            </a:r>
            <a:r>
              <a:rPr lang="is-IS" dirty="0" smtClean="0">
                <a:solidFill>
                  <a:prstClr val="black"/>
                </a:solidFill>
              </a:rPr>
              <a:t>Sjálfbær hverfi, </a:t>
            </a:r>
            <a:r>
              <a:rPr lang="is-IS" dirty="0">
                <a:solidFill>
                  <a:prstClr val="black"/>
                </a:solidFill>
              </a:rPr>
              <a:t>vistvænar samgöngur og aukin </a:t>
            </a:r>
            <a:r>
              <a:rPr lang="is-IS" dirty="0" smtClean="0">
                <a:solidFill>
                  <a:prstClr val="black"/>
                </a:solidFill>
              </a:rPr>
              <a:t>gæði byggðar</a:t>
            </a:r>
          </a:p>
          <a:p>
            <a:pPr defTabSz="778897">
              <a:spcBef>
                <a:spcPts val="852"/>
              </a:spcBef>
            </a:pPr>
            <a:r>
              <a:rPr lang="is-IS" b="1" dirty="0" smtClean="0">
                <a:solidFill>
                  <a:prstClr val="black"/>
                </a:solidFill>
              </a:rPr>
              <a:t>Hverfiskjarnar.  </a:t>
            </a:r>
          </a:p>
          <a:p>
            <a:pPr marL="243405" indent="-243405" defTabSz="778897"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b="1" dirty="0" smtClean="0">
                <a:solidFill>
                  <a:prstClr val="black"/>
                </a:solidFill>
              </a:rPr>
              <a:t>Neðra Breiðholti –Arnarbakki, </a:t>
            </a:r>
          </a:p>
          <a:p>
            <a:pPr marL="243405" indent="-243405" defTabSz="778897"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b="1" dirty="0" smtClean="0">
                <a:solidFill>
                  <a:prstClr val="black"/>
                </a:solidFill>
              </a:rPr>
              <a:t>Seljahverfi – Rangársel</a:t>
            </a:r>
          </a:p>
          <a:p>
            <a:pPr marL="243405" indent="-243405" defTabSz="778897"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b="1" dirty="0" smtClean="0">
                <a:solidFill>
                  <a:prstClr val="black"/>
                </a:solidFill>
              </a:rPr>
              <a:t>Efra Breiðholti – Austurberg og Gerðuberg</a:t>
            </a:r>
          </a:p>
          <a:p>
            <a:pPr defTabSz="778897">
              <a:spcBef>
                <a:spcPts val="852"/>
              </a:spcBef>
            </a:pPr>
            <a:r>
              <a:rPr lang="is-IS" b="1" dirty="0">
                <a:solidFill>
                  <a:prstClr val="black"/>
                </a:solidFill>
              </a:rPr>
              <a:t>Nærþjónusta</a:t>
            </a:r>
            <a:r>
              <a:rPr lang="is-IS" b="1" dirty="0" smtClean="0">
                <a:solidFill>
                  <a:prstClr val="black"/>
                </a:solidFill>
              </a:rPr>
              <a:t>.  </a:t>
            </a:r>
            <a:r>
              <a:rPr lang="is-IS" dirty="0" smtClean="0">
                <a:solidFill>
                  <a:prstClr val="black"/>
                </a:solidFill>
              </a:rPr>
              <a:t>Arnarbakki, Hraunberg, Hólagaður, Rangársel</a:t>
            </a:r>
          </a:p>
          <a:p>
            <a:pPr defTabSz="778897">
              <a:spcBef>
                <a:spcPts val="852"/>
              </a:spcBef>
            </a:pPr>
            <a:r>
              <a:rPr lang="is-IS" b="1" dirty="0" smtClean="0">
                <a:solidFill>
                  <a:prstClr val="black"/>
                </a:solidFill>
              </a:rPr>
              <a:t>Borgargötu.  </a:t>
            </a:r>
            <a:r>
              <a:rPr lang="is-IS" dirty="0" smtClean="0">
                <a:solidFill>
                  <a:prstClr val="black"/>
                </a:solidFill>
              </a:rPr>
              <a:t>Arnarbakki, Austurberg, Rangársel - Jaðarsel </a:t>
            </a:r>
          </a:p>
          <a:p>
            <a:pPr defTabSz="778897">
              <a:spcBef>
                <a:spcPts val="852"/>
              </a:spcBef>
            </a:pPr>
            <a:r>
              <a:rPr lang="is-IS" b="1" dirty="0" smtClean="0">
                <a:solidFill>
                  <a:prstClr val="black"/>
                </a:solidFill>
              </a:rPr>
              <a:t>Borgarrými.  </a:t>
            </a:r>
            <a:r>
              <a:rPr lang="is-IS" dirty="0" smtClean="0">
                <a:solidFill>
                  <a:prstClr val="black"/>
                </a:solidFill>
              </a:rPr>
              <a:t>Borgarrými – hverfistorg byggð upp í hverju hverfi</a:t>
            </a:r>
          </a:p>
          <a:p>
            <a:pPr defTabSz="778897">
              <a:spcBef>
                <a:spcPts val="852"/>
              </a:spcBef>
            </a:pPr>
            <a:r>
              <a:rPr lang="is-IS" b="1" dirty="0" smtClean="0">
                <a:solidFill>
                  <a:prstClr val="black"/>
                </a:solidFill>
              </a:rPr>
              <a:t>Hjólaleiðir</a:t>
            </a:r>
            <a:r>
              <a:rPr lang="is-IS" b="1" dirty="0">
                <a:solidFill>
                  <a:prstClr val="black"/>
                </a:solidFill>
              </a:rPr>
              <a:t>. </a:t>
            </a:r>
            <a:r>
              <a:rPr lang="is-IS" dirty="0">
                <a:solidFill>
                  <a:prstClr val="black"/>
                </a:solidFill>
              </a:rPr>
              <a:t>Hjólaleiðir eru í samræmi við </a:t>
            </a:r>
            <a:r>
              <a:rPr lang="is-IS" dirty="0" smtClean="0">
                <a:solidFill>
                  <a:prstClr val="black"/>
                </a:solidFill>
              </a:rPr>
              <a:t>Hjólreiðaáætlun Reykjavíkur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03648" y="40218"/>
            <a:ext cx="8435352" cy="651755"/>
          </a:xfrm>
          <a:prstGeom prst="rect">
            <a:avLst/>
          </a:prstGeom>
        </p:spPr>
        <p:txBody>
          <a:bodyPr lIns="77889" tIns="38945" rIns="77889" bIns="38945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2600" dirty="0">
                <a:latin typeface="Circular Std"/>
                <a:cs typeface="Circular Std Book" pitchFamily="34" charset="0"/>
              </a:rPr>
              <a:t>Stefnumótun aðalskipulagsins </a:t>
            </a:r>
          </a:p>
          <a:p>
            <a:endParaRPr lang="en-US" sz="2600" dirty="0">
              <a:latin typeface="Circular Std"/>
              <a:cs typeface="Circular Std Book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8"/>
          <a:stretch/>
        </p:blipFill>
        <p:spPr>
          <a:xfrm>
            <a:off x="5090897" y="193035"/>
            <a:ext cx="4167166" cy="417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4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1223" y="217560"/>
            <a:ext cx="8435352" cy="651755"/>
          </a:xfrm>
          <a:prstGeom prst="rect">
            <a:avLst/>
          </a:prstGeom>
        </p:spPr>
        <p:txBody>
          <a:bodyPr lIns="77835" tIns="38917" rIns="77835" bIns="38917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pPr algn="ctr"/>
            <a:r>
              <a:rPr lang="is-IS" sz="2700" dirty="0">
                <a:solidFill>
                  <a:prstClr val="black"/>
                </a:solidFill>
              </a:rPr>
              <a:t>Samráð  </a:t>
            </a:r>
          </a:p>
          <a:p>
            <a:endParaRPr lang="en-US" sz="2600" dirty="0">
              <a:solidFill>
                <a:prstClr val="black"/>
              </a:solidFill>
              <a:latin typeface="Circular Std"/>
              <a:cs typeface="Circular Std Boo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1222" y="592903"/>
            <a:ext cx="5516921" cy="4146374"/>
          </a:xfrm>
          <a:prstGeom prst="rect">
            <a:avLst/>
          </a:prstGeom>
        </p:spPr>
        <p:txBody>
          <a:bodyPr wrap="square" lIns="77835" tIns="38917" rIns="77835" bIns="38917">
            <a:spAutoFit/>
          </a:bodyPr>
          <a:lstStyle/>
          <a:p>
            <a:r>
              <a:rPr lang="is-IS" sz="16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Rýnihópar BH6 Breiðholti 22. febrúar til 1. mars 2016. </a:t>
            </a:r>
          </a:p>
          <a:p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Hópar með um10 einstaklingum á aldrinum </a:t>
            </a:r>
          </a:p>
          <a:p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20 – 35 ára; 35 – 55 ára; 55 – 70 ára sem rýndu hugmyndir</a:t>
            </a:r>
          </a:p>
          <a:p>
            <a:endParaRPr lang="is-IS" sz="16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r>
              <a:rPr lang="is-IS" sz="16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Skapandi samráð </a:t>
            </a:r>
          </a:p>
          <a:p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Módelsmíð og vinna í grunnskólum 2015- 2016</a:t>
            </a:r>
          </a:p>
          <a:p>
            <a:pPr marL="291886" indent="-291886">
              <a:buFont typeface="Arial" panose="020B0604020202020204" pitchFamily="34" charset="0"/>
              <a:buChar char="•"/>
            </a:pPr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Breiðholtsskóli  - 30. nóvember til 4.desember 2015.</a:t>
            </a:r>
          </a:p>
          <a:p>
            <a:pPr marL="291886" indent="-291886">
              <a:buFont typeface="Arial" panose="020B0604020202020204" pitchFamily="34" charset="0"/>
              <a:buChar char="•"/>
            </a:pPr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Fellaskóli - 18. til 21. janúar 2016.</a:t>
            </a:r>
          </a:p>
          <a:p>
            <a:pPr marL="291886" indent="-291886">
              <a:buFont typeface="Arial" panose="020B0604020202020204" pitchFamily="34" charset="0"/>
              <a:buChar char="•"/>
            </a:pPr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Hólabrekkuskóli  - 18. til 21. janúar 2016.</a:t>
            </a:r>
          </a:p>
          <a:p>
            <a:pPr marL="291886" indent="-291886">
              <a:buFont typeface="Arial" panose="020B0604020202020204" pitchFamily="34" charset="0"/>
              <a:buChar char="•"/>
            </a:pPr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Seljaskóli - 25. til 29. janúar 2016. </a:t>
            </a:r>
          </a:p>
          <a:p>
            <a:pPr marL="291886" indent="-291886">
              <a:spcAft>
                <a:spcPts val="511"/>
              </a:spcAft>
              <a:buFont typeface="Arial" panose="020B0604020202020204" pitchFamily="34" charset="0"/>
              <a:buChar char="•"/>
            </a:pPr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Ölduselsskóli - 8. febrúar til 12. febrúar 2016.</a:t>
            </a:r>
          </a:p>
          <a:p>
            <a:pPr>
              <a:spcBef>
                <a:spcPts val="511"/>
              </a:spcBef>
            </a:pPr>
            <a:r>
              <a:rPr lang="is-IS" sz="16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Íbúafundir</a:t>
            </a:r>
          </a:p>
          <a:p>
            <a:pPr marL="243238" indent="-243238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Breiðholtsskóli – 5. apríl 2016</a:t>
            </a:r>
            <a:endParaRPr lang="is-IS" sz="16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243238" indent="-243238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Seljaskóli – 7. apríl 2016</a:t>
            </a:r>
            <a:endParaRPr lang="is-IS" sz="16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243238" indent="-243238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Fellaskóli – 9. apríl 2016</a:t>
            </a:r>
            <a:endParaRPr lang="is-IS" sz="16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243238" indent="-243238">
              <a:buFont typeface="Arial" panose="020B0604020202020204" pitchFamily="34" charset="0"/>
              <a:buChar char="•"/>
            </a:pPr>
            <a:endParaRPr lang="is-IS" sz="16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54" y="820305"/>
            <a:ext cx="2976746" cy="1612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54" y="2085696"/>
            <a:ext cx="2976746" cy="16124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47" y="3327834"/>
            <a:ext cx="2979554" cy="18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8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344" y="217358"/>
            <a:ext cx="928085" cy="177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80412" y="134805"/>
            <a:ext cx="609526" cy="508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367"/>
            <a:ext cx="9144000" cy="417467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9532" y="465527"/>
            <a:ext cx="8435352" cy="651755"/>
          </a:xfrm>
          <a:prstGeom prst="rect">
            <a:avLst/>
          </a:prstGeom>
        </p:spPr>
        <p:txBody>
          <a:bodyPr lIns="77826" tIns="38912" rIns="77826" bIns="38912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pPr algn="ctr"/>
            <a:r>
              <a:rPr lang="is-IS" sz="3300" dirty="0">
                <a:solidFill>
                  <a:prstClr val="black"/>
                </a:solidFill>
                <a:latin typeface="Circular Std"/>
                <a:cs typeface="Circular Std Book" pitchFamily="34" charset="0"/>
              </a:rPr>
              <a:t>Neðra Breiðholt úr lofti</a:t>
            </a:r>
            <a:endParaRPr lang="en-US" sz="3300" dirty="0">
              <a:solidFill>
                <a:prstClr val="black"/>
              </a:solidFill>
              <a:latin typeface="Circular Std"/>
              <a:cs typeface="Circular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47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95486"/>
            <a:ext cx="8435352" cy="651755"/>
          </a:xfrm>
          <a:prstGeom prst="rect">
            <a:avLst/>
          </a:prstGeom>
        </p:spPr>
        <p:txBody>
          <a:bodyPr lIns="77826" tIns="38912" rIns="77826" bIns="38912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pPr algn="ctr"/>
            <a:r>
              <a:rPr lang="is-IS" sz="2600" dirty="0">
                <a:latin typeface="Circular Std"/>
                <a:cs typeface="Circular Std Book" pitchFamily="34" charset="0"/>
              </a:rPr>
              <a:t>Neðra Breiðholt – Stefna og helstu áherslur</a:t>
            </a:r>
            <a:endParaRPr lang="en-US" sz="2600" dirty="0">
              <a:latin typeface="Circular Std"/>
              <a:cs typeface="Circular Std Book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678760"/>
            <a:ext cx="6275040" cy="3913354"/>
          </a:xfrm>
          <a:prstGeom prst="rect">
            <a:avLst/>
          </a:prstGeom>
        </p:spPr>
        <p:txBody>
          <a:bodyPr lIns="77826" tIns="38912" rIns="77826" bIns="38912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Styrkja byggð með íbúðum og atvinnuhúsnæði</a:t>
            </a:r>
          </a:p>
          <a:p>
            <a:pPr marL="224296" indent="0">
              <a:spcBef>
                <a:spcPts val="1023"/>
              </a:spcBef>
              <a:buNone/>
            </a:pPr>
            <a:r>
              <a:rPr lang="is-IS" sz="1400" i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Áætluð fjölgun um 350 íbúðir (fyrst og fremst í N-Mjódd og Garðheimasvæði)</a:t>
            </a:r>
            <a:endParaRPr lang="is-IS" sz="14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Byggingarreitir stækkaðir til að byggðin geti þróast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Heimildir fyrir viðbyggingar við sérbýlishús o.s.frv.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Efling opinna svæða og almenningsrýma 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Betri göngu- og </a:t>
            </a:r>
            <a:r>
              <a:rPr lang="is-IS" sz="1700" dirty="0" err="1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hjólat</a:t>
            </a:r>
            <a:r>
              <a:rPr lang="nb-NO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engingar innan hverfis og við aðliggjandi hverfi</a:t>
            </a:r>
            <a:endParaRPr lang="is-IS" sz="17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Efla Arnarbakka sem hverfiskjarna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Arnarbakki sem borgargata frá </a:t>
            </a:r>
            <a:r>
              <a:rPr lang="is-IS" sz="1700" dirty="0" err="1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hverfiskjarnarnum</a:t>
            </a: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 að Mjódd</a:t>
            </a:r>
          </a:p>
          <a:p>
            <a:pPr marL="224296" indent="0">
              <a:spcBef>
                <a:spcPts val="1023"/>
              </a:spcBef>
              <a:buNone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Göturými bætt með gróðri og betri aðstöðu fyrir gangandi og hjólandi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Flokkun sorps og ný grenndarstöð í göngufæri miðsvæðis við Arnarbakka</a:t>
            </a:r>
            <a:endParaRPr lang="is-IS" sz="1700" b="1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459403" indent="-459403">
              <a:buFont typeface="Wingdings" panose="05000000000000000000" pitchFamily="2" charset="2"/>
              <a:buChar char="ü"/>
            </a:pPr>
            <a:endParaRPr lang="is-IS" sz="17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459403" indent="-459403">
              <a:buFont typeface="Wingdings" panose="05000000000000000000" pitchFamily="2" charset="2"/>
              <a:buChar char="ü"/>
            </a:pPr>
            <a:endParaRPr lang="is-IS" sz="20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459403" indent="-459403">
              <a:buFont typeface="Wingdings" panose="05000000000000000000" pitchFamily="2" charset="2"/>
              <a:buChar char="ü"/>
            </a:pPr>
            <a:endParaRPr lang="is-IS" sz="20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0" indent="0">
              <a:buNone/>
            </a:pPr>
            <a:endParaRPr lang="is-IS" sz="1900" b="1" dirty="0">
              <a:solidFill>
                <a:srgbClr val="767171"/>
              </a:solidFill>
              <a:latin typeface="Circular Std Book" pitchFamily="34" charset="0"/>
              <a:ea typeface="Circular Std Book" charset="0"/>
              <a:cs typeface="Circular Std Book" pitchFamily="34" charset="0"/>
            </a:endParaRPr>
          </a:p>
          <a:p>
            <a:pPr marL="0" indent="0">
              <a:buNone/>
            </a:pPr>
            <a:endParaRPr lang="is-IS" sz="14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0" indent="0">
              <a:buNone/>
            </a:pPr>
            <a:endParaRPr lang="is-IS" sz="1400" b="1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F0FE18-C9E6-49A3-86A3-B70CF1CE7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648" y="1194598"/>
            <a:ext cx="2388713" cy="319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9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65967" y="339502"/>
            <a:ext cx="8435352" cy="651755"/>
          </a:xfrm>
          <a:prstGeom prst="rect">
            <a:avLst/>
          </a:prstGeom>
        </p:spPr>
        <p:txBody>
          <a:bodyPr lIns="77826" tIns="38912" rIns="77826" bIns="38912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2700" dirty="0"/>
              <a:t>Fjölgun íbúða til að jafna aldursdreifingu</a:t>
            </a:r>
          </a:p>
          <a:p>
            <a:pPr>
              <a:spcBef>
                <a:spcPts val="1023"/>
              </a:spcBef>
            </a:pPr>
            <a:r>
              <a:rPr lang="is-IS" sz="2400" i="1" dirty="0">
                <a:latin typeface="Circular Std"/>
                <a:cs typeface="Circular Std Book" pitchFamily="34" charset="0"/>
              </a:rPr>
              <a:t>Áætluð fjölgun um 350 íbúðir (með Norður-Mjódd og Garðheimasvæði)</a:t>
            </a:r>
            <a:endParaRPr lang="en-US" sz="2400" i="1" dirty="0">
              <a:latin typeface="Circular Std"/>
              <a:cs typeface="Circular Std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915569"/>
            <a:ext cx="8353000" cy="2848573"/>
          </a:xfrm>
          <a:prstGeom prst="rect">
            <a:avLst/>
          </a:prstGeom>
          <a:noFill/>
        </p:spPr>
        <p:txBody>
          <a:bodyPr wrap="square" lIns="77826" tIns="38912" rIns="77826" bIns="38912" rtlCol="0">
            <a:spAutoFit/>
          </a:bodyPr>
          <a:lstStyle/>
          <a:p>
            <a:pPr defTabSz="778278"/>
            <a:r>
              <a:rPr lang="is-IS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Hátt hlutfall 4 og 5 herbergja íbúða í Stekkjum og  </a:t>
            </a:r>
            <a:r>
              <a:rPr lang="nb-NO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aldursflokkar 35-66 ára fjölmennir </a:t>
            </a:r>
            <a:endParaRPr lang="nb-NO" dirty="0" smtClean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defTabSz="778278"/>
            <a:endParaRPr lang="is-IS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defTabSz="778278"/>
            <a:r>
              <a:rPr lang="is-IS" b="1" dirty="0" smtClean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Núverandi </a:t>
            </a:r>
            <a:r>
              <a:rPr lang="is-IS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íbúðarbyggð.</a:t>
            </a:r>
            <a:r>
              <a:rPr lang="is-IS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  Veitt verði heimild fyrir tvær íbúðir í stórum sérbýlishúsum.</a:t>
            </a:r>
          </a:p>
          <a:p>
            <a:pPr defTabSz="778278"/>
            <a:endParaRPr lang="is-IS" b="1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defTabSz="778278"/>
            <a:r>
              <a:rPr lang="is-IS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Stekkjarbakki. </a:t>
            </a:r>
            <a:r>
              <a:rPr lang="is-IS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Heimilað verði að byggja allt að 30 íbúðir í sérbýli</a:t>
            </a:r>
            <a:r>
              <a:rPr lang="is-IS" dirty="0" smtClean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. Sérstakt deiliskipulag</a:t>
            </a:r>
            <a:endParaRPr lang="is-IS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defTabSz="778278"/>
            <a:endParaRPr lang="is-IS" b="1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defTabSz="778278"/>
            <a:r>
              <a:rPr lang="is-IS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Arnarbakki.</a:t>
            </a:r>
            <a:r>
              <a:rPr lang="is-IS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 Fjölgun íbúða við hverfiskjarna.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573674-9F38-4591-8221-FCA6071936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6" r="1568" b="11150"/>
          <a:stretch/>
        </p:blipFill>
        <p:spPr>
          <a:xfrm>
            <a:off x="3608200" y="3243996"/>
            <a:ext cx="5535800" cy="1920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459966-97E0-43B1-ADC2-960CC60A2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53" y="3243987"/>
            <a:ext cx="3630985" cy="192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2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90" y="1140593"/>
            <a:ext cx="1433665" cy="348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 idx="4294967295"/>
          </p:nvPr>
        </p:nvSpPr>
        <p:spPr>
          <a:xfrm>
            <a:off x="0" y="473075"/>
            <a:ext cx="8229600" cy="857250"/>
          </a:xfrm>
          <a:prstGeom prst="rect">
            <a:avLst/>
          </a:prstGeom>
        </p:spPr>
        <p:txBody>
          <a:bodyPr lIns="77826" tIns="38912" rIns="77826" bIns="38912">
            <a:normAutofit fontScale="90000"/>
          </a:bodyPr>
          <a:lstStyle/>
          <a:p>
            <a:pPr algn="ctr"/>
            <a:r>
              <a:rPr lang="en-US" sz="3300" dirty="0" err="1"/>
              <a:t>Neðra</a:t>
            </a:r>
            <a:r>
              <a:rPr lang="en-US" sz="3300" dirty="0"/>
              <a:t> </a:t>
            </a:r>
            <a:r>
              <a:rPr lang="en-US" sz="3300" dirty="0" err="1"/>
              <a:t>Breiðholt</a:t>
            </a:r>
            <a:r>
              <a:rPr lang="en-US" sz="3300" dirty="0"/>
              <a:t> - </a:t>
            </a:r>
            <a:r>
              <a:rPr lang="en-US" sz="3300" dirty="0" err="1"/>
              <a:t>skipulagsuppdráttur</a:t>
            </a:r>
            <a:r>
              <a:rPr lang="en-US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/>
            </a:r>
            <a:br>
              <a:rPr lang="en-US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</a:br>
            <a:endParaRPr lang="is-I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938C01-B945-404A-9EC4-06EA8F6C6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2" b="3333"/>
          <a:stretch/>
        </p:blipFill>
        <p:spPr>
          <a:xfrm>
            <a:off x="517396" y="1134965"/>
            <a:ext cx="5378988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1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ill 1"/>
          <p:cNvSpPr txBox="1">
            <a:spLocks/>
          </p:cNvSpPr>
          <p:nvPr/>
        </p:nvSpPr>
        <p:spPr>
          <a:xfrm>
            <a:off x="4679506" y="4986"/>
            <a:ext cx="5097760" cy="622548"/>
          </a:xfrm>
          <a:prstGeom prst="rect">
            <a:avLst/>
          </a:prstGeom>
        </p:spPr>
        <p:txBody>
          <a:bodyPr vert="horz" lIns="91336" tIns="45663" rIns="91336" bIns="45663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s-IS" sz="3200" b="1" dirty="0"/>
              <a:t>Breiðholt</a:t>
            </a:r>
          </a:p>
        </p:txBody>
      </p:sp>
      <p:sp>
        <p:nvSpPr>
          <p:cNvPr id="13" name="Titil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taðgengill efnis 2"/>
          <p:cNvSpPr>
            <a:spLocks noGrp="1"/>
          </p:cNvSpPr>
          <p:nvPr>
            <p:ph idx="1"/>
          </p:nvPr>
        </p:nvSpPr>
        <p:spPr>
          <a:xfrm>
            <a:off x="4177416" y="627534"/>
            <a:ext cx="4252874" cy="3970536"/>
          </a:xfrm>
        </p:spPr>
        <p:txBody>
          <a:bodyPr>
            <a:normAutofit lnSpcReduction="10000"/>
          </a:bodyPr>
          <a:lstStyle/>
          <a:p>
            <a:r>
              <a:rPr lang="is-IS" dirty="0" smtClean="0"/>
              <a:t>57 opin leiksvæði </a:t>
            </a:r>
            <a:br>
              <a:rPr lang="is-IS" dirty="0" smtClean="0"/>
            </a:br>
            <a:r>
              <a:rPr lang="is-IS" dirty="0" smtClean="0"/>
              <a:t>– alls 61.520 m2</a:t>
            </a:r>
          </a:p>
          <a:p>
            <a:r>
              <a:rPr lang="is-IS" dirty="0" smtClean="0"/>
              <a:t>110 km af göngu- og hjólastígum með bundnu slitlagi, auk gangstétta</a:t>
            </a:r>
            <a:br>
              <a:rPr lang="is-IS" dirty="0" smtClean="0"/>
            </a:br>
            <a:r>
              <a:rPr lang="is-IS" dirty="0" smtClean="0"/>
              <a:t>152 bekkir og 230 ruslastampar</a:t>
            </a:r>
          </a:p>
          <a:p>
            <a:endParaRPr lang="is-IS" dirty="0" smtClean="0"/>
          </a:p>
          <a:p>
            <a:endParaRPr lang="is-IS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4659987"/>
            <a:ext cx="3600400" cy="261495"/>
          </a:xfrm>
          <a:prstGeom prst="rect">
            <a:avLst/>
          </a:prstGeom>
          <a:noFill/>
        </p:spPr>
        <p:txBody>
          <a:bodyPr wrap="square" lIns="91336" tIns="45663" rIns="91336" bIns="45663" rtlCol="0">
            <a:spAutoFit/>
          </a:bodyPr>
          <a:lstStyle/>
          <a:p>
            <a:r>
              <a:rPr lang="is-IS" sz="1100" dirty="0"/>
              <a:t>Heimild: Landupplýsingar Reykjavíkur</a:t>
            </a:r>
            <a:endParaRPr lang="en-US" sz="11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614843"/>
            <a:ext cx="4084227" cy="430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9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4330"/>
            <a:ext cx="8229600" cy="8572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s-IS" sz="3600" dirty="0" smtClean="0"/>
              <a:t>Neðra Breiðholt - Núverandi byggð - </a:t>
            </a:r>
            <a:r>
              <a:rPr lang="is-IS" sz="2400" dirty="0" smtClean="0"/>
              <a:t>helstu heimildir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38784" y="1160722"/>
            <a:ext cx="5541846" cy="3592366"/>
          </a:xfrm>
          <a:prstGeom prst="rect">
            <a:avLst/>
          </a:prstGeom>
          <a:noFill/>
        </p:spPr>
        <p:txBody>
          <a:bodyPr wrap="square" lIns="77826" tIns="38912" rIns="77826" bIns="38912" rtlCol="0">
            <a:spAutoFit/>
          </a:bodyPr>
          <a:lstStyle/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Viðbyggingar 40 m2 á einni hæð heimilaðar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Garðhýsi á lóð 15 m2 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Byggingarreitir stækkaðir  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Aukaíbúð í stórum sérbýlishúsum heimilaðar 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Atvinnustarfsemi í eigin húsnæði  eins og t.d. hárgreiðslustofa, teiknistofa o.s.frv. heimilaðar 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Bílastæði í samræmi við </a:t>
            </a:r>
            <a:r>
              <a:rPr lang="is-IS" sz="1700" dirty="0" err="1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AR</a:t>
            </a: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 2010 – 2030, sem þýðir að ekki er heimilt að fjölga bílastæðum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Ákvæði um grænar áherslur þ.m.t. ofanvatnslausnir, gróður og úrgangsflokkun innan lóðar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Fylgja skal leiðbeiningum hverfisskipulags þegar heimildir eru nýttar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Byggja ofan á fjölbýlishús og setja lyftuhús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F5675227-DD82-4848-9BF6-806EB59EB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320" y="764547"/>
            <a:ext cx="2989572" cy="398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33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75656" y="195492"/>
            <a:ext cx="8435352" cy="651755"/>
          </a:xfrm>
          <a:prstGeom prst="rect">
            <a:avLst/>
          </a:prstGeom>
        </p:spPr>
        <p:txBody>
          <a:bodyPr lIns="77826" tIns="38912" rIns="77826" bIns="38912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2700" dirty="0" smtClean="0"/>
              <a:t>    Þróunarsvæði </a:t>
            </a:r>
            <a:r>
              <a:rPr lang="is-IS" sz="2700" dirty="0"/>
              <a:t>í Neðra Breiðholti</a:t>
            </a:r>
          </a:p>
          <a:p>
            <a:r>
              <a:rPr lang="is-IS" sz="2700" dirty="0"/>
              <a:t> </a:t>
            </a:r>
          </a:p>
          <a:p>
            <a:endParaRPr lang="en-US" sz="2600" dirty="0">
              <a:latin typeface="Circular Std"/>
              <a:cs typeface="Circular Std Boo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6" y="521367"/>
            <a:ext cx="4021371" cy="4428493"/>
          </a:xfrm>
          <a:prstGeom prst="rect">
            <a:avLst/>
          </a:prstGeom>
        </p:spPr>
        <p:txBody>
          <a:bodyPr wrap="square" lIns="77826" tIns="38912" rIns="77826" bIns="38912">
            <a:spAutoFit/>
          </a:bodyPr>
          <a:lstStyle/>
          <a:p>
            <a:pPr marL="0" lvl="1" defTabSz="778278">
              <a:spcBef>
                <a:spcPts val="1023"/>
              </a:spcBef>
            </a:pPr>
            <a:r>
              <a:rPr lang="is-IS" sz="17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Mjódd</a:t>
            </a:r>
          </a:p>
          <a:p>
            <a:pPr defTabSz="778278"/>
            <a:r>
              <a:rPr lang="is-IS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Í hverfiskipulagi er sett stefna um styrkingu með íbúðum og atvinnuhúsnæði en unnið verður sérstakt deiliskipulag.</a:t>
            </a:r>
          </a:p>
          <a:p>
            <a:pPr marL="0" lvl="1" defTabSz="778278">
              <a:spcBef>
                <a:spcPts val="1023"/>
              </a:spcBef>
            </a:pPr>
            <a:r>
              <a:rPr lang="is-IS" sz="17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Arnarbakki</a:t>
            </a:r>
          </a:p>
          <a:p>
            <a:pPr defTabSz="778278"/>
            <a:r>
              <a:rPr lang="is-IS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Efling kjarnans með endurnýjun og nýjum íbúðum á efri hæð.</a:t>
            </a:r>
            <a:endParaRPr lang="is-IS" sz="12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0" lvl="1" defTabSz="778278">
              <a:spcBef>
                <a:spcPts val="1023"/>
              </a:spcBef>
            </a:pPr>
            <a:r>
              <a:rPr lang="is-IS" sz="17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Breiðholtsbraut</a:t>
            </a:r>
          </a:p>
          <a:p>
            <a:pPr defTabSz="778278"/>
            <a:r>
              <a:rPr lang="is-IS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Litlar byggingar fyrir atvinnustarfsemi sem skerma hljóð frá Breiðholtsbraut. </a:t>
            </a:r>
            <a:endParaRPr lang="is-IS" sz="12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0" lvl="1" defTabSz="778278"/>
            <a:r>
              <a:rPr lang="is-IS" sz="17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Stekkjarbakki</a:t>
            </a:r>
          </a:p>
          <a:p>
            <a:pPr marL="0" lvl="1" defTabSz="778278"/>
            <a:r>
              <a:rPr lang="is-IS" dirty="0" smtClean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Ein </a:t>
            </a:r>
            <a:r>
              <a:rPr lang="is-IS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röð af 1 hæða </a:t>
            </a:r>
            <a:r>
              <a:rPr lang="is-IS" dirty="0" err="1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rað</a:t>
            </a:r>
            <a:r>
              <a:rPr lang="is-IS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/parhúsum (neðan við slakka </a:t>
            </a:r>
            <a:r>
              <a:rPr lang="is-IS" dirty="0" smtClean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til </a:t>
            </a:r>
            <a:r>
              <a:rPr lang="is-IS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að spilla ekki útsýni).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887E90-4AE2-4024-ADD8-E5186630D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370" y="924569"/>
            <a:ext cx="4653959" cy="384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344" y="217358"/>
            <a:ext cx="928085" cy="177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80412" y="134805"/>
            <a:ext cx="609526" cy="5085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9532" y="465527"/>
            <a:ext cx="8435352" cy="651755"/>
          </a:xfrm>
          <a:prstGeom prst="rect">
            <a:avLst/>
          </a:prstGeom>
        </p:spPr>
        <p:txBody>
          <a:bodyPr lIns="77826" tIns="38912" rIns="77826" bIns="38912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pPr algn="ctr"/>
            <a:r>
              <a:rPr lang="is-IS" sz="3300" dirty="0">
                <a:solidFill>
                  <a:prstClr val="black"/>
                </a:solidFill>
                <a:latin typeface="Circular Std"/>
                <a:cs typeface="Circular Std Book" pitchFamily="34" charset="0"/>
              </a:rPr>
              <a:t>Seljahverfi úr lofti</a:t>
            </a:r>
            <a:endParaRPr lang="en-US" sz="3300" dirty="0">
              <a:solidFill>
                <a:prstClr val="black"/>
              </a:solidFill>
              <a:latin typeface="Circular Std"/>
              <a:cs typeface="Circular Std Boo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08"/>
          <a:stretch/>
        </p:blipFill>
        <p:spPr>
          <a:xfrm>
            <a:off x="0" y="1261538"/>
            <a:ext cx="9144000" cy="252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2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08648" y="338774"/>
            <a:ext cx="8435352" cy="651755"/>
          </a:xfrm>
          <a:prstGeom prst="rect">
            <a:avLst/>
          </a:prstGeom>
        </p:spPr>
        <p:txBody>
          <a:bodyPr lIns="77826" tIns="38912" rIns="77826" bIns="38912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2600" dirty="0">
                <a:latin typeface="Circular Std"/>
                <a:cs typeface="Circular Std Book" pitchFamily="34" charset="0"/>
              </a:rPr>
              <a:t>Seljahverfi – Stefna og helstu áherslur</a:t>
            </a:r>
            <a:endParaRPr lang="en-US" sz="2600" dirty="0">
              <a:latin typeface="Circular Std"/>
              <a:cs typeface="Circular Std Book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4" y="915567"/>
            <a:ext cx="8579297" cy="3643324"/>
          </a:xfrm>
          <a:prstGeom prst="rect">
            <a:avLst/>
          </a:prstGeom>
        </p:spPr>
        <p:txBody>
          <a:bodyPr lIns="77826" tIns="38912" rIns="77826" bIns="38912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Fjölgun meðalstórra íbúða til að jafna aldursdreifingu</a:t>
            </a:r>
          </a:p>
          <a:p>
            <a:pPr marL="231054" indent="0">
              <a:spcBef>
                <a:spcPts val="511"/>
              </a:spcBef>
              <a:buNone/>
            </a:pPr>
            <a:r>
              <a:rPr lang="is-IS" sz="1700" i="1" dirty="0">
                <a:solidFill>
                  <a:prstClr val="black"/>
                </a:solidFill>
                <a:latin typeface="Circular Std"/>
                <a:cs typeface="Circular Std Book" pitchFamily="34" charset="0"/>
              </a:rPr>
              <a:t>Áætluð fjölgun 220 íbúðir</a:t>
            </a:r>
            <a:endParaRPr lang="is-IS" sz="17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Byggingarreitir stækkaðir til að byggðin geti þróast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Ofanábyggingar með lyftum heimilaðar við lyftulaus fjölbýlishús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Heimildir fyrir viðbyggingar við sérbýlishús o.s.frv.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Betri göngu- og </a:t>
            </a:r>
            <a:r>
              <a:rPr lang="is-IS" sz="1700" dirty="0" err="1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hjólat</a:t>
            </a:r>
            <a:r>
              <a:rPr lang="nb-NO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engingar innan hverfis og við aðliggjandi hverfi</a:t>
            </a:r>
            <a:endParaRPr lang="is-IS" sz="17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Efla Rangársel sem hverfiskjarna - styrkja hann með íbúðum og bættu atvinnuhúsnæði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Rangársel sem borgargata</a:t>
            </a:r>
          </a:p>
          <a:p>
            <a:pPr lvl="1"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Göturými bætt með gróðri og betri aðstöðu fyrir gangandi og hjólandi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Flokkun sorps og ný grenndarstöð miðsvæðis</a:t>
            </a:r>
            <a:endParaRPr lang="is-IS" sz="1700" b="1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459403" indent="-459403">
              <a:buFont typeface="Wingdings" panose="05000000000000000000" pitchFamily="2" charset="2"/>
              <a:buChar char="ü"/>
            </a:pPr>
            <a:endParaRPr lang="is-IS" sz="1700" b="1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459403" indent="-459403">
              <a:buFont typeface="Wingdings" panose="05000000000000000000" pitchFamily="2" charset="2"/>
              <a:buChar char="ü"/>
            </a:pPr>
            <a:endParaRPr lang="is-IS" sz="17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459403" indent="-459403">
              <a:buFont typeface="Wingdings" panose="05000000000000000000" pitchFamily="2" charset="2"/>
              <a:buChar char="ü"/>
            </a:pPr>
            <a:endParaRPr lang="is-IS" sz="2000" dirty="0">
              <a:solidFill>
                <a:prstClr val="black"/>
              </a:solidFill>
            </a:endParaRPr>
          </a:p>
          <a:p>
            <a:pPr marL="459403" indent="-459403">
              <a:buFont typeface="Wingdings" panose="05000000000000000000" pitchFamily="2" charset="2"/>
              <a:buChar char="ü"/>
            </a:pPr>
            <a:endParaRPr lang="is-IS" sz="20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0" indent="0">
              <a:buNone/>
            </a:pPr>
            <a:endParaRPr lang="is-IS" sz="1900" b="1" dirty="0">
              <a:solidFill>
                <a:srgbClr val="767171"/>
              </a:solidFill>
              <a:latin typeface="Circular Std Bold" pitchFamily="34" charset="0"/>
              <a:ea typeface="Circular Std Book" charset="0"/>
              <a:cs typeface="Circular Std Bold" pitchFamily="34" charset="0"/>
            </a:endParaRPr>
          </a:p>
          <a:p>
            <a:pPr marL="0" indent="0">
              <a:buNone/>
            </a:pPr>
            <a:endParaRPr lang="is-IS" sz="1400" dirty="0">
              <a:solidFill>
                <a:prstClr val="black"/>
              </a:solidFill>
              <a:latin typeface="Circular Std Bold" pitchFamily="34" charset="0"/>
              <a:cs typeface="Circular Std Bold" pitchFamily="34" charset="0"/>
            </a:endParaRPr>
          </a:p>
          <a:p>
            <a:pPr marL="0" indent="0">
              <a:buNone/>
            </a:pPr>
            <a:endParaRPr lang="is-IS" sz="1400" b="1" dirty="0">
              <a:solidFill>
                <a:prstClr val="black"/>
              </a:solidFill>
              <a:latin typeface="Circular Std Bold" pitchFamily="34" charset="0"/>
              <a:cs typeface="Circular Std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5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"/>
            <a:ext cx="9139318" cy="5122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26" tIns="38912" rIns="77826" bIns="38912" rtlCol="0" anchor="ctr"/>
          <a:lstStyle/>
          <a:p>
            <a:pPr algn="ctr" defTabSz="778278"/>
            <a:endParaRPr lang="is-IS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044438"/>
            <a:ext cx="1607210" cy="39050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Seljahverfi – skipulagsuppdráttur í vinnslu</a:t>
            </a:r>
            <a:br>
              <a:rPr lang="en-US" smtClean="0"/>
            </a:br>
            <a:endParaRPr lang="is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520728-2EE8-442E-A53B-2BE58CD99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44" y="869308"/>
            <a:ext cx="6016668" cy="407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1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5536" y="699545"/>
            <a:ext cx="5519690" cy="3807810"/>
          </a:xfrm>
          <a:prstGeom prst="rect">
            <a:avLst/>
          </a:prstGeom>
          <a:noFill/>
        </p:spPr>
        <p:txBody>
          <a:bodyPr wrap="square" lIns="77826" tIns="38912" rIns="77826" bIns="38912" rtlCol="0">
            <a:spAutoFit/>
          </a:bodyPr>
          <a:lstStyle/>
          <a:p>
            <a:pPr defTabSz="778278"/>
            <a:endParaRPr lang="is-IS" sz="14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243210" indent="-243210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Byggja má hæð ofan á fjölbýlishús og setja lyftur (T-Sel)</a:t>
            </a:r>
          </a:p>
          <a:p>
            <a:pPr marL="243210" indent="-243210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Heimilt að byggja garðhýsi, sorp- og hjólaskýli</a:t>
            </a:r>
          </a:p>
          <a:p>
            <a:pPr marL="231054" indent="-231054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Viðbyggingar 40 m2 á einni hæð heimilaðar við sérbýli </a:t>
            </a:r>
          </a:p>
          <a:p>
            <a:pPr marL="243210" indent="-243210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Byggingarreitir stækkaðir þannig að þeir rúmi núverandi hús og aukið byggingamagn.</a:t>
            </a:r>
          </a:p>
          <a:p>
            <a:pPr marL="243210" indent="-243210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Bílastæði í samræmi við </a:t>
            </a:r>
            <a:r>
              <a:rPr lang="is-IS" sz="1700" dirty="0" err="1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AR</a:t>
            </a: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 2010 – 2030, </a:t>
            </a:r>
          </a:p>
          <a:p>
            <a:pPr marL="243210" indent="-243210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Ákvæði um grænar áherslur þ.m.t. ofanvatnslausnir, gróður og úrgangsflokkun innan lóðar</a:t>
            </a:r>
          </a:p>
          <a:p>
            <a:pPr marL="243210" indent="-243210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Opin svæði og hverfisgarðar í hverfinu</a:t>
            </a:r>
          </a:p>
          <a:p>
            <a:pPr marL="243210" indent="-243210" defTabSz="778278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Fylgja skal leiðbeiningum hverfisskipulags þegar heimildir eru nýttar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1560" y="339502"/>
            <a:ext cx="8229600" cy="857250"/>
          </a:xfrm>
          <a:prstGeom prst="rect">
            <a:avLst/>
          </a:prstGeom>
        </p:spPr>
        <p:txBody>
          <a:bodyPr lIns="77826" tIns="38912" rIns="77826" bIns="38912">
            <a:normAutofit/>
          </a:bodyPr>
          <a:lstStyle/>
          <a:p>
            <a:pPr algn="l"/>
            <a:r>
              <a:rPr lang="is-IS" sz="2600" dirty="0">
                <a:latin typeface="Circular Std Book" pitchFamily="34" charset="0"/>
                <a:cs typeface="Circular Std Book" pitchFamily="34" charset="0"/>
              </a:rPr>
              <a:t>Seljahverfi - Núverandi byggð - helstu heimildir </a:t>
            </a:r>
            <a:endParaRPr lang="en-US" sz="2600" dirty="0">
              <a:latin typeface="Circular Std Book" pitchFamily="34" charset="0"/>
              <a:cs typeface="Circular Std Book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675227-DD82-4848-9BF6-806EB59EB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320" y="824469"/>
            <a:ext cx="2989572" cy="398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43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19672" y="195492"/>
            <a:ext cx="8435352" cy="651755"/>
          </a:xfrm>
          <a:prstGeom prst="rect">
            <a:avLst/>
          </a:prstGeom>
        </p:spPr>
        <p:txBody>
          <a:bodyPr lIns="77826" tIns="38912" rIns="77826" bIns="38912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3100" dirty="0"/>
              <a:t>Þróunarsvæði í Seljahverfi</a:t>
            </a:r>
          </a:p>
          <a:p>
            <a:r>
              <a:rPr lang="is-IS" sz="2700" dirty="0"/>
              <a:t> </a:t>
            </a:r>
          </a:p>
          <a:p>
            <a:endParaRPr lang="en-US" sz="2600" dirty="0">
              <a:latin typeface="Circular Std"/>
              <a:cs typeface="Circular Std Boo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375" y="528841"/>
            <a:ext cx="3987438" cy="4038642"/>
          </a:xfrm>
          <a:prstGeom prst="rect">
            <a:avLst/>
          </a:prstGeom>
        </p:spPr>
        <p:txBody>
          <a:bodyPr wrap="square" lIns="77826" tIns="38912" rIns="77826" bIns="38912">
            <a:spAutoFit/>
          </a:bodyPr>
          <a:lstStyle/>
          <a:p>
            <a:pPr marL="0" lvl="1" defTabSz="778278">
              <a:spcBef>
                <a:spcPts val="1023"/>
              </a:spcBef>
            </a:pPr>
            <a:r>
              <a:rPr lang="is-IS" sz="16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Suður Mjódd</a:t>
            </a:r>
          </a:p>
          <a:p>
            <a:pPr defTabSz="778278"/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Í hverfiskipulagi er sett stefna um styrkingu með íbúðum og atvinnuhúsnæði en unnið sérstakt deiliskipulag.</a:t>
            </a:r>
          </a:p>
          <a:p>
            <a:pPr marL="0" lvl="1" defTabSz="778278">
              <a:spcBef>
                <a:spcPts val="1023"/>
              </a:spcBef>
            </a:pPr>
            <a:r>
              <a:rPr lang="is-IS" sz="16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Rangársel</a:t>
            </a:r>
          </a:p>
          <a:p>
            <a:pPr defTabSz="778278"/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Efling kjarnans með endurnýjun og nýju húsnæði.</a:t>
            </a:r>
          </a:p>
          <a:p>
            <a:pPr marL="0" lvl="1" defTabSz="778278">
              <a:spcBef>
                <a:spcPts val="1023"/>
              </a:spcBef>
            </a:pPr>
            <a:r>
              <a:rPr lang="is-IS" sz="16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Jaðarsel</a:t>
            </a:r>
          </a:p>
          <a:p>
            <a:pPr defTabSz="778278"/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2ja hæða fjölbýli, 30-40 íbúðir.</a:t>
            </a:r>
            <a:endParaRPr lang="is-IS" sz="11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0" lvl="1" defTabSz="778278">
              <a:spcBef>
                <a:spcPts val="1023"/>
              </a:spcBef>
            </a:pPr>
            <a:r>
              <a:rPr lang="is-IS" sz="16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Breiðholtsbraut</a:t>
            </a:r>
          </a:p>
          <a:p>
            <a:pPr defTabSz="778278"/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Litlar byggingar fyrir atvinnustarfsemi sem skerma hljóð frá Breiðholtsbraut. </a:t>
            </a:r>
            <a:endParaRPr lang="is-IS" sz="11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0" lvl="1" defTabSz="778278">
              <a:spcBef>
                <a:spcPts val="1023"/>
              </a:spcBef>
            </a:pPr>
            <a:r>
              <a:rPr lang="is-IS" sz="16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Stapasel og Holtasel</a:t>
            </a:r>
          </a:p>
          <a:p>
            <a:pPr marL="0" lvl="1" defTabSz="778278"/>
            <a:r>
              <a:rPr lang="is-IS" sz="16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1-2 hæða fjölbýli, 30-50 íbúðir.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338088-91F6-4317-A3B8-C573349B6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432" y="978573"/>
            <a:ext cx="4698612" cy="38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7994" y="542853"/>
            <a:ext cx="2226709" cy="867779"/>
          </a:xfrm>
          <a:prstGeom prst="rect">
            <a:avLst/>
          </a:prstGeom>
        </p:spPr>
        <p:txBody>
          <a:bodyPr lIns="77826" tIns="38912" rIns="77826" bIns="38912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2700" dirty="0"/>
              <a:t>Þróunarsvæði </a:t>
            </a:r>
            <a:r>
              <a:rPr lang="is-IS" sz="2700"/>
              <a:t>í Seljahverfi</a:t>
            </a:r>
            <a:endParaRPr lang="is-IS" sz="2700" dirty="0"/>
          </a:p>
          <a:p>
            <a:r>
              <a:rPr lang="is-IS" sz="2700" dirty="0"/>
              <a:t> </a:t>
            </a:r>
          </a:p>
          <a:p>
            <a:endParaRPr lang="en-US" sz="2600" dirty="0">
              <a:latin typeface="Circular Std"/>
              <a:cs typeface="Circular Std Boo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991" y="1208101"/>
            <a:ext cx="2127006" cy="1448190"/>
          </a:xfrm>
          <a:prstGeom prst="rect">
            <a:avLst/>
          </a:prstGeom>
        </p:spPr>
        <p:txBody>
          <a:bodyPr wrap="square" lIns="77826" tIns="38912" rIns="77826" bIns="38912">
            <a:spAutoFit/>
          </a:bodyPr>
          <a:lstStyle/>
          <a:p>
            <a:pPr marL="0" lvl="1" defTabSz="778278">
              <a:spcBef>
                <a:spcPts val="1023"/>
              </a:spcBef>
            </a:pPr>
            <a:r>
              <a:rPr lang="is-IS" sz="1700" b="1">
                <a:solidFill>
                  <a:prstClr val="black"/>
                </a:solidFill>
                <a:latin typeface="Circular Std Book" pitchFamily="34" charset="0"/>
              </a:rPr>
              <a:t>Rangársel</a:t>
            </a:r>
          </a:p>
          <a:p>
            <a:pPr defTabSz="778278"/>
            <a:r>
              <a:rPr lang="is-IS">
                <a:solidFill>
                  <a:prstClr val="black"/>
                </a:solidFill>
              </a:rPr>
              <a:t>Efling kjarnans með endurnýjun og nýju húsnæði og borgargötuhönnun.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461CD5-829D-49EE-A8F4-34BEE03FCC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5" b="14825"/>
          <a:stretch/>
        </p:blipFill>
        <p:spPr>
          <a:xfrm>
            <a:off x="8273" y="3676609"/>
            <a:ext cx="4962551" cy="1466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567073-34B8-4055-8EA6-D1FBB05A5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727" y="0"/>
            <a:ext cx="6571982" cy="359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8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344" y="217358"/>
            <a:ext cx="928085" cy="177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80412" y="134805"/>
            <a:ext cx="609526" cy="50854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59532" y="546536"/>
            <a:ext cx="8435352" cy="651755"/>
          </a:xfrm>
          <a:prstGeom prst="rect">
            <a:avLst/>
          </a:prstGeom>
        </p:spPr>
        <p:txBody>
          <a:bodyPr lIns="77826" tIns="38912" rIns="77826" bIns="38912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3300" dirty="0">
                <a:solidFill>
                  <a:prstClr val="black"/>
                </a:solidFill>
                <a:latin typeface="Circular Std"/>
                <a:cs typeface="Circular Std Book" pitchFamily="34" charset="0"/>
              </a:rPr>
              <a:t>Efra Breiðholt úr lofti</a:t>
            </a:r>
            <a:endParaRPr lang="en-US" sz="3300" dirty="0">
              <a:solidFill>
                <a:prstClr val="black"/>
              </a:solidFill>
              <a:latin typeface="Circular Std"/>
              <a:cs typeface="Circular Std Boo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8"/>
          <a:stretch/>
        </p:blipFill>
        <p:spPr>
          <a:xfrm>
            <a:off x="0" y="1273952"/>
            <a:ext cx="9144000" cy="36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5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59632" y="267500"/>
            <a:ext cx="8435352" cy="651755"/>
          </a:xfrm>
          <a:prstGeom prst="rect">
            <a:avLst/>
          </a:prstGeom>
        </p:spPr>
        <p:txBody>
          <a:bodyPr lIns="77826" tIns="38912" rIns="77826" bIns="38912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2600" dirty="0">
                <a:latin typeface="Circular Std"/>
                <a:cs typeface="Circular Std Book" pitchFamily="34" charset="0"/>
              </a:rPr>
              <a:t>Efra Breiðholt – Stefna og helstu áherslur</a:t>
            </a:r>
            <a:endParaRPr lang="en-US" sz="2600" dirty="0">
              <a:latin typeface="Circular Std"/>
              <a:cs typeface="Circular Std Book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81660" y="699543"/>
            <a:ext cx="8579297" cy="3643324"/>
          </a:xfrm>
          <a:prstGeom prst="rect">
            <a:avLst/>
          </a:prstGeom>
        </p:spPr>
        <p:txBody>
          <a:bodyPr lIns="77826" tIns="38912" rIns="77826" bIns="38912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Fjölgun íbúða til að jafna aldursdreifingu</a:t>
            </a:r>
          </a:p>
          <a:p>
            <a:pPr marL="231054" indent="0">
              <a:spcBef>
                <a:spcPts val="511"/>
              </a:spcBef>
              <a:buNone/>
            </a:pPr>
            <a:r>
              <a:rPr lang="is-IS" sz="1700" i="1" dirty="0">
                <a:solidFill>
                  <a:prstClr val="black"/>
                </a:solidFill>
                <a:latin typeface="Circular Std"/>
                <a:cs typeface="Circular Std Book" pitchFamily="34" charset="0"/>
              </a:rPr>
              <a:t>Áætluð fjölgun allt að 350 íbúðir</a:t>
            </a:r>
            <a:endParaRPr lang="is-IS" sz="17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Byggingarreitir stækkaðir til að byggðin geti þróast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Ofanábyggingar með lyftum heimilaðar við lyftulaus fjölbýlishús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Heimildir fyrir viðbyggingar við sérbýlishús o.s.frv.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Betri göngu- og </a:t>
            </a:r>
            <a:r>
              <a:rPr lang="is-IS" sz="1700" dirty="0" err="1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hjólat</a:t>
            </a:r>
            <a:r>
              <a:rPr lang="nb-NO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engingar innan hverfis og við aðliggjandi hverfi</a:t>
            </a:r>
            <a:endParaRPr lang="is-IS" sz="17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Efla Gerðuberg, Hólagarð, Iðufell og Eddufell sem hverfiskjarna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Austurberg sem borgargata</a:t>
            </a:r>
          </a:p>
          <a:p>
            <a:pPr lvl="1"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Göturými bætt með gróðri og betri aðstöðu fyrir gangandi og hjólandi</a:t>
            </a:r>
          </a:p>
          <a:p>
            <a:pPr lvl="1"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Tengja Gerðuberg, sundlaugina og FB betur við Austurberg, bæta götumyndina og styrkja þannig þennan miðkjarna hverfisins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Flokkun sorps og nýjar grenndarstöðvar í göngufæri miðsvæðis</a:t>
            </a:r>
            <a:endParaRPr lang="is-IS" sz="1700" b="1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459403" indent="-459403">
              <a:buFont typeface="Wingdings" panose="05000000000000000000" pitchFamily="2" charset="2"/>
              <a:buChar char="ü"/>
            </a:pPr>
            <a:endParaRPr lang="is-IS" sz="17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459403" indent="-459403">
              <a:buFont typeface="Wingdings" panose="05000000000000000000" pitchFamily="2" charset="2"/>
              <a:buChar char="ü"/>
            </a:pPr>
            <a:endParaRPr lang="is-IS" sz="2000" dirty="0">
              <a:solidFill>
                <a:prstClr val="black"/>
              </a:solidFill>
            </a:endParaRPr>
          </a:p>
          <a:p>
            <a:pPr marL="459403" indent="-459403">
              <a:buFont typeface="Wingdings" panose="05000000000000000000" pitchFamily="2" charset="2"/>
              <a:buChar char="ü"/>
            </a:pPr>
            <a:endParaRPr lang="is-IS" sz="20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0" indent="0">
              <a:buNone/>
            </a:pPr>
            <a:endParaRPr lang="is-IS" sz="1900" b="1" dirty="0">
              <a:solidFill>
                <a:srgbClr val="767171"/>
              </a:solidFill>
              <a:latin typeface="Circular Std Bold" pitchFamily="34" charset="0"/>
              <a:ea typeface="Circular Std Book" charset="0"/>
              <a:cs typeface="Circular Std Bold" pitchFamily="34" charset="0"/>
            </a:endParaRPr>
          </a:p>
          <a:p>
            <a:pPr marL="0" indent="0">
              <a:buNone/>
            </a:pPr>
            <a:endParaRPr lang="is-IS" sz="1400" dirty="0">
              <a:solidFill>
                <a:prstClr val="black"/>
              </a:solidFill>
              <a:latin typeface="Circular Std Bold" pitchFamily="34" charset="0"/>
              <a:cs typeface="Circular Std Bold" pitchFamily="34" charset="0"/>
            </a:endParaRPr>
          </a:p>
          <a:p>
            <a:pPr marL="0" indent="0">
              <a:buNone/>
            </a:pPr>
            <a:endParaRPr lang="is-IS" sz="1400" b="1" dirty="0">
              <a:solidFill>
                <a:prstClr val="black"/>
              </a:solidFill>
              <a:latin typeface="Circular Std Bold" pitchFamily="34" charset="0"/>
              <a:cs typeface="Circular Std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3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4400" b="1" i="0" kern="1200" dirty="0" err="1" smtClean="0">
            <a:solidFill>
              <a:srgbClr val="73AED0"/>
            </a:solidFill>
            <a:latin typeface="Circular Std" charset="0"/>
            <a:ea typeface="Circular Std" charset="0"/>
            <a:cs typeface="Circular Std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4400" b="1" i="0" kern="1200" dirty="0" err="1" smtClean="0">
            <a:solidFill>
              <a:srgbClr val="73AED0"/>
            </a:solidFill>
            <a:latin typeface="Circular Std" charset="0"/>
            <a:ea typeface="Circular Std" charset="0"/>
            <a:cs typeface="Circular Std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4400" b="1" i="0" kern="1200" dirty="0" err="1" smtClean="0">
            <a:solidFill>
              <a:srgbClr val="73AED0"/>
            </a:solidFill>
            <a:latin typeface="Circular Std" charset="0"/>
            <a:ea typeface="Circular Std" charset="0"/>
            <a:cs typeface="Circular Std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4400" b="1" i="0" kern="1200" dirty="0" err="1" smtClean="0">
            <a:solidFill>
              <a:srgbClr val="73AED0"/>
            </a:solidFill>
            <a:latin typeface="Circular Std" charset="0"/>
            <a:ea typeface="Circular Std" charset="0"/>
            <a:cs typeface="Circular St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4400" b="1" i="0" kern="1200" dirty="0" err="1" smtClean="0">
            <a:solidFill>
              <a:srgbClr val="73AED0"/>
            </a:solidFill>
            <a:latin typeface="Circular Std" charset="0"/>
            <a:ea typeface="Circular Std" charset="0"/>
            <a:cs typeface="Circular Std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24732</TotalTime>
  <Words>2884</Words>
  <Application>Microsoft Office PowerPoint</Application>
  <PresentationFormat>Sýnt á skjá (16:9)</PresentationFormat>
  <Paragraphs>646</Paragraphs>
  <Slides>117</Slides>
  <Notes>9</Notes>
  <HiddenSlides>0</HiddenSlides>
  <MMClips>0</MMClips>
  <ScaleCrop>false</ScaleCrop>
  <HeadingPairs>
    <vt:vector size="4" baseType="variant">
      <vt:variant>
        <vt:lpstr>Þema</vt:lpstr>
      </vt:variant>
      <vt:variant>
        <vt:i4>10</vt:i4>
      </vt:variant>
      <vt:variant>
        <vt:lpstr>Skyggnutitlar</vt:lpstr>
      </vt:variant>
      <vt:variant>
        <vt:i4>117</vt:i4>
      </vt:variant>
    </vt:vector>
  </HeadingPairs>
  <TitlesOfParts>
    <vt:vector size="127" baseType="lpstr">
      <vt:lpstr>Office þema</vt:lpstr>
      <vt:lpstr>3_Office Theme</vt:lpstr>
      <vt:lpstr>1_Custom Design</vt:lpstr>
      <vt:lpstr>4_Office Theme</vt:lpstr>
      <vt:lpstr>2_Custom Design</vt:lpstr>
      <vt:lpstr>Office Theme</vt:lpstr>
      <vt:lpstr>3_Custom Design</vt:lpstr>
      <vt:lpstr>5_Office Theme</vt:lpstr>
      <vt:lpstr>4_Custom Design</vt:lpstr>
      <vt:lpstr>5_Custom Design</vt:lpstr>
      <vt:lpstr>BREIÐHOLT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Aldursdreifing íbúa</vt:lpstr>
      <vt:lpstr>EFRA BREIÐHOLT – NEÐRA BREIÐHOLT - SELJAHVERI</vt:lpstr>
      <vt:lpstr>SKÓLA- OG FRÍSTUNDASTARF</vt:lpstr>
      <vt:lpstr>Breiðholt er … </vt:lpstr>
      <vt:lpstr>11 LEIKSKÓLAR – 950 BÖRN -  350 af erlendum uppruna  </vt:lpstr>
      <vt:lpstr>Öflugt leikskólastarf</vt:lpstr>
      <vt:lpstr> Fimm grunnskólar – 2.350 nemendur  Nemendafjöldi stöðugur næstu ár   </vt:lpstr>
      <vt:lpstr>Faglegar áherslur</vt:lpstr>
      <vt:lpstr>Skemmtileg verkefni</vt:lpstr>
      <vt:lpstr>Skemmtileg verkefni </vt:lpstr>
      <vt:lpstr>Frístundamiðstöðin Miðberg</vt:lpstr>
      <vt:lpstr>Félagsmiðstöðvar</vt:lpstr>
      <vt:lpstr>Frístundaheimili</vt:lpstr>
      <vt:lpstr>Annað starf og samstarf</vt:lpstr>
      <vt:lpstr>Endurbættar skólalóðir og skólahús</vt:lpstr>
      <vt:lpstr>PowerPoint-kynning</vt:lpstr>
      <vt:lpstr>Ungmennaráð</vt:lpstr>
      <vt:lpstr>Sorpmál og endurvinnsla</vt:lpstr>
      <vt:lpstr>PowerPoint-kynning</vt:lpstr>
      <vt:lpstr>Þjónustumiðstöð Breiðholts</vt:lpstr>
      <vt:lpstr>Áherslur í starfi þjónustumiðstöðvar</vt:lpstr>
      <vt:lpstr>TUFF – alþjóðlegt verkefni fyrir ungmenni</vt:lpstr>
      <vt:lpstr>TINNA – verkefni til að auka lífsgæði foreldra og barna</vt:lpstr>
      <vt:lpstr>Gerðuberg – safn og menningarhús</vt:lpstr>
      <vt:lpstr>Gerðuberg</vt:lpstr>
      <vt:lpstr>Gerðuberg</vt:lpstr>
      <vt:lpstr>Gerðuberg</vt:lpstr>
      <vt:lpstr>Gerðuberg</vt:lpstr>
      <vt:lpstr>Félagsmiðstöðin í Árskógum</vt:lpstr>
      <vt:lpstr>PowerPoint-kynning</vt:lpstr>
      <vt:lpstr>PowerPoint-kynning</vt:lpstr>
      <vt:lpstr>Auglýsing um þróun og uppbyggingu Toppstöðvarinnar</vt:lpstr>
      <vt:lpstr>PowerPoint-kynning</vt:lpstr>
      <vt:lpstr>HJÓLASTÍGUR ELLIÐAÁRDAL</vt:lpstr>
      <vt:lpstr>PowerPoint-kynning</vt:lpstr>
      <vt:lpstr>Gervigrasvöllur við Blöndubakka</vt:lpstr>
      <vt:lpstr>Leiknissvæðið Nýr gervigrasvöllur í sumar</vt:lpstr>
      <vt:lpstr>Leiknir</vt:lpstr>
      <vt:lpstr>        ÍR – 110 ára gamalt félag</vt:lpstr>
      <vt:lpstr>ÍR</vt:lpstr>
      <vt:lpstr>Skíðaaðstaða í Breiðholti</vt:lpstr>
      <vt:lpstr>Sundlaugin í Breiðholti</vt:lpstr>
      <vt:lpstr>Aðsókn í laugina eykst með líkamsrækt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AÐRAR SAMGÖNGUFRAMKVÆMDIR</vt:lpstr>
      <vt:lpstr>Skólalóðir – leik- og grunnskólar</vt:lpstr>
      <vt:lpstr>Viðhalds- og átaksverkefni í fasteignum</vt:lpstr>
      <vt:lpstr>Framkvæmdir á árinu 2017grunn- og leikskólalóðir</vt:lpstr>
      <vt:lpstr>PowerPoint-kynning</vt:lpstr>
      <vt:lpstr>PowerPoint-kynning</vt:lpstr>
      <vt:lpstr>PowerPoint-kynning</vt:lpstr>
      <vt:lpstr>Framkvæmdir í Breiðholti árið 2017</vt:lpstr>
      <vt:lpstr>PowerPoint-kynning</vt:lpstr>
      <vt:lpstr>Gamla kaffihúsið</vt:lpstr>
      <vt:lpstr>Mjóddin sameinar hverfishluta</vt:lpstr>
      <vt:lpstr>PowerPoint-kynning</vt:lpstr>
      <vt:lpstr>PowerPoint-kynning</vt:lpstr>
      <vt:lpstr>      HVERFIÐ MITT – ÍBÚAKOSNINGAR 2017</vt:lpstr>
      <vt:lpstr>Verkefni sem búið er að kjósa um og er lokið eða  í framkvæmd</vt:lpstr>
      <vt:lpstr>Verkefni sem búið er að kjósa um og er lokið eða  í framkvæmd</vt:lpstr>
      <vt:lpstr>Hverfið mitt  - íbúakosningar</vt:lpstr>
      <vt:lpstr>Hverfið mitt – kosin verkefni í Breiðholti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Neðra Breiðholt - skipulagsuppdráttur </vt:lpstr>
      <vt:lpstr>Neðra Breiðholt - Núverandi byggð - helstu heimildir </vt:lpstr>
      <vt:lpstr>PowerPoint-kynning</vt:lpstr>
      <vt:lpstr>PowerPoint-kynning</vt:lpstr>
      <vt:lpstr>PowerPoint-kynning</vt:lpstr>
      <vt:lpstr>Seljahverfi – skipulagsuppdráttur í vinnslu </vt:lpstr>
      <vt:lpstr>Seljahverfi - Núverandi byggð - helstu heimildir </vt:lpstr>
      <vt:lpstr>PowerPoint-kynning</vt:lpstr>
      <vt:lpstr>PowerPoint-kynning</vt:lpstr>
      <vt:lpstr>PowerPoint-kynning</vt:lpstr>
      <vt:lpstr>PowerPoint-kynning</vt:lpstr>
      <vt:lpstr>Efra Breiðholt – skipulagsuppdráttur í vinnslu </vt:lpstr>
      <vt:lpstr>Efra Breiðholt - Núverandi byggð - helstu heimildir </vt:lpstr>
      <vt:lpstr>PowerPoint-kynning</vt:lpstr>
      <vt:lpstr>Efra Breiðholt –  svæði til athugunar</vt:lpstr>
      <vt:lpstr>Efra Breiðholt  - Aðgerða þörf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LEIÐARKERFI BORGARLÍNU</vt:lpstr>
      <vt:lpstr>PowerPoint-kynning</vt:lpstr>
      <vt:lpstr>PowerPoint-kynning</vt:lpstr>
    </vt:vector>
  </TitlesOfParts>
  <Company>UTM - Reykjavík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PowerPoint-kynning</dc:title>
  <dc:creator>user</dc:creator>
  <cp:lastModifiedBy>user</cp:lastModifiedBy>
  <cp:revision>746</cp:revision>
  <cp:lastPrinted>2014-11-10T15:05:23Z</cp:lastPrinted>
  <dcterms:created xsi:type="dcterms:W3CDTF">2014-11-03T08:40:57Z</dcterms:created>
  <dcterms:modified xsi:type="dcterms:W3CDTF">2017-11-23T18:06:29Z</dcterms:modified>
</cp:coreProperties>
</file>