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2" r:id="rId2"/>
  </p:sldMasterIdLst>
  <p:notesMasterIdLst>
    <p:notesMasterId r:id="rId8"/>
  </p:notesMasterIdLst>
  <p:sldIdLst>
    <p:sldId id="274" r:id="rId3"/>
    <p:sldId id="275" r:id="rId4"/>
    <p:sldId id="273" r:id="rId5"/>
    <p:sldId id="276" r:id="rId6"/>
    <p:sldId id="269" r:id="rId7"/>
  </p:sldIdLst>
  <p:sldSz cx="9144000" cy="6858000" type="screen4x3"/>
  <p:notesSz cx="6797675" cy="987425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39" autoAdjust="0"/>
  </p:normalViewPr>
  <p:slideViewPr>
    <p:cSldViewPr showGuides="1">
      <p:cViewPr varScale="1">
        <p:scale>
          <a:sx n="106" d="100"/>
          <a:sy n="106" d="100"/>
        </p:scale>
        <p:origin x="-114" y="-9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68500-9D86-48BF-B918-B530C17C359B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90A29-90CD-45CC-BC04-35A47E50DC8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7502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>
                <a:solidFill>
                  <a:prstClr val="black"/>
                </a:solidFill>
              </a:rPr>
              <a:pPr/>
              <a:t>1</a:t>
            </a:fld>
            <a:endParaRPr lang="is-I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3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303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1775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900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951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00" y="6603904"/>
            <a:ext cx="3829328" cy="92945"/>
          </a:xfrm>
          <a:prstGeom prst="rect">
            <a:avLst/>
          </a:prstGeom>
        </p:spPr>
      </p:pic>
      <p:pic>
        <p:nvPicPr>
          <p:cNvPr id="5" name="Picture 4" descr="Vottun 14001_liti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73" y="6437204"/>
            <a:ext cx="333891" cy="344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94" y="6437204"/>
            <a:ext cx="231802" cy="3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30430" y="6478449"/>
            <a:ext cx="9078074" cy="344613"/>
            <a:chOff x="30430" y="6478449"/>
            <a:chExt cx="9078074" cy="344613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0471" y="6491927"/>
              <a:ext cx="219315" cy="327390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30430" y="6478449"/>
              <a:ext cx="9078074" cy="344613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tIns="79200" bIns="79200" rtlCol="0">
              <a:spAutoFit/>
            </a:bodyPr>
            <a:lstStyle/>
            <a:p>
              <a:r>
                <a:rPr lang="is-IS" sz="1200" spc="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UMHVERFIS-</a:t>
              </a:r>
              <a:r>
                <a:rPr lang="is-IS" sz="1200" spc="600" baseline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 OG SKIPULAGSSVIÐ</a:t>
              </a:r>
              <a:endParaRPr lang="is-IS" sz="1200" spc="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1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0430" y="6478449"/>
            <a:ext cx="9078074" cy="344613"/>
            <a:chOff x="30430" y="6478449"/>
            <a:chExt cx="9078074" cy="34461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0471" y="6491927"/>
              <a:ext cx="219315" cy="32739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30430" y="6478449"/>
              <a:ext cx="9078074" cy="344613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tIns="79200" bIns="79200" rtlCol="0">
              <a:spAutoFit/>
            </a:bodyPr>
            <a:lstStyle/>
            <a:p>
              <a:r>
                <a:rPr lang="is-IS" sz="1200" spc="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UMHVERFIS-</a:t>
              </a:r>
              <a:r>
                <a:rPr lang="is-IS" sz="1200" spc="600" baseline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 OG SKIPULAGSSVIÐ</a:t>
              </a:r>
              <a:endParaRPr lang="is-IS" sz="1200" spc="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7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24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775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368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703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441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937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26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125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74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911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096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7108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1902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5963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76660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8629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276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6291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C02E2-F453-4A0F-AEF0-8CF79FA97743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1462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BAD32-8042-438F-8861-2C4B218AFF2F}" type="datetimeFigureOut">
              <a:rPr lang="is-IS" smtClean="0"/>
              <a:t>22.5.2015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9017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image" Target="../media/image16.png"/><Relationship Id="rId26" Type="http://schemas.microsoft.com/office/2007/relationships/hdphoto" Target="../media/hdphoto8.wdp"/><Relationship Id="rId3" Type="http://schemas.openxmlformats.org/officeDocument/2006/relationships/image" Target="../media/image5.png"/><Relationship Id="rId21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microsoft.com/office/2007/relationships/hdphoto" Target="../media/hdphoto4.wdp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24" Type="http://schemas.microsoft.com/office/2007/relationships/hdphoto" Target="../media/hdphoto7.wdp"/><Relationship Id="rId32" Type="http://schemas.microsoft.com/office/2007/relationships/hdphoto" Target="../media/hdphoto11.wdp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microsoft.com/office/2007/relationships/hdphoto" Target="../media/hdphoto9.wdp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microsoft.com/office/2007/relationships/hdphoto" Target="../media/hdphoto6.wdp"/><Relationship Id="rId27" Type="http://schemas.openxmlformats.org/officeDocument/2006/relationships/image" Target="../media/image21.png"/><Relationship Id="rId30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85" y="6732"/>
            <a:ext cx="92059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3" b="99887" l="100" r="100000">
                        <a14:foregroundMark x1="97097" y1="63420" x2="99900" y2="70555"/>
                        <a14:foregroundMark x1="8509" y1="69083" x2="4805" y2="96376"/>
                        <a14:backgroundMark x1="0" y1="48131" x2="35435" y2="54360"/>
                        <a14:backgroundMark x1="13013" y1="50849" x2="12312" y2="52775"/>
                        <a14:backgroundMark x1="21922" y1="56852" x2="23624" y2="52775"/>
                        <a14:backgroundMark x1="22222" y1="56852" x2="18719" y2="53114"/>
                        <a14:backgroundMark x1="22222" y1="56852" x2="25626" y2="55946"/>
                        <a14:backgroundMark x1="36036" y1="56852" x2="33634" y2="57418"/>
                        <a14:backgroundMark x1="33734" y1="57418" x2="32733" y2="54587"/>
                        <a14:backgroundMark x1="32733" y1="55379" x2="31732" y2="56399"/>
                        <a14:backgroundMark x1="32132" y1="56172" x2="30731" y2="54134"/>
                        <a14:backgroundMark x1="10711" y1="51189" x2="8208" y2="51076"/>
                        <a14:backgroundMark x1="16316" y1="52208" x2="13614" y2="51755"/>
                        <a14:backgroundMark x1="28128" y1="51869" x2="200" y2="65685"/>
                        <a14:backgroundMark x1="36937" y1="55266" x2="37437" y2="64779"/>
                        <a14:backgroundMark x1="37638" y1="65006" x2="15015" y2="69196"/>
                        <a14:backgroundMark x1="37838" y1="65459" x2="37738" y2="57984"/>
                        <a14:backgroundMark x1="48148" y1="47792" x2="58659" y2="46772"/>
                        <a14:backgroundMark x1="71071" y1="47792" x2="80280" y2="58777"/>
                        <a14:backgroundMark x1="73373" y1="58097" x2="78579" y2="59456"/>
                        <a14:backgroundMark x1="90591" y1="58324" x2="99900" y2="58324"/>
                        <a14:backgroundMark x1="99900" y1="58550" x2="97397" y2="61835"/>
                        <a14:backgroundMark x1="23423" y1="68177" x2="400" y2="85957"/>
                        <a14:backgroundMark x1="3003" y1="84485" x2="9009" y2="98414"/>
                        <a14:backgroundMark x1="22422" y1="68969" x2="25826" y2="67950"/>
                        <a14:backgroundMark x1="37938" y1="65345" x2="58959" y2="48018"/>
                        <a14:backgroundMark x1="76476" y1="63873" x2="95495" y2="64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048" y="-1298608"/>
            <a:ext cx="4149370" cy="366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-890657"/>
            <a:ext cx="5510039" cy="415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1" y="641404"/>
            <a:ext cx="2801702" cy="18678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76" y="281364"/>
            <a:ext cx="3752132" cy="2814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68" b="89988" l="3504" r="79381">
                        <a14:foregroundMark x1="75958" y1="33822" x2="56805" y2="13797"/>
                        <a14:foregroundMark x1="66504" y1="22344" x2="72779" y2="28571"/>
                        <a14:backgroundMark x1="66667" y1="21612" x2="72779" y2="27595"/>
                        <a14:backgroundMark x1="69682" y1="24786" x2="76447" y2="31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334586"/>
            <a:ext cx="2144389" cy="143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6054" y="-61098"/>
            <a:ext cx="2916478" cy="276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2" b="89876" l="9951" r="49644">
                        <a14:backgroundMark x1="37610" y1="40936" x2="37445" y2="38304"/>
                        <a14:backgroundMark x1="33607" y1="92909" x2="39885" y2="91996"/>
                        <a14:backgroundMark x1="17928" y1="83406" x2="42242" y2="84686"/>
                        <a14:backgroundMark x1="39309" y1="77010" x2="28755" y2="75365"/>
                        <a14:backgroundMark x1="29057" y1="75365" x2="29057" y2="75365"/>
                        <a14:backgroundMark x1="29057" y1="75365" x2="22615" y2="76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6495" y="845439"/>
            <a:ext cx="542808" cy="40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951" y="-485618"/>
            <a:ext cx="9249906" cy="337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378" y="972766"/>
            <a:ext cx="1644665" cy="123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468" b="97573" l="41583" r="89980">
                        <a14:foregroundMark x1="56212" y1="73604" x2="51503" y2="86650"/>
                        <a14:foregroundMark x1="60421" y1="86408" x2="59719" y2="89381"/>
                        <a14:foregroundMark x1="59619" y1="89502" x2="56563" y2="93447"/>
                        <a14:foregroundMark x1="57014" y1="93204" x2="51653" y2="95631"/>
                        <a14:foregroundMark x1="51653" y1="95874" x2="48347" y2="95206"/>
                        <a14:foregroundMark x1="48246" y1="95631" x2="43687" y2="90352"/>
                        <a14:foregroundMark x1="43537" y1="90777" x2="42485" y2="84951"/>
                        <a14:foregroundMark x1="70491" y1="88228" x2="72144" y2="92172"/>
                        <a14:foregroundMark x1="72044" y1="92354" x2="76002" y2="95874"/>
                        <a14:foregroundMark x1="75651" y1="96177" x2="80561" y2="96723"/>
                        <a14:foregroundMark x1="80461" y1="96905" x2="84218" y2="95328"/>
                        <a14:foregroundMark x1="84068" y1="95631" x2="86874" y2="92172"/>
                        <a14:foregroundMark x1="87224" y1="91930" x2="88527" y2="88107"/>
                        <a14:foregroundMark x1="50701" y1="64260" x2="58216" y2="58859"/>
                        <a14:foregroundMark x1="53056" y1="69660" x2="52355" y2="71359"/>
                        <a14:foregroundMark x1="75752" y1="77731" x2="79659" y2="76760"/>
                        <a14:foregroundMark x1="81263" y1="76881" x2="84419" y2="78034"/>
                        <a14:backgroundMark x1="88076" y1="78580" x2="75301" y2="71784"/>
                        <a14:backgroundMark x1="76253" y1="71177" x2="85972" y2="59284"/>
                        <a14:backgroundMark x1="66533" y1="58556" x2="62174" y2="67779"/>
                        <a14:backgroundMark x1="64880" y1="60558" x2="62876" y2="62136"/>
                        <a14:backgroundMark x1="59970" y1="53459" x2="48848" y2="62561"/>
                        <a14:backgroundMark x1="64279" y1="37439" x2="68988" y2="42718"/>
                        <a14:backgroundMark x1="65481" y1="64563" x2="63727" y2="66505"/>
                        <a14:backgroundMark x1="61473" y1="47633" x2="60170" y2="52184"/>
                        <a14:backgroundMark x1="61824" y1="48483" x2="60521" y2="51214"/>
                        <a14:backgroundMark x1="51904" y1="74818" x2="54208" y2="74636"/>
                        <a14:backgroundMark x1="51102" y1="61893" x2="53557" y2="60983"/>
                        <a14:backgroundMark x1="62976" y1="72148" x2="58417" y2="71966"/>
                        <a14:backgroundMark x1="58567" y1="72148" x2="59018" y2="74090"/>
                        <a14:backgroundMark x1="59669" y1="75364" x2="63627" y2="79551"/>
                        <a14:backgroundMark x1="55711" y1="63714" x2="56563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285">
            <a:off x="-317896" y="1203959"/>
            <a:ext cx="1681813" cy="1388841"/>
          </a:xfrm>
          <a:prstGeom prst="rect">
            <a:avLst/>
          </a:prstGeom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246">
                        <a14:foregroundMark x1="39474" y1="89796" x2="13158" y2="48980"/>
                        <a14:foregroundMark x1="39474" y1="22449" x2="5263" y2="38776"/>
                        <a14:backgroundMark x1="60526" y1="77551" x2="50000" y2="0"/>
                        <a14:backgroundMark x1="23684" y1="95918" x2="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15761069" flipV="1">
            <a:off x="5491099" y="2220847"/>
            <a:ext cx="186144" cy="274683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4737">
                        <a14:foregroundMark x1="44737" y1="93878" x2="13158" y2="51020"/>
                        <a14:foregroundMark x1="36842" y1="24490" x2="5263" y2="38776"/>
                        <a14:backgroundMark x1="60526" y1="85714" x2="55263" y2="0"/>
                        <a14:backgroundMark x1="23684" y1="97959" x2="0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5982954">
            <a:off x="5275075" y="2187751"/>
            <a:ext cx="186144" cy="274683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246">
                        <a14:foregroundMark x1="39474" y1="89796" x2="13158" y2="48980"/>
                        <a14:foregroundMark x1="39474" y1="22449" x2="5263" y2="38776"/>
                        <a14:backgroundMark x1="60526" y1="77551" x2="50000" y2="0"/>
                        <a14:backgroundMark x1="23684" y1="95918" x2="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15761069" flipV="1">
            <a:off x="5958716" y="2276623"/>
            <a:ext cx="186144" cy="274683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4737">
                        <a14:foregroundMark x1="44737" y1="93878" x2="13158" y2="51020"/>
                        <a14:foregroundMark x1="36842" y1="24490" x2="5263" y2="38776"/>
                        <a14:backgroundMark x1="60526" y1="85714" x2="55263" y2="0"/>
                        <a14:backgroundMark x1="23684" y1="97959" x2="0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5838931">
            <a:off x="5779131" y="2223315"/>
            <a:ext cx="186144" cy="274683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246">
                        <a14:foregroundMark x1="39474" y1="89796" x2="13158" y2="48980"/>
                        <a14:foregroundMark x1="39474" y1="22449" x2="5263" y2="38776"/>
                        <a14:backgroundMark x1="60526" y1="77551" x2="50000" y2="0"/>
                        <a14:backgroundMark x1="23684" y1="95918" x2="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15761069" flipV="1">
            <a:off x="6359706" y="2290608"/>
            <a:ext cx="223203" cy="329368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4737">
                        <a14:foregroundMark x1="44737" y1="93878" x2="13158" y2="51020"/>
                        <a14:foregroundMark x1="36842" y1="24490" x2="5263" y2="38776"/>
                        <a14:backgroundMark x1="60526" y1="85714" x2="55263" y2="0"/>
                        <a14:backgroundMark x1="23684" y1="97959" x2="0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5838931">
            <a:off x="6220139" y="2269201"/>
            <a:ext cx="186144" cy="274683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246">
                        <a14:foregroundMark x1="39474" y1="89796" x2="13158" y2="48980"/>
                        <a14:foregroundMark x1="39474" y1="22449" x2="5263" y2="38776"/>
                        <a14:backgroundMark x1="60526" y1="77551" x2="50000" y2="0"/>
                        <a14:backgroundMark x1="23684" y1="95918" x2="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16432099" flipV="1">
            <a:off x="6809621" y="2420510"/>
            <a:ext cx="232042" cy="342413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4737">
                        <a14:foregroundMark x1="44737" y1="93878" x2="13158" y2="51020"/>
                        <a14:foregroundMark x1="36842" y1="24490" x2="5263" y2="38776"/>
                        <a14:backgroundMark x1="60526" y1="85714" x2="55263" y2="0"/>
                        <a14:backgroundMark x1="23684" y1="97959" x2="0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5838931">
            <a:off x="6642051" y="2333645"/>
            <a:ext cx="227966" cy="336398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8246">
                        <a14:foregroundMark x1="39474" y1="89796" x2="13158" y2="48980"/>
                        <a14:foregroundMark x1="39474" y1="22449" x2="5263" y2="38776"/>
                        <a14:backgroundMark x1="60526" y1="77551" x2="50000" y2="0"/>
                        <a14:backgroundMark x1="23684" y1="95918" x2="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16432099" flipV="1">
            <a:off x="7242907" y="2465812"/>
            <a:ext cx="291313" cy="429876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4737">
                        <a14:foregroundMark x1="44737" y1="93878" x2="13158" y2="51020"/>
                        <a14:foregroundMark x1="36842" y1="24490" x2="5263" y2="38776"/>
                        <a14:backgroundMark x1="60526" y1="85714" x2="55263" y2="0"/>
                        <a14:backgroundMark x1="23684" y1="97959" x2="0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5838931">
            <a:off x="7093599" y="2412085"/>
            <a:ext cx="227966" cy="336398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8246">
                        <a14:foregroundMark x1="39474" y1="89796" x2="13158" y2="48980"/>
                        <a14:foregroundMark x1="39474" y1="22449" x2="5263" y2="38776"/>
                        <a14:backgroundMark x1="60526" y1="77551" x2="50000" y2="0"/>
                        <a14:backgroundMark x1="23684" y1="95918" x2="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16432099" flipV="1">
            <a:off x="7891614" y="2581744"/>
            <a:ext cx="293668" cy="433351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4737">
                        <a14:foregroundMark x1="44737" y1="93878" x2="13158" y2="51020"/>
                        <a14:foregroundMark x1="36842" y1="24490" x2="5263" y2="38776"/>
                        <a14:backgroundMark x1="60526" y1="85714" x2="55263" y2="0"/>
                        <a14:backgroundMark x1="23684" y1="97959" x2="0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5838931">
            <a:off x="7609579" y="2491317"/>
            <a:ext cx="288509" cy="425739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4737">
                        <a14:foregroundMark x1="44737" y1="93878" x2="13158" y2="51020"/>
                        <a14:foregroundMark x1="36842" y1="24490" x2="5263" y2="38776"/>
                        <a14:backgroundMark x1="60526" y1="85714" x2="55263" y2="0"/>
                        <a14:backgroundMark x1="23684" y1="97959" x2="0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5838931">
            <a:off x="8257651" y="2585549"/>
            <a:ext cx="288509" cy="425739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8246">
                        <a14:foregroundMark x1="39474" y1="89796" x2="13158" y2="48980"/>
                        <a14:foregroundMark x1="39474" y1="22449" x2="5263" y2="38776"/>
                        <a14:backgroundMark x1="60526" y1="77551" x2="50000" y2="0"/>
                        <a14:backgroundMark x1="23684" y1="95918" x2="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16432099" flipV="1">
            <a:off x="8435208" y="2712124"/>
            <a:ext cx="293668" cy="433351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246">
                        <a14:foregroundMark x1="39474" y1="89796" x2="13158" y2="48980"/>
                        <a14:foregroundMark x1="39474" y1="22449" x2="5263" y2="38776"/>
                        <a14:backgroundMark x1="60526" y1="77551" x2="50000" y2="0"/>
                        <a14:backgroundMark x1="23684" y1="95918" x2="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840" t="-23568" b="-11246"/>
          <a:stretch/>
        </p:blipFill>
        <p:spPr>
          <a:xfrm rot="15761069" flipV="1">
            <a:off x="4975922" y="2176470"/>
            <a:ext cx="186144" cy="274683"/>
          </a:xfrm>
          <a:prstGeom prst="moon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 rot="5400000">
            <a:off x="4385805" y="-74788"/>
            <a:ext cx="415934" cy="817581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0">
            <a:noAutofit/>
          </a:bodyPr>
          <a:lstStyle>
            <a:defPPr>
              <a:defRPr lang="is-IS"/>
            </a:defPPr>
            <a:lvl1pPr algn="ctr" defTabSz="914290">
              <a:defRPr sz="3200" b="1" spc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s-IS" sz="1800" dirty="0" smtClean="0"/>
              <a:t>UMHVERFIS- OG SKIPULAGSSVIÐ</a:t>
            </a:r>
          </a:p>
          <a:p>
            <a:endParaRPr lang="is-IS" sz="1800" dirty="0"/>
          </a:p>
          <a:p>
            <a:endParaRPr lang="is-IS" sz="1800" dirty="0" smtClean="0"/>
          </a:p>
          <a:p>
            <a:r>
              <a:rPr lang="is-IS" dirty="0" smtClean="0">
                <a:solidFill>
                  <a:srgbClr val="FF0000"/>
                </a:solidFill>
              </a:rPr>
              <a:t>GÖNGULEIÐIR SKÓLABARNA</a:t>
            </a:r>
          </a:p>
          <a:p>
            <a:r>
              <a:rPr lang="is-IS" dirty="0">
                <a:solidFill>
                  <a:srgbClr val="FF0000"/>
                </a:solidFill>
              </a:rPr>
              <a:t>o</a:t>
            </a:r>
            <a:r>
              <a:rPr lang="is-IS" dirty="0" smtClean="0">
                <a:solidFill>
                  <a:srgbClr val="FF0000"/>
                </a:solidFill>
              </a:rPr>
              <a:t>g</a:t>
            </a:r>
          </a:p>
          <a:p>
            <a:r>
              <a:rPr lang="is-IS" dirty="0" smtClean="0">
                <a:solidFill>
                  <a:srgbClr val="FF0000"/>
                </a:solidFill>
              </a:rPr>
              <a:t>VÁSTAÐIR</a:t>
            </a:r>
            <a:r>
              <a:rPr lang="is-IS" dirty="0" smtClean="0"/>
              <a:t> 2015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62748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5400000">
            <a:off x="4370933" y="-4346502"/>
            <a:ext cx="415934" cy="914400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0">
            <a:noAutofit/>
          </a:bodyPr>
          <a:lstStyle/>
          <a:p>
            <a:pPr algn="ctr" defTabSz="914290"/>
            <a:r>
              <a:rPr lang="is-IS" sz="2800" b="1" spc="600" dirty="0">
                <a:solidFill>
                  <a:srgbClr val="FF0000"/>
                </a:solidFill>
              </a:rPr>
              <a:t>GÖNGULEIÐIR </a:t>
            </a:r>
            <a:r>
              <a:rPr lang="is-IS" sz="2800" b="1" spc="600" dirty="0" smtClean="0">
                <a:solidFill>
                  <a:srgbClr val="FF0000"/>
                </a:solidFill>
              </a:rPr>
              <a:t>SKÓLABARNA og VÁSTAÐIR </a:t>
            </a:r>
            <a:endParaRPr lang="is-IS" sz="2800" b="1" spc="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2708920"/>
            <a:ext cx="83529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Umferðaröryggi gangandi vegfarenda verður bætt á 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65 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stöðum í borginni. </a:t>
            </a:r>
          </a:p>
          <a:p>
            <a:pPr lvl="0">
              <a:lnSpc>
                <a:spcPct val="150000"/>
              </a:lnSpc>
            </a:pPr>
            <a:endParaRPr lang="is-IS" sz="800" spc="300" dirty="0" smtClean="0">
              <a:solidFill>
                <a:srgbClr val="4D4D4D"/>
              </a:solidFill>
              <a:latin typeface="Helvetica Neue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pc="300" dirty="0" err="1" smtClean="0">
                <a:solidFill>
                  <a:srgbClr val="4D4D4D"/>
                </a:solidFill>
                <a:latin typeface="Helvetica Neue"/>
              </a:rPr>
              <a:t>Úrbæturnar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 fela m.a. í sér gerð </a:t>
            </a:r>
            <a:r>
              <a:rPr lang="is-IS" spc="300" dirty="0" err="1" smtClean="0">
                <a:solidFill>
                  <a:srgbClr val="4D4D4D"/>
                </a:solidFill>
                <a:latin typeface="Helvetica Neue"/>
              </a:rPr>
              <a:t>zebrabrauta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, upphækkunar gönguleiða og göngubrauta, þrenginga, hraðahindrana og uppsetningu skilta</a:t>
            </a:r>
            <a:r>
              <a:rPr lang="is-IS" spc="300" dirty="0">
                <a:solidFill>
                  <a:srgbClr val="4D4D4D"/>
                </a:solidFill>
                <a:latin typeface="Helvetica Neue"/>
              </a:rPr>
              <a:t>. </a:t>
            </a:r>
            <a:endParaRPr lang="is-IS" spc="300" dirty="0" smtClean="0">
              <a:solidFill>
                <a:srgbClr val="4D4D4D"/>
              </a:solidFill>
              <a:latin typeface="Helvetica Neue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Sérstakt átak er gert í </a:t>
            </a:r>
            <a:r>
              <a:rPr lang="is-IS" spc="300" dirty="0" err="1" smtClean="0">
                <a:solidFill>
                  <a:srgbClr val="4D4D4D"/>
                </a:solidFill>
                <a:latin typeface="Helvetica Neue"/>
              </a:rPr>
              <a:t>skiltun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 og merkingu </a:t>
            </a:r>
            <a:r>
              <a:rPr lang="is-IS" spc="300" dirty="0">
                <a:solidFill>
                  <a:srgbClr val="4D4D4D"/>
                </a:solidFill>
                <a:latin typeface="Helvetica Neue"/>
              </a:rPr>
              <a:t>gönguleiða skv. nýjum leiðbeiningum 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Reykjavíkurborgar </a:t>
            </a:r>
            <a:r>
              <a:rPr lang="is-IS" spc="300" dirty="0">
                <a:solidFill>
                  <a:srgbClr val="4D4D4D"/>
                </a:solidFill>
                <a:latin typeface="Helvetica Neue"/>
              </a:rPr>
              <a:t>og 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Vegagerðarinnar</a:t>
            </a:r>
            <a:r>
              <a:rPr lang="is-IS" spc="300" dirty="0">
                <a:solidFill>
                  <a:srgbClr val="4D4D4D"/>
                </a:solidFill>
                <a:latin typeface="Helvetica Neue"/>
              </a:rPr>
              <a:t> 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um gönguþveranir.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1" y="548680"/>
            <a:ext cx="1562905" cy="189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6952" y="980728"/>
            <a:ext cx="2136864" cy="192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8"/>
          <a:stretch/>
        </p:blipFill>
        <p:spPr bwMode="auto">
          <a:xfrm>
            <a:off x="5615285" y="537663"/>
            <a:ext cx="3528716" cy="190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www.vegagerdin.is/photosrv/psobj_1.nsf/ObjectID/20061220161934-61-71/$FILE/D02.11%20Gangbraut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0" b="98174" l="2158" r="97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41" y="506912"/>
            <a:ext cx="1991356" cy="198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89" b="94986" l="4958" r="94930">
                        <a14:foregroundMark x1="26366" y1="40056" x2="36620" y2="35155"/>
                        <a14:foregroundMark x1="35662" y1="34761" x2="44000" y2="40789"/>
                        <a14:foregroundMark x1="42479" y1="41014" x2="41915" y2="59099"/>
                        <a14:foregroundMark x1="60563" y1="63437" x2="54704" y2="43944"/>
                        <a14:foregroundMark x1="64000" y1="58986" x2="66817" y2="40901"/>
                        <a14:foregroundMark x1="57972" y1="44676" x2="73859" y2="46197"/>
                        <a14:backgroundMark x1="69746" y1="48451" x2="66761" y2="40056"/>
                        <a14:backgroundMark x1="60789" y1="45521" x2="68732" y2="40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41" y="590749"/>
            <a:ext cx="1830139" cy="183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186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5400000">
            <a:off x="4381950" y="-4346502"/>
            <a:ext cx="415934" cy="914400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0">
            <a:noAutofit/>
          </a:bodyPr>
          <a:lstStyle/>
          <a:p>
            <a:pPr algn="ctr" defTabSz="914290"/>
            <a:r>
              <a:rPr lang="is-IS" sz="2800" b="1" spc="600" dirty="0">
                <a:solidFill>
                  <a:srgbClr val="FF0000"/>
                </a:solidFill>
              </a:rPr>
              <a:t>GÖNGULEIÐIR </a:t>
            </a:r>
            <a:r>
              <a:rPr lang="is-IS" sz="2800" b="1" spc="600" dirty="0" smtClean="0">
                <a:solidFill>
                  <a:srgbClr val="FF0000"/>
                </a:solidFill>
              </a:rPr>
              <a:t>SKÓLABARNA og VÁSTAÐIR </a:t>
            </a:r>
            <a:endParaRPr lang="is-IS" sz="2800" b="1" spc="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303" r="2869" b="3725"/>
          <a:stretch/>
        </p:blipFill>
        <p:spPr bwMode="auto">
          <a:xfrm>
            <a:off x="228672" y="443992"/>
            <a:ext cx="8676456" cy="600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577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5400000">
            <a:off x="4381950" y="-4346502"/>
            <a:ext cx="415934" cy="914400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0">
            <a:noAutofit/>
          </a:bodyPr>
          <a:lstStyle/>
          <a:p>
            <a:pPr algn="ctr" defTabSz="914290"/>
            <a:r>
              <a:rPr lang="is-IS" sz="2800" b="1" spc="600" dirty="0">
                <a:solidFill>
                  <a:srgbClr val="FF0000"/>
                </a:solidFill>
              </a:rPr>
              <a:t>GÖNGULEIÐIR </a:t>
            </a:r>
            <a:r>
              <a:rPr lang="is-IS" sz="2800" b="1" spc="600" dirty="0" smtClean="0">
                <a:solidFill>
                  <a:srgbClr val="FF0000"/>
                </a:solidFill>
              </a:rPr>
              <a:t>SKÓLABARNA og VÁSTAÐIR </a:t>
            </a:r>
            <a:endParaRPr lang="is-IS" sz="2800" b="1" spc="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476672"/>
            <a:ext cx="80648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pc="300" dirty="0">
                <a:solidFill>
                  <a:srgbClr val="4D4D4D"/>
                </a:solidFill>
                <a:latin typeface="Helvetica Neue"/>
              </a:rPr>
              <a:t>Áætlaður heildarkostnaður er 120 </a:t>
            </a:r>
            <a:r>
              <a:rPr lang="is-IS" spc="300" dirty="0" err="1">
                <a:solidFill>
                  <a:srgbClr val="4D4D4D"/>
                </a:solidFill>
                <a:latin typeface="Helvetica Neue"/>
              </a:rPr>
              <a:t>millj.kr</a:t>
            </a:r>
            <a:r>
              <a:rPr lang="is-IS" spc="300" dirty="0">
                <a:solidFill>
                  <a:srgbClr val="4D4D4D"/>
                </a:solidFill>
                <a:latin typeface="Helvetica Neue"/>
              </a:rPr>
              <a:t>. 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Þar </a:t>
            </a:r>
            <a:r>
              <a:rPr lang="is-IS" spc="300" dirty="0">
                <a:solidFill>
                  <a:srgbClr val="4D4D4D"/>
                </a:solidFill>
                <a:latin typeface="Helvetica Neue"/>
              </a:rPr>
              <a:t>af eru framkvæmdir tengdar gönguleiðum skólabarna 70 </a:t>
            </a:r>
            <a:r>
              <a:rPr lang="is-IS" spc="300" dirty="0" err="1">
                <a:solidFill>
                  <a:srgbClr val="4D4D4D"/>
                </a:solidFill>
                <a:latin typeface="Helvetica Neue"/>
              </a:rPr>
              <a:t>millj.kr</a:t>
            </a:r>
            <a:r>
              <a:rPr lang="is-IS" spc="300" dirty="0">
                <a:solidFill>
                  <a:srgbClr val="4D4D4D"/>
                </a:solidFill>
                <a:latin typeface="Helvetica Neue"/>
              </a:rPr>
              <a:t>. og framkvæmdir tengdar vástöðum 50 </a:t>
            </a:r>
            <a:r>
              <a:rPr lang="is-IS" spc="300" dirty="0" err="1" smtClean="0">
                <a:solidFill>
                  <a:srgbClr val="4D4D4D"/>
                </a:solidFill>
                <a:latin typeface="Helvetica Neue"/>
              </a:rPr>
              <a:t>millj.kr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.</a:t>
            </a:r>
            <a:endParaRPr lang="is-IS" spc="300" dirty="0">
              <a:solidFill>
                <a:srgbClr val="4D4D4D"/>
              </a:solidFill>
              <a:latin typeface="Helvetica Neu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Framkvæmdatími </a:t>
            </a:r>
            <a:r>
              <a:rPr lang="is-IS" spc="300" dirty="0">
                <a:solidFill>
                  <a:srgbClr val="4D4D4D"/>
                </a:solidFill>
                <a:latin typeface="Helvetica Neue"/>
              </a:rPr>
              <a:t>er á bilinu júní </a:t>
            </a:r>
            <a:r>
              <a:rPr lang="is-IS" spc="300" dirty="0" smtClean="0">
                <a:solidFill>
                  <a:srgbClr val="4D4D4D"/>
                </a:solidFill>
                <a:latin typeface="Helvetica Neue"/>
              </a:rPr>
              <a:t>til október 2015.</a:t>
            </a:r>
            <a:endParaRPr lang="is-IS" spc="300" dirty="0">
              <a:solidFill>
                <a:srgbClr val="4D4D4D"/>
              </a:solidFill>
              <a:latin typeface="Helvetica Neue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6" r="1527" b="17963"/>
          <a:stretch/>
        </p:blipFill>
        <p:spPr bwMode="auto">
          <a:xfrm>
            <a:off x="-16319" y="2248932"/>
            <a:ext cx="9190134" cy="41909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918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742"/>
            <a:ext cx="91567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 rot="5400000">
            <a:off x="4223698" y="680958"/>
            <a:ext cx="415934" cy="591201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vert270" wrap="square" rtlCol="0" anchor="ctr" anchorCtr="0">
            <a:noAutofit/>
          </a:bodyPr>
          <a:lstStyle/>
          <a:p>
            <a:pPr algn="ctr" defTabSz="914290"/>
            <a:r>
              <a:rPr lang="is-IS" sz="3200" b="1" spc="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TAKK FYRIR</a:t>
            </a:r>
            <a:endParaRPr lang="is-IS" sz="3200" spc="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72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Microsoft Office PowerPoint</Application>
  <PresentationFormat>Sýnt á skjá (4:3)</PresentationFormat>
  <Paragraphs>18</Paragraphs>
  <Slides>5</Slides>
  <Notes>2</Notes>
  <HiddenSlides>0</HiddenSlides>
  <MMClips>0</MMClips>
  <ScaleCrop>false</ScaleCrop>
  <HeadingPairs>
    <vt:vector size="4" baseType="variant">
      <vt:variant>
        <vt:lpstr>Þema</vt:lpstr>
      </vt:variant>
      <vt:variant>
        <vt:i4>2</vt:i4>
      </vt:variant>
      <vt:variant>
        <vt:lpstr>Skyggnutitlar</vt:lpstr>
      </vt:variant>
      <vt:variant>
        <vt:i4>5</vt:i4>
      </vt:variant>
    </vt:vector>
  </HeadingPairs>
  <TitlesOfParts>
    <vt:vector size="7" baseType="lpstr">
      <vt:lpstr>Office Theme</vt:lpstr>
      <vt:lpstr>2_Office Theme</vt:lpstr>
      <vt:lpstr>PowerPoint-kynning</vt:lpstr>
      <vt:lpstr>PowerPoint-kynning</vt:lpstr>
      <vt:lpstr>PowerPoint-kynning</vt:lpstr>
      <vt:lpstr>PowerPoint-kynning</vt:lpstr>
      <vt:lpstr>PowerPoint-kynning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2015-05-11T09:24:28Z</dcterms:created>
  <dcterms:modified xsi:type="dcterms:W3CDTF">2015-05-22T12:01:57Z</dcterms:modified>
</cp:coreProperties>
</file>